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03" r:id="rId1"/>
  </p:sldMasterIdLst>
  <p:notesMasterIdLst>
    <p:notesMasterId r:id="rId42"/>
  </p:notesMasterIdLst>
  <p:sldIdLst>
    <p:sldId id="288" r:id="rId2"/>
    <p:sldId id="339" r:id="rId3"/>
    <p:sldId id="345" r:id="rId4"/>
    <p:sldId id="340" r:id="rId5"/>
    <p:sldId id="349" r:id="rId6"/>
    <p:sldId id="356" r:id="rId7"/>
    <p:sldId id="357" r:id="rId8"/>
    <p:sldId id="358" r:id="rId9"/>
    <p:sldId id="359" r:id="rId10"/>
    <p:sldId id="347" r:id="rId11"/>
    <p:sldId id="363" r:id="rId12"/>
    <p:sldId id="354" r:id="rId13"/>
    <p:sldId id="360" r:id="rId14"/>
    <p:sldId id="362" r:id="rId15"/>
    <p:sldId id="361" r:id="rId16"/>
    <p:sldId id="364" r:id="rId17"/>
    <p:sldId id="365" r:id="rId18"/>
    <p:sldId id="355" r:id="rId19"/>
    <p:sldId id="346" r:id="rId20"/>
    <p:sldId id="348" r:id="rId21"/>
    <p:sldId id="341" r:id="rId22"/>
    <p:sldId id="374" r:id="rId23"/>
    <p:sldId id="379" r:id="rId24"/>
    <p:sldId id="350" r:id="rId25"/>
    <p:sldId id="376" r:id="rId26"/>
    <p:sldId id="377" r:id="rId27"/>
    <p:sldId id="378" r:id="rId28"/>
    <p:sldId id="366" r:id="rId29"/>
    <p:sldId id="367" r:id="rId30"/>
    <p:sldId id="342" r:id="rId31"/>
    <p:sldId id="368" r:id="rId32"/>
    <p:sldId id="369" r:id="rId33"/>
    <p:sldId id="370" r:id="rId34"/>
    <p:sldId id="371" r:id="rId35"/>
    <p:sldId id="372" r:id="rId36"/>
    <p:sldId id="373" r:id="rId37"/>
    <p:sldId id="343" r:id="rId38"/>
    <p:sldId id="344" r:id="rId39"/>
    <p:sldId id="338" r:id="rId40"/>
    <p:sldId id="337"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5" autoAdjust="0"/>
    <p:restoredTop sz="86674" autoAdjust="0"/>
  </p:normalViewPr>
  <p:slideViewPr>
    <p:cSldViewPr snapToGrid="0">
      <p:cViewPr varScale="1">
        <p:scale>
          <a:sx n="63" d="100"/>
          <a:sy n="63" d="100"/>
        </p:scale>
        <p:origin x="69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02T10:02:56.026"/>
    </inkml:context>
    <inkml:brush xml:id="br0">
      <inkml:brushProperty name="width" value="0.03333" units="cm"/>
      <inkml:brushProperty name="height" value="0.03333" units="cm"/>
      <inkml:brushProperty name="ignorePressure" value="1"/>
    </inkml:brush>
  </inkml:definitions>
  <inkml:trace contextRef="#ctx0" brushRef="#br0">2340 5745,'0'0,"0"0,0 0,4 0,14 0,31-3,29-6,28-8,26-6,35-9,15-6,-3-6,-31 4,-40 9</inkml:trace>
  <inkml:trace contextRef="#ctx0" brushRef="#br0" timeOffset="1">2152 5025,'0'0,"0"0,0 0,0 0,5-4,15-9,33-21,34-16,29-11,28-6,25-5,24-10,10-4,-30 12</inkml:trace>
  <inkml:trace contextRef="#ctx0" brushRef="#br0" timeOffset="2">2186 3487,'0'0,"0"0,0 0,0 0,0 0,0 0,4-4,7-5,13-7,24-7,29-8,21-5,18-2,8-2,9-3,5 0,0 3,-24 9,-32 9</inkml:trace>
  <inkml:trace contextRef="#ctx0" brushRef="#br0" timeOffset="3">1700 2068,'0'0,"0"0,6-2,21-7,24-9,20-11,10-7,8-7,14-9,14-5,13 5,12 6,6 5,6 6,-1 4,-5 8,-14 6,-14 3,-14 0,-10 2,-22 1,-24 3</inkml:trace>
  <inkml:trace contextRef="#ctx0" brushRef="#br0" timeOffset="4">2234 7461,'0'0,"0"0,0 0,6 0,21 0,27 0,38-6,34-8,19-9,-13-1,-30 3</inkml:trace>
  <inkml:trace contextRef="#ctx0" brushRef="#br0" timeOffset="5">2223 9412,'0'0,"0"0,0 0,5-2,12-6,26-15,30-16,2-4,-11 8</inkml:trace>
  <inkml:trace contextRef="#ctx0" brushRef="#br0" timeOffset="6">1866 10809,'0'0,"0"0,0 0,0 0,6 0,13-2,16-7,16-14,21-15,18-13,5-6,-13 7,-21 11</inkml:trace>
  <inkml:trace contextRef="#ctx0" brushRef="#br0" timeOffset="7">1986 11672,'0'0,"0"0,0 0,0 4,2 3,5 5,7 2,11 3,16 0,28-1,38-8,26-14,16-16,-19-5,-31 3</inkml:trace>
  <inkml:trace contextRef="#ctx0" brushRef="#br0" timeOffset="8">1772 13433,'0'0,"0"0,0 0,2 0,10 0,28-3,27-4,37-7,49-16,39-20,16-21,-27 4</inkml:trace>
  <inkml:trace contextRef="#ctx0" brushRef="#br0" timeOffset="9">4918 9826,'0'0,"5"0,9 0,19 0,21 2,25 3,35 2,31 7,19 2,11-4,11-4,8-6,-9-4,-10-5,-5-9,-3-4,-31-1,-38 6</inkml:trace>
  <inkml:trace contextRef="#ctx0" brushRef="#br0" timeOffset="10">7565 6716,'0'0,"0"0,0 0,6 2,16 3,19 3,20 0,18 5,9 6,5 5,0 4,-1 5,-3 4,-5 1,-10 1,-12 2,-13-1,-16 0,-17 0,-23 8,-31 14,-41 26,-57 36,-38 15,-23 3,-7-11,1-15,33-29,47-27</inkml:trace>
  <inkml:trace contextRef="#ctx0" brushRef="#br0" timeOffset="11">5024 7390,'0'0,"0"0,6 0,11 2,19 3,33 1,32 4,34 1,24-2,20 0,7 1,4-1,-6-3,-5-2,-6-4,-3-8,-5-10,-12-13,-6-16,-28-1,-34 8</inkml:trace>
  <inkml:trace contextRef="#ctx0" brushRef="#br0" timeOffset="12">5273 11837,'0'0,"0"0,14 0,33 0,41-2,38 0,29 1,26 6,13 2,-2 0,6 1,2 3,0-3,-4-7,-10-9,-38-4,-44 0</inkml:trace>
  <inkml:trace contextRef="#ctx0" brushRef="#br0" timeOffset="13">7684 9236,'0'0,"0"0,0 0,0 0,0 0,0 0,0 0,0 0,4-2,12-3,20-1,19 1,10 4,4 4,-3 2,-8 6,-7 5,-9 3,-9 2,-7 5,-10 7,-6 8,-10 11,-14 13,-20 12,-31 26,-25 14,2-13,17-24</inkml:trace>
  <inkml:trace contextRef="#ctx0" brushRef="#br0" timeOffset="14">4990 2292,'0'0,"0"0,0 0,1 0,11 2,12 5,16 3,20 2,23-2,22 2,23 0,19 3,17-2,19 0,5 1,-6 0,-11-2,-4-3,-5-1,-3 0,-8 1,-8 0,-3-3,-1-4,-8-2,-14-1,-17-1,-17 1,-13-1,-15-2,-17-2,-15 1</inkml:trace>
  <inkml:trace contextRef="#ctx0" brushRef="#br0" timeOffset="15">8289 2104,'0'0,"0"0,0 0,0 0,0 0,0 0,0 0,0 0,0 0,0 0,0 0,4 0,7 2,14 5,15 5,14 4,6 6,2 6,1 9,0 6,-5 5,-10 1,-8 4,-8-2,-14 1,-14 6,-18 4,-19 0,-24 0,-31 2,-24 1,-22 0,-10-4,-10-5,20-14,33-12</inkml:trace>
  <inkml:trace contextRef="#ctx0" brushRef="#br0" timeOffset="16">5047 4693,'0'0,"0"0,4 0,9 0,16 2,19 1,31 0,31 1,24 4,17 3,32-1,24 1,-1-3,-3-4,11-10,2-9,-6-8,-4-8,-10-4,-12-3,-22 1,-25 3,-25 4,-31 5,-31 9</inkml:trace>
  <inkml:trace contextRef="#ctx0" brushRef="#br0" timeOffset="17">8088 4256,'0'0,"0"0,0 0,0 0,0 0,0 0,0 0,0 0,4-2,7-3,10-2,16 0,15 5,14 7,6 6,3 6,-5 3,-8 4,-10-2,-11 1,-12 0,-11 3,-22 19,-32 23,-37 25,-34 9,1-11,19-23</inkml:trace>
  <inkml:trace contextRef="#ctx0" brushRef="#br0" timeOffset="18">7873 11281,'0'0,"0"0,0 0,6 0,13 2,16 1,17 1,10 3,8 2,7 3,1 4,1 7,-2 12,-5 7,-10 8,-13 5,-15 3,-14 1,-20 6,-28 13,-37 36,-25 25,1-13</inkml:trace>
  <inkml:trace contextRef="#ctx0" brushRef="#br0" timeOffset="19">11530 7591,'0'0,"0"0,0 0,0 0,0 0,4 2,6 2,9 6,11 6,10 6,12 4,6 2,5 0,5-4,4-2,11-7,15-4,11-7,5-8,-5-7,-2-12,6-16,11-14,12-12,13-8,8-13,5-19,0-14,-10-7,-12-2,-15-6,-13-9,-8-15,-10-2,-11 7,-5-4,-8-8,-11 5,-13 13,-10 15,-12 12,-8 1,-7-2,-8 3,-5 10,-5 13,0 16,1 19,2 14,2 12,3 7,5 4,7 3,8 0,13-1,19 0,18 3,19 4,16 4,9 2,5 3,-3 3,-11 1,-14 1,-12 0,-10 1,-14 0,-11-1,-9 0,-11 1,-9-1,-6 0,-6 0,-2 0,-2 0,0 0,0 0,1 0,0 0,3-2,2-11,1-3,0 1</inkml:trace>
  <inkml:trace contextRef="#ctx0" brushRef="#br0" timeOffset="20">16243 3888,'0'0,"0"0,0 0,0 0,0 0,0 0,0 0,0 0,4 5,7 3,11 12,8 5,8 8,6 7,1 4,-1 1,-2-2,-4-3,-4-5,-6-7,-7-5,-3-6,-6-2,-7-1,-7 4,-15 8,-18 12,-21 13,-26 12,-16 12,-7 6,4-2,18-13,24-19</inkml:trace>
  <inkml:trace contextRef="#ctx0" brushRef="#br0" timeOffset="21">17322 14297,'0'0,"0"0,0 0,0 0,0 0,0 0,0 0,6 5,15 4,23 10,26 11,18 8,6 4,0 0,-8-5,-10-4,-16-5,-13-6,-16-6,-11-7,-11-4,-6-3,-7 6,-20 18,-28 16,-29 14,-27 8,-9 7,1 0,4 1,7-4,9-4,13-6,14-10,16-10,16-11,15-12,10-7,9-6</inkml:trace>
  <inkml:trace contextRef="#ctx0" brushRef="#br0" timeOffset="22">19235 14426,'0'0,"0"0,0 8,0 27,0 27,2 28,9 42,3 36,2 6,-3-9,-5-20,-4-27,-4-34,-1-32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02T10:02:56.061"/>
    </inkml:context>
    <inkml:brush xml:id="br0">
      <inkml:brushProperty name="width" value="0.03333" units="cm"/>
      <inkml:brushProperty name="height" value="0.03333" units="cm"/>
      <inkml:brushProperty name="ignorePressure" value="1"/>
    </inkml:brush>
  </inkml:definitions>
  <inkml:trace contextRef="#ctx0" brushRef="#br0">10362 5622,'0'0,"0"0,0 0,0 0,-2 8,-3 21,-3 41,2 40,0 24,5 29,6 32,3 4,3-11,1-22,0-24,0-30,-4-34,-3-31,-2-24</inkml:trace>
  <inkml:trace contextRef="#ctx0" brushRef="#br0" timeOffset="1">10290 5480,'4'-5,"15"-12,28-17,39-17,47-13,47-2,40 5,33 11,9 11,17 12,18 10,6 8,-5 6,-17 7,-18 5,-13 7,-15 8,-20 10,-22 10,-18 18,-22 13,-24 6,-22 11,-20 23,-17 32,-22 14,-22 10,-26 26,-22 8,-14-10,-15-12,-12-18,-9-18,-2-20,-3-16,-4-14,-9-15,-14-12,-16-14,-10-15,-11-12,-23-9,-24-12,-28-6,-30-4,4-4,-10-2,-16-1,2-1,12-1,12-1,18-1,28 0,28 3,26 3,27 1,33 1,31 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02T10:02:56.063"/>
    </inkml:context>
    <inkml:brush xml:id="br0">
      <inkml:brushProperty name="width" value="0.03333" units="cm"/>
      <inkml:brushProperty name="height" value="0.03333" units="cm"/>
      <inkml:brushProperty name="ignorePressure" value="1"/>
    </inkml:brush>
  </inkml:definitions>
  <inkml:trace contextRef="#ctx0" brushRef="#br0">10590 8999,'0'0,"4"-2,16-7,30-13,45-24,56-18,49-14,20-2,30-3,34 6,27 11,13 14,-14 16,4 11,-1 16,-15 8,-12 8,-25 9,-27 13,-11 16,-16 14,-16 8,-18 4,-17 6,-17 5,-9 16,-10 24,-11 14,-18 3,-17 3,-16 11,-18 8,-19-4,-20-10,-15-13,-18-12,-19 0,-18-3,-9-11,-11-8,-11-12,-19-13,-25-15,-12-16,-15-13,-24-12,-23-11,-34-5,-34-5,0-2,-28-3,-7-1,-11 1,3 1,10 5,-9 5,18 4,27 2,25 0,33-2,54-3,57-2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02T10:02:56.064"/>
    </inkml:context>
    <inkml:brush xml:id="br0">
      <inkml:brushProperty name="width" value="0.03333" units="cm"/>
      <inkml:brushProperty name="height" value="0.03333" units="cm"/>
      <inkml:brushProperty name="ignorePressure" value="1"/>
    </inkml:brush>
  </inkml:definitions>
  <inkml:trace contextRef="#ctx0" brushRef="#br0">10418 7242,'0'0,"0"0,0 0,7 29,1 27,-1 17,-3 12,-2 12,-2 13,2 11,0 13,0 0,-1-4,2-6,3-7,1-4,2-9,-1-10,-1-14,-2-15,-2-14,-1-13,-2-14,0-10,0-9,0-4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02T10:02:56.065"/>
    </inkml:context>
    <inkml:brush xml:id="br0">
      <inkml:brushProperty name="width" value="0.03333" units="cm"/>
      <inkml:brushProperty name="height" value="0.03333" units="cm"/>
      <inkml:brushProperty name="ignorePressure" value="1"/>
    </inkml:brush>
  </inkml:definitions>
  <inkml:trace contextRef="#ctx0" brushRef="#br0">11111 8759,'0'0,"0"0,0 0,3-2,15-5,24-7,32-4,37-7,21-3,13 3,25 3,25 6,24 6,24 7,12 6,-1 6,14 3,15 3,9 3,-4 0,-16-1,-6-1,-2-1,-3-4,-7-5,-7-6,-19-3,-29-3,-25 0,-23-2,-23 1,-24 2,-24 2,-20 2,-19 5,-14 4,-17 17,-23 32,-23 36,-17 24,-11 18,-8 19,-8 21,-8 5,-4-9,-5-7,-1-4,2-4,13-16,12-23,10-21,7-23,1-17,-5-14,-10-12,-17-14,-15-13,-8-13,-20-15,-32-21,-25-13,-37-13,-38 0,-5 9,-23 8,-14 13,-12 9,-1 17,23 9,10 5,8 8,14 8,15-2,12 5,21 2,33 3,30 3,21 4,33-4,31-6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02T10:02:56.049"/>
    </inkml:context>
    <inkml:brush xml:id="br0">
      <inkml:brushProperty name="width" value="0.03333" units="cm"/>
      <inkml:brushProperty name="height" value="0.03333" units="cm"/>
      <inkml:brushProperty name="ignorePressure" value="1"/>
    </inkml:brush>
  </inkml:definitions>
  <inkml:trace contextRef="#ctx0" brushRef="#br0">6299 1560,'0'0,"0"6,4 34,1 42,0 36,3 44,-1 51,-2 19,-7 28,-5 16,-2 13,-7 28,-4 1,-10 30,-8-8,-2 0,2-12,4-5,5-6,6-23,11-12,8-11,10-29,6-25,11-20,11-11,9-15,9-23,4-21,6-19,6-12,1-10,-5-12,-7-12,-9-12,-11-14,-9-10,-11-10,-6-7,-6-6,-5 1,0 7,-6 10,-8 12,-11 12,-12 12,-9 5,-9 6,-12 14,-6 15,-1 18,5 4,7-3,6 6,8 11,10 12,6 3,6 6,8 8,10 11,5 6,4 7,3 6,3 11,2 0,-1-1,0 11,-2 2,-2-8,-2-6,0-1,1-8,0-12,-1-15,-2-6,1-6,-3-7,-1-15,-1-19,-1-20,1-19,1-14,1-15,1-10,0-6,1-5,0-2,1-4,-1-5,0-5,0-4,1-2,-1-1,0-1,0 0,0 0,0 0,0 1,0 0,0 0,0 0,0 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02T10:02:56.050"/>
    </inkml:context>
    <inkml:brush xml:id="br0">
      <inkml:brushProperty name="width" value="0.03333" units="cm"/>
      <inkml:brushProperty name="height" value="0.03333" units="cm"/>
      <inkml:brushProperty name="ignorePressure" value="1"/>
    </inkml:brush>
  </inkml:definitions>
  <inkml:trace contextRef="#ctx0" brushRef="#br0">6768 7885,'0'0,"0"0,0 0,0 0,0 0,0 0,0 0,4 2,5 3,6 2,6 2,9 0,10-4,8-5,6-4,7-6,4-9,6-13,0-14,0-17,2-21,-2-26,-1-10,-7-5,-13 0,-12-17,-12-10,-12-2,-11 6,-14 0,-15 5,-12-3,-9 2,-12-1,-5 3,-4-2,-4-8,-1-2,4 7,5 7,2-6,5-8,12-2,12 4,11 3,9-1,16-7,13-1,15 8,17 7,22 0,15 3,15-4,15 2,8 15,9 12,3 15,-3 16,16 12,21 5,16 6,13 8,11 8,2 10,-16 9,-27 9,-26 7,-12 6,-10 3,-6 2,-11 3,-10 2,-14 3,-14 1,-13 0,-13-1,-8-1,-9-2,-9-3,-6-2,-5 0,-2 0,-2-2,0 1,1-1,2-3,0-1,1 0</inkml:trace>
  <inkml:trace contextRef="#ctx0" brushRef="#br0" timeOffset="1">11054 1522,'0'0,"0"0,0 0,4 2,7 3,13 3,13 6,15 7,13 2,10 3,5 0,2 0,-1-1,-7-2,-10-3,-14-3,-14-5,-12-1,-10-3,-10-1,-16 7,-39 27,-36 22,-23 17,-16 10,-8 5,1-3,5 0,0 13,22-13,29-22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02T10:02:56.052"/>
    </inkml:context>
    <inkml:brush xml:id="br0">
      <inkml:brushProperty name="width" value="0.03333" units="cm"/>
      <inkml:brushProperty name="height" value="0.03333" units="cm"/>
      <inkml:brushProperty name="ignorePressure" value="1"/>
    </inkml:brush>
  </inkml:definitions>
  <inkml:trace contextRef="#ctx0" brushRef="#br0">6833 6337,'0'0,"0"0,0 0,0-2,0 0,0-1,0 0,0 2,0 0,0 1,4-2,7-3,11 0,13 1,14 0,14 2,12 1,7 1,10-5,14-4,17-2,10 3,-4 3,4 3,21 1,30 8,16 2,18-2,13 0,-9 0,-12-3,0-4,-2-1,1-2,-1-6,-1-5,-7 0,-20-1,-22-1,-20 1,-16 0,-16 0,-16 2,-14 2,-15 2,-14 1,-9 4,-13 1,-10 1,-8 1,-2-1,-3-2,-2-4,0-8,0-4,-1-3,0 0,1 4,0 6</inkml:trace>
  <inkml:trace contextRef="#ctx0" brushRef="#br0" timeOffset="1">11997 5805,'0'0,"0"0,0 0,0 0,0 0,0 0,0 0,2-2,1 0,-1 0,1 0,0-2,5 1,10 1,21 7,22 5,16 8,6 4,0 4,1 1,-2 2,-6-1,-6-1,-12-3,-11-3,-14-6,-13-5,-10-2,-11 5,-20 12,-21 17,-30 19,-34 15,-27 7,-12-4,-6-5,1-10,25-17,35-16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02T10:02:56.054"/>
    </inkml:context>
    <inkml:brush xml:id="br0">
      <inkml:brushProperty name="width" value="0.03333" units="cm"/>
      <inkml:brushProperty name="height" value="0.03333" units="cm"/>
      <inkml:brushProperty name="ignorePressure" value="1"/>
    </inkml:brush>
  </inkml:definitions>
  <inkml:trace contextRef="#ctx0" brushRef="#br0">7005 6885,'0'0,"0"0,0 0,0 0,0 0,0 0,4 0,9 0,13-2,16-3,20-3,18-5,14 0,10 1,2 3,-4 5,-6 5,-8 7,2 8,8 10,8 14,3 14,-2 12,-3 11,-4 8,-8 3,-9 14,-6 18,-7 14,-7-2,-8-11,-5-15,0-10,5-7,2-6,2-5,2-4,7 0,15-2,15-6,16-8,13-14,16-12,23-10,11-6,-2-9,-7-4,-4-3,0-1,-5-5,-15-3,-19-3,-19 0,-20 0,-19 0,-16 4,-16 3,-11 2,-9 1,-9 2,-3 0,-4 1,-1 0,0-1,2-2,5-2,8-5,7-8,6-3,-4 0,-4 5</inkml:trace>
  <inkml:trace contextRef="#ctx0" brushRef="#br0" timeOffset="1">12205 8031,'0'0,"0"0,0 0,0 0,0 0,0 0,0 0,0 0,0 0,0 0,0 0,4 2,10 3,9 1,12 6,12 4,14 5,11 4,7 4,2 0,-4-2,-9-2,-13-3,-13-5,-14-4,-12-3,-10 4,-21 18,-25 23,-23 18,-11 8,-18 7,-12 1,-6-8,-3-8,2-9,4-4,12 0,13 0,16 1,17-12,19-13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02T10:02:56.056"/>
    </inkml:context>
    <inkml:brush xml:id="br0">
      <inkml:brushProperty name="width" value="0.03333" units="cm"/>
      <inkml:brushProperty name="height" value="0.03333" units="cm"/>
      <inkml:brushProperty name="ignorePressure" value="1"/>
    </inkml:brush>
  </inkml:definitions>
  <inkml:trace contextRef="#ctx0" brushRef="#br0">6863 7544,'0'0,"0"0,0 0,0 0,4 0,5 0,9 0,12-2,13 0,12 0,7 0,8 0,7 1,3 2,-1 4,-3 2,-4 4,-2 7,0 11,-1 19,-4 18,-6 17,-8 11,-5 14,-8 13,-6 15,-9 14,-5-1,-3-8,-4-5,2-2,2-5,2-3,4-8,0-14,3-12,1-14,3-12,4-6,4-2,8 4,8 3,6 0,5 0,9-2,17-1,13-2,14-8,12-6,0-10,-2-8,8-2,6-7,18 0,14-4,6-5,0-3,0-3,-8-4,-4 0,-1 0,-10-1,-8 0,-9-1,-8-2,-8 1,-8 0,-10 2,-12 0,-12 1,-12 0,-10 0,-12 0,-10 0,-6 0,-8 0,-9 0,-6 0,-4 0,-3 0,-1 0,-1 0,1 0,0 0,-1 0,2 0,2 0,6 0,3 0,-2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02T10:02:56.057"/>
    </inkml:context>
    <inkml:brush xml:id="br0">
      <inkml:brushProperty name="width" value="0.03333" units="cm"/>
      <inkml:brushProperty name="height" value="0.03333" units="cm"/>
      <inkml:brushProperty name="ignorePressure" value="1"/>
    </inkml:brush>
  </inkml:definitions>
  <inkml:trace contextRef="#ctx0" brushRef="#br0">12567-1440,'0'0,"0"0,0 2,0 11,2 23,2 36,2 36,-6 35,-4 40,-3 27,-4 18,-2 10,-8 15,-7-15,-4-15,-2-6,1-16,6-30,6-39,8-44,4-36,6-26</inkml:trace>
  <inkml:trace contextRef="#ctx0" brushRef="#br0" timeOffset="1">12874-1463,'0'0,"8"0,25-4,31-4,35 1,38-2,41 0,38 4,37 2,37 3,35-1,8-3,2 0,6-1,4 7,-2 4,-34 4,-29 6,-22 12,-22 14,-26 11,-29 13,-23 24,-23 16,-24 13,-21 18,-21 31,-20 17,-23 5,-22 22,-18 7,-14-12,-13-15,-10-14,-9-14,-3-16,-8-15,-10-15,-12-19,-19-16,-20-11,-21-10,-25-13,-31-5,-36-9,-27-4,-1-5,-24-4,-14 0,-13-3,6-3,18-1,-6-6,17-5,24-6,25-9,27-4,27-1,32 4,31 2,34 7,28 2,26 3,18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02T10:02:56.059"/>
    </inkml:context>
    <inkml:brush xml:id="br0">
      <inkml:brushProperty name="width" value="0.03333" units="cm"/>
      <inkml:brushProperty name="height" value="0.03333" units="cm"/>
      <inkml:brushProperty name="ignorePressure" value="1"/>
    </inkml:brush>
  </inkml:definitions>
  <inkml:trace contextRef="#ctx0" brushRef="#br0">9906 3695,'0'0,"0"3,0 15,-3 31,-5 48,3 32,1 13,4 1,1-5,1-3,2-16,1-23,-1-30,-2-24,0-21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2-02T10:02:56.060"/>
    </inkml:context>
    <inkml:brush xml:id="br0">
      <inkml:brushProperty name="width" value="0.03333" units="cm"/>
      <inkml:brushProperty name="height" value="0.03333" units="cm"/>
      <inkml:brushProperty name="ignorePressure" value="1"/>
    </inkml:brush>
  </inkml:definitions>
  <inkml:trace contextRef="#ctx0" brushRef="#br0">9949 3524,'0'0,"2"-2,9-9,12-10,17-10,20-7,31-10,31-3,26 6,18 8,29 8,21 13,15 13,17 16,4 13,-13 11,-15 13,-8 8,-10 2,-4-1,-2-3,-5 0,-8 2,-13 2,-20 2,-10 6,-8 9,-10 2,-13-1,-14-6,-11-4,-12 0,-12-2,-10 2,-12 3,-11 6,-14 6,-17 9,-20 6,-20 7,-26 15,-18 10,-18 5,0-7,0-15,0-16,-2-15,-10-12,-10-8,-18-15,-25-14,-23-10,-3-14,-10-16,-8-14,-9-5,-15-5,-2 0,5-2,19-2,23-2,12 2,7 3,8 6,7 5,16 10,23 8,22 7,28 3,25-1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50F73-D7C5-4CEB-BE8A-4CCA7898EBBE}" type="datetimeFigureOut">
              <a:rPr lang="fr-FR" smtClean="0"/>
              <a:t>15/12/2016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6426A-71AC-4AE3-990A-8EA1A7161A61}" type="slidenum">
              <a:rPr lang="fr-FR" smtClean="0"/>
              <a:t>‹#›</a:t>
            </a:fld>
            <a:endParaRPr lang="fr-FR"/>
          </a:p>
        </p:txBody>
      </p:sp>
    </p:spTree>
    <p:extLst>
      <p:ext uri="{BB962C8B-B14F-4D97-AF65-F5344CB8AC3E}">
        <p14:creationId xmlns:p14="http://schemas.microsoft.com/office/powerpoint/2010/main" val="2590550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689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6896"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39C468F-00C4-4EDE-AE23-9B0C449A6943}" type="datetime1">
              <a:rPr lang="en-US" smtClean="0">
                <a:solidFill>
                  <a:prstClr val="black"/>
                </a:solidFill>
              </a:rPr>
              <a:pPr/>
              <a:t>12/15/2016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4556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Data lake </a:t>
            </a:r>
            <a:r>
              <a:rPr lang="en-US" dirty="0"/>
              <a:t>stores all the data that can be used</a:t>
            </a:r>
            <a:r>
              <a:rPr lang="en-US" baseline="0" dirty="0"/>
              <a:t> in nearly raw format (it may be compressed for instance).</a:t>
            </a:r>
          </a:p>
          <a:p>
            <a:r>
              <a:rPr lang="en-US" baseline="0" dirty="0"/>
              <a:t>It is in nearly raw format so that everything can be stored, there is no need to throw any data.</a:t>
            </a:r>
          </a:p>
          <a:p>
            <a:endParaRPr lang="en-US" baseline="0" dirty="0"/>
          </a:p>
          <a:p>
            <a:r>
              <a:rPr lang="en-US" baseline="0" dirty="0"/>
              <a:t>Data can be easily used in low latency scenarios (interactive mobile / web use cases) when it is stored in </a:t>
            </a:r>
            <a:r>
              <a:rPr lang="en-US" u="sng" baseline="0" dirty="0"/>
              <a:t>databases</a:t>
            </a:r>
            <a:r>
              <a:rPr lang="en-US" baseline="0" dirty="0"/>
              <a:t>. </a:t>
            </a:r>
          </a:p>
          <a:p>
            <a:endParaRPr lang="en-US" baseline="0" dirty="0"/>
          </a:p>
          <a:p>
            <a:r>
              <a:rPr lang="en-US" baseline="0" dirty="0"/>
              <a:t>There are two main database families: </a:t>
            </a:r>
          </a:p>
          <a:p>
            <a:pPr marL="171450" indent="-171450">
              <a:buFontTx/>
              <a:buChar char="-"/>
            </a:pPr>
            <a:r>
              <a:rPr lang="en-US" u="sng" baseline="0" dirty="0"/>
              <a:t>relational databases</a:t>
            </a:r>
            <a:r>
              <a:rPr lang="en-US" baseline="0" dirty="0"/>
              <a:t>. </a:t>
            </a:r>
          </a:p>
          <a:p>
            <a:pPr marL="628650" lvl="1" indent="-171450">
              <a:buFontTx/>
              <a:buChar char="-"/>
            </a:pPr>
            <a:r>
              <a:rPr lang="en-US" baseline="0" dirty="0"/>
              <a:t>They have the following advantages: </a:t>
            </a:r>
          </a:p>
          <a:p>
            <a:pPr marL="1085850" lvl="2" indent="-171450">
              <a:buFontTx/>
              <a:buChar char="-"/>
            </a:pPr>
            <a:r>
              <a:rPr lang="en-US" baseline="0" dirty="0"/>
              <a:t>They allow any kind of queries. </a:t>
            </a:r>
          </a:p>
          <a:p>
            <a:pPr marL="1085850" lvl="2" indent="-171450">
              <a:buFontTx/>
              <a:buChar char="-"/>
            </a:pPr>
            <a:r>
              <a:rPr lang="en-US" baseline="0" dirty="0"/>
              <a:t>Data is consistent because it’s stored once</a:t>
            </a:r>
          </a:p>
          <a:p>
            <a:pPr marL="1085850" lvl="2" indent="-171450">
              <a:buFontTx/>
              <a:buChar char="-"/>
            </a:pPr>
            <a:r>
              <a:rPr lang="en-US" baseline="0" dirty="0"/>
              <a:t>They all use SQL as a language (different dialects may exist)</a:t>
            </a:r>
          </a:p>
          <a:p>
            <a:pPr marL="628650" lvl="1" indent="-171450">
              <a:buFontTx/>
              <a:buChar char="-"/>
            </a:pPr>
            <a:r>
              <a:rPr lang="en-US" baseline="0" dirty="0"/>
              <a:t>They have the following drawbacks:</a:t>
            </a:r>
          </a:p>
          <a:p>
            <a:pPr marL="1085850" lvl="2" indent="-171450">
              <a:buFontTx/>
              <a:buChar char="-"/>
            </a:pPr>
            <a:r>
              <a:rPr lang="en-US" baseline="0" dirty="0"/>
              <a:t>Scaling is thru </a:t>
            </a:r>
            <a:r>
              <a:rPr lang="en-US" u="sng" baseline="0" dirty="0"/>
              <a:t>scale up </a:t>
            </a:r>
            <a:r>
              <a:rPr lang="en-US" baseline="0" dirty="0"/>
              <a:t>(more </a:t>
            </a:r>
            <a:r>
              <a:rPr lang="en-US" baseline="0" dirty="0" err="1"/>
              <a:t>powerfull</a:t>
            </a:r>
            <a:r>
              <a:rPr lang="en-US" baseline="0" dirty="0"/>
              <a:t> machine)</a:t>
            </a:r>
          </a:p>
          <a:p>
            <a:pPr marL="1085850" lvl="2" indent="-171450">
              <a:buFontTx/>
              <a:buChar char="-"/>
            </a:pPr>
            <a:r>
              <a:rPr lang="en-US" baseline="0" dirty="0"/>
              <a:t>Data schema must be designed with specific rules (</a:t>
            </a:r>
            <a:r>
              <a:rPr lang="en-US" baseline="0" dirty="0" err="1"/>
              <a:t>cf</a:t>
            </a:r>
            <a:r>
              <a:rPr lang="en-US" baseline="0" dirty="0"/>
              <a:t> </a:t>
            </a:r>
            <a:r>
              <a:rPr lang="en-US" sz="1200" kern="1200" dirty="0">
                <a:solidFill>
                  <a:schemeClr val="tx1"/>
                </a:solidFill>
                <a:latin typeface="+mn-lt"/>
                <a:ea typeface="+mn-ea"/>
                <a:cs typeface="+mn-cs"/>
              </a:rPr>
              <a:t>https://en.wikipedia.org/wiki/Database_normalization)</a:t>
            </a:r>
            <a:endParaRPr lang="en-US" baseline="0" dirty="0"/>
          </a:p>
          <a:p>
            <a:pPr marL="171450" lvl="0" indent="-171450">
              <a:buFontTx/>
              <a:buChar char="-"/>
            </a:pPr>
            <a:r>
              <a:rPr lang="en-US" u="sng" baseline="0" dirty="0"/>
              <a:t>NoSQL databases</a:t>
            </a:r>
            <a:r>
              <a:rPr lang="en-US" baseline="0" dirty="0"/>
              <a:t>:</a:t>
            </a:r>
          </a:p>
          <a:p>
            <a:pPr marL="628650" lvl="1" indent="-171450">
              <a:buFontTx/>
              <a:buChar char="-"/>
            </a:pPr>
            <a:r>
              <a:rPr lang="en-US" baseline="0" dirty="0"/>
              <a:t>They have the following advantages: </a:t>
            </a:r>
          </a:p>
          <a:p>
            <a:pPr marL="1085850" lvl="2" indent="-171450">
              <a:buFontTx/>
              <a:buChar char="-"/>
            </a:pPr>
            <a:r>
              <a:rPr lang="en-US" baseline="0" dirty="0"/>
              <a:t>Data can be stored in a format which corresponds to the way development objects exist in code</a:t>
            </a:r>
          </a:p>
          <a:p>
            <a:pPr marL="1085850" lvl="2" indent="-171450">
              <a:buFontTx/>
              <a:buChar char="-"/>
            </a:pPr>
            <a:r>
              <a:rPr lang="en-US" baseline="0" dirty="0"/>
              <a:t>Scaling is thru </a:t>
            </a:r>
            <a:r>
              <a:rPr lang="en-US" u="sng" baseline="0" dirty="0"/>
              <a:t>scale out</a:t>
            </a:r>
            <a:r>
              <a:rPr lang="en-US" baseline="0" dirty="0"/>
              <a:t> (more machines)</a:t>
            </a:r>
            <a:endParaRPr lang="fr-FR" baseline="0" dirty="0"/>
          </a:p>
          <a:p>
            <a:pPr marL="628650" lvl="1" indent="-171450">
              <a:buFontTx/>
              <a:buChar char="-"/>
            </a:pPr>
            <a:r>
              <a:rPr lang="en-US" baseline="0" dirty="0"/>
              <a:t>They have the following drawbacks: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baseline="0" dirty="0"/>
              <a:t>Consistency between different copies of the same piece of data need to be managed by the application (ex: a customer name can be in orders, sales, logistics, …)</a:t>
            </a:r>
          </a:p>
          <a:p>
            <a:pPr marL="1085850" lvl="2" indent="-171450">
              <a:buFontTx/>
              <a:buChar char="-"/>
            </a:pPr>
            <a:r>
              <a:rPr lang="en-US" baseline="0" dirty="0"/>
              <a:t>Each no SQL engine has its own API. NB: most NoSQL engine tend to also have SQL as a query language with restrictions like no joins between tables (so that scale out can happen)</a:t>
            </a:r>
          </a:p>
          <a:p>
            <a:pPr marL="1085850" lvl="2" indent="-171450">
              <a:buFontTx/>
              <a:buChar char="-"/>
            </a:pPr>
            <a:endParaRPr lang="en-US" baseline="0" dirty="0"/>
          </a:p>
          <a:p>
            <a:pPr marL="0" lvl="0" indent="0">
              <a:buFontTx/>
              <a:buNone/>
            </a:pPr>
            <a:r>
              <a:rPr lang="en-US" u="sng" baseline="0" dirty="0"/>
              <a:t>Data Lake </a:t>
            </a:r>
            <a:r>
              <a:rPr lang="en-US" baseline="0" dirty="0"/>
              <a:t>is implemented as a </a:t>
            </a:r>
            <a:r>
              <a:rPr lang="en-US" u="sng" baseline="0" dirty="0"/>
              <a:t>distributed file system</a:t>
            </a:r>
            <a:r>
              <a:rPr lang="en-US" baseline="0" dirty="0"/>
              <a:t>: HDFS by default in Hadoop, Kudu by Cloudera, MapR-FS by MapR, Azure blob storage, Azure Data Lake Store.</a:t>
            </a:r>
          </a:p>
          <a:p>
            <a:pPr marL="0" lvl="0" indent="0">
              <a:buFontTx/>
              <a:buNone/>
            </a:pPr>
            <a:endParaRPr lang="en-US" baseline="0" dirty="0"/>
          </a:p>
          <a:p>
            <a:pPr marL="0" lvl="0" indent="0">
              <a:buFontTx/>
              <a:buNone/>
            </a:pPr>
            <a:r>
              <a:rPr lang="en-US" baseline="0" dirty="0"/>
              <a:t>In order to query and transform data stored in the data lake you need a distributed engine (</a:t>
            </a:r>
            <a:r>
              <a:rPr lang="en-US" u="sng" baseline="0" dirty="0"/>
              <a:t>Big Data Engine</a:t>
            </a:r>
            <a:r>
              <a:rPr lang="en-US" baseline="0" dirty="0"/>
              <a:t>). You focus on the code (SQL in Hive, Pig </a:t>
            </a:r>
            <a:r>
              <a:rPr lang="en-US" baseline="0" dirty="0" err="1"/>
              <a:t>latin</a:t>
            </a:r>
            <a:r>
              <a:rPr lang="en-US" baseline="0" dirty="0"/>
              <a:t> in Pig, Java, Scala, Python, …) and the framework distributed it on worker nodes that may or may not be collocated with the data. Typical big data engines include Hadoop, Spark, Azure Data Lake Analytics.</a:t>
            </a:r>
          </a:p>
          <a:p>
            <a:pPr marL="0" lvl="0" indent="0">
              <a:buFontTx/>
              <a:buNone/>
            </a:pPr>
            <a:endParaRPr lang="en-US" baseline="0" dirty="0"/>
          </a:p>
          <a:p>
            <a:pPr marL="0" lvl="0" indent="0">
              <a:buFontTx/>
              <a:buNone/>
            </a:pPr>
            <a:r>
              <a:rPr lang="en-US" baseline="0" dirty="0"/>
              <a:t>Having raw data kept in </a:t>
            </a:r>
            <a:r>
              <a:rPr lang="en-US" u="sng" baseline="0" dirty="0"/>
              <a:t>Data Lake </a:t>
            </a:r>
            <a:r>
              <a:rPr lang="en-US" baseline="0" dirty="0"/>
              <a:t>allows the following </a:t>
            </a:r>
            <a:r>
              <a:rPr lang="en-US" u="sng" baseline="0" dirty="0"/>
              <a:t>scenario</a:t>
            </a:r>
            <a:r>
              <a:rPr lang="en-US" baseline="0" dirty="0"/>
              <a:t>: you are missing a field in your database. You can add this field in the database schema AND you can fill its value from past data that you kept in the data lake even before you knew you would need that field. </a:t>
            </a:r>
          </a:p>
          <a:p>
            <a:pPr marL="0" lvl="0" indent="0">
              <a:buFontTx/>
              <a:buNone/>
            </a:pPr>
            <a:endParaRPr lang="en-US" baseline="0" dirty="0"/>
          </a:p>
          <a:p>
            <a:pPr marL="0" lvl="0" indent="0">
              <a:buFontTx/>
              <a:buNone/>
            </a:pPr>
            <a:r>
              <a:rPr lang="en-US" baseline="0" dirty="0"/>
              <a:t>Databases may also be a major source for </a:t>
            </a:r>
            <a:r>
              <a:rPr lang="en-US" u="sng" baseline="0" dirty="0"/>
              <a:t>DataViz</a:t>
            </a:r>
            <a:r>
              <a:rPr lang="en-US" baseline="0" dirty="0"/>
              <a:t> (data visualization) and </a:t>
            </a:r>
            <a:r>
              <a:rPr lang="en-US" u="sng" baseline="0" dirty="0"/>
              <a:t>Business Intelligence </a:t>
            </a:r>
            <a:r>
              <a:rPr lang="en-US" baseline="0" dirty="0"/>
              <a:t>(BI).</a:t>
            </a:r>
          </a:p>
          <a:p>
            <a:pPr marL="0" lvl="0" indent="0">
              <a:buFontTx/>
              <a:buNone/>
            </a:pPr>
            <a:r>
              <a:rPr lang="en-US" baseline="0" dirty="0"/>
              <a:t>BI may use OLAP / multidimensional engines (like SQL Server Analysis Services) </a:t>
            </a:r>
            <a:r>
              <a:rPr lang="en-US" u="sng" baseline="0" dirty="0"/>
              <a:t>or in memory column storage </a:t>
            </a:r>
            <a:r>
              <a:rPr lang="en-US" baseline="0" dirty="0"/>
              <a:t>(like PowerPivot, SQL </a:t>
            </a:r>
            <a:r>
              <a:rPr lang="en-US" baseline="0" dirty="0" err="1"/>
              <a:t>Datawarehouse</a:t>
            </a:r>
            <a:r>
              <a:rPr lang="en-US" baseline="0" dirty="0"/>
              <a:t> / SQL DB Column store index, Spark SQL cache based on Parquet, </a:t>
            </a:r>
            <a:r>
              <a:rPr lang="en-US" baseline="0" dirty="0" err="1"/>
              <a:t>Hive+TEZ+ORC</a:t>
            </a:r>
            <a:r>
              <a:rPr lang="en-US" baseline="0" dirty="0"/>
              <a:t>, …)</a:t>
            </a:r>
          </a:p>
          <a:p>
            <a:pPr marL="0" lvl="0" indent="0">
              <a:buFontTx/>
              <a:buNone/>
            </a:pPr>
            <a:endParaRPr lang="en-US" baseline="0" dirty="0"/>
          </a:p>
          <a:p>
            <a:pPr marL="0" lvl="0" indent="0">
              <a:buFontTx/>
              <a:buNone/>
            </a:pPr>
            <a:r>
              <a:rPr lang="en-US" baseline="0" dirty="0"/>
              <a:t>The most interesting use cases are often implemented with </a:t>
            </a:r>
            <a:r>
              <a:rPr lang="en-US" u="sng" baseline="0" dirty="0"/>
              <a:t>Machine learning</a:t>
            </a:r>
            <a:r>
              <a:rPr lang="en-US" baseline="0" dirty="0"/>
              <a:t>. This is a way to program thru examples. For instance, you show the machine pictures with cats, and picture without cats. After a while the machine knows if a picture contains a cat or not. Another easiest one is to predict the value of column N based on the value of the N-1 other columns. The main phases of machine learning are: </a:t>
            </a:r>
          </a:p>
          <a:p>
            <a:pPr marL="171450" lvl="0" indent="-171450">
              <a:buFontTx/>
              <a:buChar char="-"/>
            </a:pPr>
            <a:r>
              <a:rPr lang="en-US" baseline="0" dirty="0"/>
              <a:t>Learn from the labelled (you know the Nth column value, or if a picture has a cat) dataset</a:t>
            </a:r>
          </a:p>
          <a:p>
            <a:pPr marL="171450" lvl="0" indent="-171450">
              <a:buFontTx/>
              <a:buChar char="-"/>
            </a:pPr>
            <a:r>
              <a:rPr lang="en-US" baseline="0" dirty="0"/>
              <a:t>Predict the past where you have labelled data and evaluate the performance of the model. Ex: you can predict at 85% whether a picture has a cat.</a:t>
            </a:r>
          </a:p>
          <a:p>
            <a:pPr marL="171450" lvl="0" indent="-171450">
              <a:buFontTx/>
              <a:buChar char="-"/>
            </a:pPr>
            <a:r>
              <a:rPr lang="en-US" baseline="0" dirty="0"/>
              <a:t>Predict in production for unlabeled data. </a:t>
            </a:r>
          </a:p>
          <a:p>
            <a:pPr marL="0" lvl="0" indent="0">
              <a:buFontTx/>
              <a:buNone/>
            </a:pPr>
            <a:r>
              <a:rPr lang="en-US" baseline="0" dirty="0"/>
              <a:t>You may need to have all those phases backed by API so that you can update the model based on new learning data; you also need to predict thru API.</a:t>
            </a:r>
          </a:p>
          <a:p>
            <a:pPr marL="0" lvl="0" indent="0">
              <a:buFontTx/>
              <a:buNone/>
            </a:pPr>
            <a:endParaRPr lang="en-US" baseline="0" dirty="0"/>
          </a:p>
          <a:p>
            <a:pPr marL="0" lvl="0" indent="0">
              <a:buFontTx/>
              <a:buNone/>
            </a:pPr>
            <a:r>
              <a:rPr lang="en-US" baseline="0" dirty="0"/>
              <a:t>The prediction API may </a:t>
            </a:r>
            <a:r>
              <a:rPr lang="en-US" u="sng" baseline="0" dirty="0"/>
              <a:t>be hybrid between human prediction and machine learning prediction</a:t>
            </a:r>
            <a:r>
              <a:rPr lang="en-US" baseline="0" dirty="0"/>
              <a:t>. One can use a workflow that tried to predict thru machine learning; if not possible, then the machine can escalate to a human, and add the labelled data to its learning dataset. A few times later, escalation may become useless. This is a way to </a:t>
            </a:r>
            <a:r>
              <a:rPr lang="en-US" u="sng" baseline="0" dirty="0"/>
              <a:t>have machine learning from humans</a:t>
            </a:r>
            <a:r>
              <a:rPr lang="en-US" baseline="0" dirty="0"/>
              <a:t>.</a:t>
            </a:r>
          </a:p>
          <a:p>
            <a:pPr marL="0" lvl="0" indent="0">
              <a:buFontTx/>
              <a:buNone/>
            </a:pPr>
            <a:endParaRPr lang="en-US" baseline="0" dirty="0"/>
          </a:p>
          <a:p>
            <a:pPr marL="0" lvl="0" indent="0">
              <a:buFontTx/>
              <a:buNone/>
            </a:pPr>
            <a:r>
              <a:rPr lang="en-US" baseline="0" dirty="0"/>
              <a:t>A global </a:t>
            </a:r>
            <a:r>
              <a:rPr lang="en-US" u="sng" baseline="0" dirty="0"/>
              <a:t>API</a:t>
            </a:r>
            <a:r>
              <a:rPr lang="en-US" baseline="0" dirty="0"/>
              <a:t> will add business rules on top of databases data and machine learning API. This API will be called by Web, Mobile apps or other </a:t>
            </a:r>
            <a:r>
              <a:rPr lang="en-US" u="sng" baseline="0" dirty="0"/>
              <a:t>channels</a:t>
            </a:r>
            <a:r>
              <a:rPr lang="en-US" baseline="0" dirty="0"/>
              <a:t> (phone servers, …). The API may be internal or public so that external developers can develop their own app based on the public API.</a:t>
            </a:r>
          </a:p>
          <a:p>
            <a:pPr marL="0" lvl="0" indent="0">
              <a:buFontTx/>
              <a:buNone/>
            </a:pPr>
            <a:endParaRPr lang="en-US" baseline="0" dirty="0"/>
          </a:p>
          <a:p>
            <a:pPr marL="0" lvl="0" indent="0">
              <a:buFontTx/>
              <a:buNone/>
            </a:pPr>
            <a:r>
              <a:rPr lang="en-US" u="sng" baseline="0" dirty="0"/>
              <a:t>Data Lake gets its data from multiple sources</a:t>
            </a:r>
            <a:r>
              <a:rPr lang="en-US" baseline="0" dirty="0"/>
              <a:t>: IOT sensors, social networks, web, logs, enterprise data, … One additional source is the application itself which will generate additional data. In order to have all data available in the data lake, it may be interesting to copy also that data in the data lake. </a:t>
            </a:r>
          </a:p>
          <a:p>
            <a:pPr marL="0" lvl="0" indent="0">
              <a:buFontTx/>
              <a:buNone/>
            </a:pPr>
            <a:endParaRPr lang="en-US" baseline="0" dirty="0"/>
          </a:p>
          <a:p>
            <a:pPr marL="0" lvl="0" indent="0">
              <a:buFontTx/>
              <a:buNone/>
            </a:pPr>
            <a:r>
              <a:rPr lang="en-US" baseline="0" dirty="0"/>
              <a:t> </a:t>
            </a:r>
          </a:p>
          <a:p>
            <a:pPr marL="0" lvl="0" indent="0">
              <a:buFontTx/>
              <a:buNone/>
            </a:pPr>
            <a:endParaRPr lang="en-US" baseline="0" dirty="0"/>
          </a:p>
          <a:p>
            <a:pPr marL="0" lv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2CFDC-D2D5-4B9F-BA75-89F771E01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67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2CFDC-D2D5-4B9F-BA75-89F771E01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40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D6426A-71AC-4AE3-990A-8EA1A7161A61}" type="slidenum">
              <a:rPr lang="fr-FR" smtClean="0"/>
              <a:t>13</a:t>
            </a:fld>
            <a:endParaRPr lang="fr-FR"/>
          </a:p>
        </p:txBody>
      </p:sp>
    </p:spTree>
    <p:extLst>
      <p:ext uri="{BB962C8B-B14F-4D97-AF65-F5344CB8AC3E}">
        <p14:creationId xmlns:p14="http://schemas.microsoft.com/office/powerpoint/2010/main" val="211115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DD6426A-71AC-4AE3-990A-8EA1A7161A61}" type="slidenum">
              <a:rPr lang="fr-FR" smtClean="0"/>
              <a:t>14</a:t>
            </a:fld>
            <a:endParaRPr lang="fr-FR"/>
          </a:p>
        </p:txBody>
      </p:sp>
    </p:spTree>
    <p:extLst>
      <p:ext uri="{BB962C8B-B14F-4D97-AF65-F5344CB8AC3E}">
        <p14:creationId xmlns:p14="http://schemas.microsoft.com/office/powerpoint/2010/main" val="395547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a:t>
            </a:r>
            <a:endParaRPr lang="fr-F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2CFDC-D2D5-4B9F-BA75-89F771E01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51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from</a:t>
            </a:r>
            <a:r>
              <a:rPr lang="fr-FR" dirty="0"/>
              <a:t> https://cwiki.apache.org/confluence/display/FLINK/Time+and+Order+in+Streams</a:t>
            </a:r>
          </a:p>
        </p:txBody>
      </p:sp>
      <p:sp>
        <p:nvSpPr>
          <p:cNvPr id="4" name="Slide Number Placeholder 3"/>
          <p:cNvSpPr>
            <a:spLocks noGrp="1"/>
          </p:cNvSpPr>
          <p:nvPr>
            <p:ph type="sldNum" sz="quarter" idx="10"/>
          </p:nvPr>
        </p:nvSpPr>
        <p:spPr/>
        <p:txBody>
          <a:bodyPr/>
          <a:lstStyle/>
          <a:p>
            <a:fld id="{2DD6426A-71AC-4AE3-990A-8EA1A7161A61}" type="slidenum">
              <a:rPr lang="fr-FR" smtClean="0"/>
              <a:t>28</a:t>
            </a:fld>
            <a:endParaRPr lang="fr-FR"/>
          </a:p>
        </p:txBody>
      </p:sp>
    </p:spTree>
    <p:extLst>
      <p:ext uri="{BB962C8B-B14F-4D97-AF65-F5344CB8AC3E}">
        <p14:creationId xmlns:p14="http://schemas.microsoft.com/office/powerpoint/2010/main" val="2835730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from</a:t>
            </a:r>
            <a:r>
              <a:rPr lang="fr-FR" dirty="0"/>
              <a:t> https://cwiki.apache.org/confluence/display/FLINK/Time+and+Order+in+Streams</a:t>
            </a:r>
          </a:p>
        </p:txBody>
      </p:sp>
      <p:sp>
        <p:nvSpPr>
          <p:cNvPr id="4" name="Slide Number Placeholder 3"/>
          <p:cNvSpPr>
            <a:spLocks noGrp="1"/>
          </p:cNvSpPr>
          <p:nvPr>
            <p:ph type="sldNum" sz="quarter" idx="10"/>
          </p:nvPr>
        </p:nvSpPr>
        <p:spPr/>
        <p:txBody>
          <a:bodyPr/>
          <a:lstStyle/>
          <a:p>
            <a:fld id="{2DD6426A-71AC-4AE3-990A-8EA1A7161A61}" type="slidenum">
              <a:rPr lang="fr-FR" smtClean="0"/>
              <a:t>29</a:t>
            </a:fld>
            <a:endParaRPr lang="fr-FR"/>
          </a:p>
        </p:txBody>
      </p:sp>
    </p:spTree>
    <p:extLst>
      <p:ext uri="{BB962C8B-B14F-4D97-AF65-F5344CB8AC3E}">
        <p14:creationId xmlns:p14="http://schemas.microsoft.com/office/powerpoint/2010/main" val="3080475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Main 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 y="-33480"/>
            <a:ext cx="12192000" cy="6891480"/>
          </a:xfrm>
          <a:prstGeom prst="rect">
            <a:avLst/>
          </a:prstGeom>
        </p:spPr>
      </p:pic>
      <p:sp>
        <p:nvSpPr>
          <p:cNvPr id="5" name="Rectangle 4"/>
          <p:cNvSpPr/>
          <p:nvPr userDrawn="1"/>
        </p:nvSpPr>
        <p:spPr bwMode="auto">
          <a:xfrm>
            <a:off x="280134" y="309747"/>
            <a:ext cx="6287424" cy="6288316"/>
          </a:xfrm>
          <a:prstGeom prst="rect">
            <a:avLst/>
          </a:prstGeom>
          <a:solidFill>
            <a:schemeClr val="accent3">
              <a:alpha val="8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14513" y="524486"/>
            <a:ext cx="1230695" cy="269713"/>
          </a:xfrm>
          <a:prstGeom prst="rect">
            <a:avLst/>
          </a:prstGeom>
        </p:spPr>
      </p:pic>
      <p:sp>
        <p:nvSpPr>
          <p:cNvPr id="4" name="TextBox 3"/>
          <p:cNvSpPr txBox="1"/>
          <p:nvPr userDrawn="1"/>
        </p:nvSpPr>
        <p:spPr>
          <a:xfrm>
            <a:off x="-1460716" y="-1626830"/>
            <a:ext cx="896424" cy="896552"/>
          </a:xfrm>
          <a:prstGeom prst="rect">
            <a:avLst/>
          </a:prstGeom>
          <a:noFill/>
        </p:spPr>
        <p:txBody>
          <a:bodyPr wrap="none" lIns="179238" tIns="143391" rIns="179238" bIns="143391" rtlCol="0">
            <a:noAutofit/>
          </a:bodyPr>
          <a:lstStyle/>
          <a:p>
            <a:pPr defTabSz="914363">
              <a:lnSpc>
                <a:spcPct val="90000"/>
              </a:lnSpc>
              <a:spcAft>
                <a:spcPts val="588"/>
              </a:spcAft>
            </a:pPr>
            <a:endParaRPr lang="en-US" sz="2352" dirty="0">
              <a:gradFill>
                <a:gsLst>
                  <a:gs pos="2917">
                    <a:srgbClr val="505050"/>
                  </a:gs>
                  <a:gs pos="30000">
                    <a:srgbClr val="505050"/>
                  </a:gs>
                </a:gsLst>
                <a:lin ang="5400000" scaled="0"/>
              </a:gradFill>
            </a:endParaRPr>
          </a:p>
        </p:txBody>
      </p:sp>
      <p:sp>
        <p:nvSpPr>
          <p:cNvPr id="17" name="Title 1"/>
          <p:cNvSpPr>
            <a:spLocks noGrp="1"/>
          </p:cNvSpPr>
          <p:nvPr>
            <p:ph type="ctrTitle" hasCustomPrompt="1"/>
          </p:nvPr>
        </p:nvSpPr>
        <p:spPr>
          <a:xfrm>
            <a:off x="375953" y="1413021"/>
            <a:ext cx="5042713" cy="2488894"/>
          </a:xfrm>
        </p:spPr>
        <p:txBody>
          <a:bodyPr/>
          <a:lstStyle>
            <a:lvl1pPr>
              <a:defRPr sz="5097" baseline="0">
                <a:solidFill>
                  <a:schemeClr val="bg1"/>
                </a:solidFill>
              </a:defRPr>
            </a:lvl1pPr>
          </a:lstStyle>
          <a:p>
            <a:r>
              <a:rPr lang="en-US" dirty="0" err="1"/>
              <a:t>Lorem</a:t>
            </a:r>
            <a:r>
              <a:rPr lang="en-US" dirty="0"/>
              <a:t> </a:t>
            </a:r>
            <a:r>
              <a:rPr lang="en-US" dirty="0" err="1"/>
              <a:t>ipsum</a:t>
            </a:r>
            <a:r>
              <a:rPr lang="en-US" dirty="0"/>
              <a:t> dolor</a:t>
            </a:r>
          </a:p>
        </p:txBody>
      </p:sp>
      <p:sp>
        <p:nvSpPr>
          <p:cNvPr id="19" name="Subtitle 2"/>
          <p:cNvSpPr>
            <a:spLocks noGrp="1"/>
          </p:cNvSpPr>
          <p:nvPr>
            <p:ph type="subTitle" idx="1" hasCustomPrompt="1"/>
          </p:nvPr>
        </p:nvSpPr>
        <p:spPr>
          <a:xfrm>
            <a:off x="376014" y="4120234"/>
            <a:ext cx="7680958" cy="825867"/>
          </a:xfrm>
        </p:spPr>
        <p:txBody>
          <a:bodyPr anchor="ctr"/>
          <a:lstStyle>
            <a:lvl1pPr marL="0" indent="0" algn="l">
              <a:lnSpc>
                <a:spcPts val="2548"/>
              </a:lnSpc>
              <a:buNone/>
              <a:defRPr sz="1568">
                <a:solidFill>
                  <a:schemeClr val="bg1"/>
                </a:solidFill>
                <a:latin typeface="+mj-lt"/>
              </a:defRPr>
            </a:lvl1pPr>
            <a:lvl2pPr marL="448102" indent="0" algn="ctr">
              <a:buNone/>
              <a:defRPr>
                <a:solidFill>
                  <a:schemeClr val="tx1">
                    <a:tint val="75000"/>
                  </a:schemeClr>
                </a:solidFill>
              </a:defRPr>
            </a:lvl2pPr>
            <a:lvl3pPr marL="896203" indent="0" algn="ctr">
              <a:buNone/>
              <a:defRPr>
                <a:solidFill>
                  <a:schemeClr val="tx1">
                    <a:tint val="75000"/>
                  </a:schemeClr>
                </a:solidFill>
              </a:defRPr>
            </a:lvl3pPr>
            <a:lvl4pPr marL="1344305" indent="0" algn="ctr">
              <a:buNone/>
              <a:defRPr>
                <a:solidFill>
                  <a:schemeClr val="tx1">
                    <a:tint val="75000"/>
                  </a:schemeClr>
                </a:solidFill>
              </a:defRPr>
            </a:lvl4pPr>
            <a:lvl5pPr marL="1792407" indent="0" algn="ctr">
              <a:buNone/>
              <a:defRPr>
                <a:solidFill>
                  <a:schemeClr val="tx1">
                    <a:tint val="75000"/>
                  </a:schemeClr>
                </a:solidFill>
              </a:defRPr>
            </a:lvl5pPr>
            <a:lvl6pPr marL="2240509" indent="0" algn="ctr">
              <a:buNone/>
              <a:defRPr>
                <a:solidFill>
                  <a:schemeClr val="tx1">
                    <a:tint val="75000"/>
                  </a:schemeClr>
                </a:solidFill>
              </a:defRPr>
            </a:lvl6pPr>
            <a:lvl7pPr marL="2688610" indent="0" algn="ctr">
              <a:buNone/>
              <a:defRPr>
                <a:solidFill>
                  <a:schemeClr val="tx1">
                    <a:tint val="75000"/>
                  </a:schemeClr>
                </a:solidFill>
              </a:defRPr>
            </a:lvl7pPr>
            <a:lvl8pPr marL="3136712" indent="0" algn="ctr">
              <a:buNone/>
              <a:defRPr>
                <a:solidFill>
                  <a:schemeClr val="tx1">
                    <a:tint val="75000"/>
                  </a:schemeClr>
                </a:solidFill>
              </a:defRPr>
            </a:lvl8pPr>
            <a:lvl9pPr marL="3584814" indent="0" algn="ctr">
              <a:buNone/>
              <a:defRPr>
                <a:solidFill>
                  <a:schemeClr val="tx1">
                    <a:tint val="75000"/>
                  </a:schemeClr>
                </a:solidFill>
              </a:defRPr>
            </a:lvl9pPr>
          </a:lstStyle>
          <a:p>
            <a:r>
              <a:rPr lang="en-US" dirty="0"/>
              <a:t>Speaker Name</a:t>
            </a:r>
            <a:br>
              <a:rPr lang="en-US" dirty="0"/>
            </a:br>
            <a:r>
              <a:rPr lang="en-US" dirty="0"/>
              <a:t>Date</a:t>
            </a:r>
          </a:p>
        </p:txBody>
      </p:sp>
    </p:spTree>
    <p:extLst>
      <p:ext uri="{BB962C8B-B14F-4D97-AF65-F5344CB8AC3E}">
        <p14:creationId xmlns:p14="http://schemas.microsoft.com/office/powerpoint/2010/main" val="161829968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10" tIns="45710" rIns="45710" bIns="45710" numCol="1" spcCol="0" rtlCol="0" fromWordArt="0" anchor="ctr" anchorCtr="0" forceAA="0" compatLnSpc="1">
            <a:prstTxWarp prst="textNoShape">
              <a:avLst/>
            </a:prstTxWarp>
            <a:noAutofit/>
          </a:bodyPr>
          <a:lstStyle/>
          <a:p>
            <a:pPr algn="ctr" defTabSz="913916" fontAlgn="base">
              <a:spcBef>
                <a:spcPct val="0"/>
              </a:spcBef>
              <a:spcAft>
                <a:spcPct val="0"/>
              </a:spcAft>
            </a:pPr>
            <a:endParaRPr lang="en-US" sz="176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40" y="1197323"/>
            <a:ext cx="11653522" cy="1956973"/>
          </a:xfrm>
        </p:spPr>
        <p:txBody>
          <a:bodyPr/>
          <a:lstStyle>
            <a:lvl1pPr marL="0" indent="0">
              <a:buNone/>
              <a:defRPr sz="3234">
                <a:gradFill>
                  <a:gsLst>
                    <a:gs pos="1250">
                      <a:srgbClr val="000000"/>
                    </a:gs>
                    <a:gs pos="100000">
                      <a:srgbClr val="000000"/>
                    </a:gs>
                  </a:gsLst>
                  <a:lin ang="5400000" scaled="0"/>
                </a:gradFill>
                <a:latin typeface="Lucida Console" panose="020B0609040504020204" pitchFamily="49" charset="0"/>
                <a:cs typeface="Segoe UI" pitchFamily="34" charset="0"/>
              </a:defRPr>
            </a:lvl1pPr>
            <a:lvl2pPr marL="339657" indent="0">
              <a:buNone/>
              <a:defRPr>
                <a:gradFill>
                  <a:gsLst>
                    <a:gs pos="1250">
                      <a:srgbClr val="000000"/>
                    </a:gs>
                    <a:gs pos="100000">
                      <a:srgbClr val="000000"/>
                    </a:gs>
                  </a:gsLst>
                  <a:lin ang="5400000" scaled="0"/>
                </a:gradFill>
                <a:latin typeface="Lucida Console" panose="020B0609040504020204" pitchFamily="49" charset="0"/>
                <a:cs typeface="Segoe UI" pitchFamily="34" charset="0"/>
              </a:defRPr>
            </a:lvl2pPr>
            <a:lvl3pPr marL="572973" indent="0">
              <a:buNone/>
              <a:defRPr>
                <a:gradFill>
                  <a:gsLst>
                    <a:gs pos="1250">
                      <a:srgbClr val="000000"/>
                    </a:gs>
                    <a:gs pos="100000">
                      <a:srgbClr val="000000"/>
                    </a:gs>
                  </a:gsLst>
                  <a:lin ang="5400000" scaled="0"/>
                </a:gradFill>
                <a:latin typeface="Lucida Console" panose="020B0609040504020204" pitchFamily="49" charset="0"/>
                <a:cs typeface="Segoe UI" pitchFamily="34" charset="0"/>
              </a:defRPr>
            </a:lvl3pPr>
            <a:lvl4pPr marL="798353" indent="0">
              <a:buNone/>
              <a:defRPr>
                <a:gradFill>
                  <a:gsLst>
                    <a:gs pos="1250">
                      <a:srgbClr val="000000"/>
                    </a:gs>
                    <a:gs pos="100000">
                      <a:srgbClr val="000000"/>
                    </a:gs>
                  </a:gsLst>
                  <a:lin ang="5400000" scaled="0"/>
                </a:gradFill>
                <a:latin typeface="Lucida Console" panose="020B0609040504020204" pitchFamily="49" charset="0"/>
                <a:cs typeface="Segoe UI" pitchFamily="34" charset="0"/>
              </a:defRPr>
            </a:lvl4pPr>
            <a:lvl5pPr marL="1030082" indent="0">
              <a:buNone/>
              <a:defRPr>
                <a:gradFill>
                  <a:gsLst>
                    <a:gs pos="1250">
                      <a:srgbClr val="000000"/>
                    </a:gs>
                    <a:gs pos="100000">
                      <a:srgbClr val="000000"/>
                    </a:gs>
                  </a:gsLst>
                  <a:lin ang="5400000" scaled="0"/>
                </a:gradFill>
                <a:latin typeface="Lucida Console" panose="020B0609040504020204" pitchFamily="49"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52868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8"/>
            <a:ext cx="11653523" cy="2396047"/>
          </a:xfrm>
          <a:prstGeom prst="rect">
            <a:avLst/>
          </a:prstGeom>
        </p:spPr>
        <p:txBody>
          <a:bodyPr/>
          <a:lstStyle>
            <a:lvl1pPr marL="284732" indent="-284732">
              <a:buClr>
                <a:schemeClr val="tx1"/>
              </a:buClr>
              <a:buSzPct val="90000"/>
              <a:buFont typeface="Arial" pitchFamily="34" charset="0"/>
              <a:buChar char="•"/>
              <a:defRPr sz="352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127" indent="-275396">
              <a:buClr>
                <a:schemeClr val="tx1"/>
              </a:buClr>
              <a:buSzPct val="90000"/>
              <a:buFont typeface="Arial" pitchFamily="34" charset="0"/>
              <a:buChar char="•"/>
              <a:defRPr sz="3136">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4859" indent="-284732">
              <a:buClr>
                <a:schemeClr val="tx1"/>
              </a:buClr>
              <a:buSzPct val="90000"/>
              <a:buFont typeface="Arial" pitchFamily="34" charset="0"/>
              <a:buChar char="•"/>
              <a:defRPr sz="274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8910" indent="-224051">
              <a:buClr>
                <a:schemeClr val="tx1"/>
              </a:buClr>
              <a:buSzPct val="90000"/>
              <a:buFont typeface="Arial" pitchFamily="34" charset="0"/>
              <a:buChar char="•"/>
              <a:defRPr sz="2352">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2961" indent="-224051">
              <a:buClr>
                <a:schemeClr val="tx1"/>
              </a:buClr>
              <a:buSzPct val="90000"/>
              <a:buFont typeface="Arial" pitchFamily="34" charset="0"/>
              <a:buChar char="•"/>
              <a:defRPr sz="196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215039043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e_E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134" y="2679700"/>
            <a:ext cx="4419273" cy="1625600"/>
          </a:xfrm>
          <a:prstGeom prst="rect">
            <a:avLst/>
          </a:prstGeom>
        </p:spPr>
      </p:pic>
      <p:sp>
        <p:nvSpPr>
          <p:cNvPr id="4" name="Text Box 3"/>
          <p:cNvSpPr txBox="1">
            <a:spLocks noChangeArrowheads="1"/>
          </p:cNvSpPr>
          <p:nvPr userDrawn="1"/>
        </p:nvSpPr>
        <p:spPr bwMode="black">
          <a:xfrm>
            <a:off x="519113" y="5664231"/>
            <a:ext cx="11173090" cy="646317"/>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900" dirty="0">
                <a:gradFill>
                  <a:gsLst>
                    <a:gs pos="0">
                      <a:srgbClr val="505050"/>
                    </a:gs>
                    <a:gs pos="100000">
                      <a:srgbClr val="505050"/>
                    </a:gs>
                  </a:gsLst>
                  <a:lin ang="5400000" scaled="0"/>
                </a:gradFill>
                <a:cs typeface="Arial" charset="0"/>
              </a:rPr>
              <a:t>© 2014 Microsoft Corporation. All rights reserved. Microsoft, Windows, Windows Vista and other product names are or may be registered trademarks and/or trademarks in the U.S. and/or other countries.</a:t>
            </a:r>
          </a:p>
          <a:p>
            <a:pPr algn="ctr" defTabSz="914099" eaLnBrk="0" hangingPunct="0"/>
            <a:r>
              <a:rPr lang="en-US" sz="900" dirty="0">
                <a:gradFill>
                  <a:gsLst>
                    <a:gs pos="0">
                      <a:srgbClr val="505050"/>
                    </a:gs>
                    <a:gs pos="100000">
                      <a:srgbClr val="505050"/>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109924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 y="-33480"/>
            <a:ext cx="12192000" cy="6891480"/>
          </a:xfrm>
          <a:prstGeom prst="rect">
            <a:avLst/>
          </a:prstGeom>
        </p:spPr>
      </p:pic>
      <p:sp>
        <p:nvSpPr>
          <p:cNvPr id="5" name="Rectangle 4"/>
          <p:cNvSpPr/>
          <p:nvPr userDrawn="1"/>
        </p:nvSpPr>
        <p:spPr bwMode="auto">
          <a:xfrm>
            <a:off x="280134" y="309747"/>
            <a:ext cx="11508212" cy="2532307"/>
          </a:xfrm>
          <a:prstGeom prst="rect">
            <a:avLst/>
          </a:prstGeom>
          <a:solidFill>
            <a:schemeClr val="accent3">
              <a:alpha val="8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userDrawn="1"/>
        </p:nvSpPr>
        <p:spPr>
          <a:xfrm>
            <a:off x="-1460716" y="-1626830"/>
            <a:ext cx="896424" cy="896552"/>
          </a:xfrm>
          <a:prstGeom prst="rect">
            <a:avLst/>
          </a:prstGeom>
          <a:noFill/>
        </p:spPr>
        <p:txBody>
          <a:bodyPr wrap="none" lIns="179238" tIns="143391" rIns="179238" bIns="143391" rtlCol="0">
            <a:noAutofit/>
          </a:bodyPr>
          <a:lstStyle/>
          <a:p>
            <a:pPr defTabSz="914363">
              <a:lnSpc>
                <a:spcPct val="90000"/>
              </a:lnSpc>
              <a:spcAft>
                <a:spcPts val="588"/>
              </a:spcAft>
            </a:pPr>
            <a:endParaRPr lang="en-US" sz="2352" dirty="0">
              <a:gradFill>
                <a:gsLst>
                  <a:gs pos="2917">
                    <a:srgbClr val="505050"/>
                  </a:gs>
                  <a:gs pos="30000">
                    <a:srgbClr val="505050"/>
                  </a:gs>
                </a:gsLst>
                <a:lin ang="5400000" scaled="0"/>
              </a:gradFill>
            </a:endParaRPr>
          </a:p>
        </p:txBody>
      </p:sp>
      <p:sp>
        <p:nvSpPr>
          <p:cNvPr id="17" name="Title 1"/>
          <p:cNvSpPr>
            <a:spLocks noGrp="1"/>
          </p:cNvSpPr>
          <p:nvPr>
            <p:ph type="ctrTitle" hasCustomPrompt="1"/>
          </p:nvPr>
        </p:nvSpPr>
        <p:spPr>
          <a:xfrm>
            <a:off x="400667" y="424480"/>
            <a:ext cx="11301182" cy="2182796"/>
          </a:xfrm>
        </p:spPr>
        <p:txBody>
          <a:bodyPr/>
          <a:lstStyle>
            <a:lvl1pPr>
              <a:defRPr sz="4000" baseline="0">
                <a:solidFill>
                  <a:schemeClr val="bg1"/>
                </a:solidFill>
              </a:defRPr>
            </a:lvl1pPr>
          </a:lstStyle>
          <a:p>
            <a:r>
              <a:rPr lang="en-US" dirty="0" err="1"/>
              <a:t>Lorem</a:t>
            </a:r>
            <a:r>
              <a:rPr lang="en-US" dirty="0"/>
              <a:t> </a:t>
            </a:r>
            <a:r>
              <a:rPr lang="en-US" dirty="0" err="1"/>
              <a:t>ipsum</a:t>
            </a:r>
            <a:r>
              <a:rPr lang="en-US" dirty="0"/>
              <a:t> dolor</a:t>
            </a:r>
          </a:p>
        </p:txBody>
      </p:sp>
    </p:spTree>
    <p:extLst>
      <p:ext uri="{BB962C8B-B14F-4D97-AF65-F5344CB8AC3E}">
        <p14:creationId xmlns:p14="http://schemas.microsoft.com/office/powerpoint/2010/main" val="178895250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ém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421" y="1"/>
            <a:ext cx="12497588" cy="6994526"/>
          </a:xfrm>
          <a:prstGeom prst="rect">
            <a:avLst/>
          </a:prstGeom>
        </p:spPr>
      </p:pic>
      <p:sp>
        <p:nvSpPr>
          <p:cNvPr id="5" name="Rectangle 4"/>
          <p:cNvSpPr/>
          <p:nvPr userDrawn="1"/>
        </p:nvSpPr>
        <p:spPr bwMode="auto">
          <a:xfrm>
            <a:off x="0" y="6476999"/>
            <a:ext cx="12488167" cy="517527"/>
          </a:xfrm>
          <a:prstGeom prst="rect">
            <a:avLst/>
          </a:prstGeom>
          <a:solidFill>
            <a:schemeClr val="accent3">
              <a:alpha val="8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r>
              <a:rPr lang="fr-FR" sz="2352" noProof="0" dirty="0">
                <a:gradFill>
                  <a:gsLst>
                    <a:gs pos="0">
                      <a:srgbClr val="FFFFFF"/>
                    </a:gs>
                    <a:gs pos="100000">
                      <a:srgbClr val="FFFFFF"/>
                    </a:gs>
                  </a:gsLst>
                  <a:lin ang="5400000" scaled="0"/>
                </a:gradFill>
                <a:latin typeface="Lucida Console" panose="020B0609040504020204" pitchFamily="49" charset="0"/>
                <a:ea typeface="Segoe UI" pitchFamily="34" charset="0"/>
                <a:cs typeface="Segoe UI" pitchFamily="34" charset="0"/>
              </a:rPr>
              <a:t>démonstration</a:t>
            </a:r>
          </a:p>
        </p:txBody>
      </p:sp>
      <p:sp>
        <p:nvSpPr>
          <p:cNvPr id="4" name="TextBox 3"/>
          <p:cNvSpPr txBox="1"/>
          <p:nvPr userDrawn="1"/>
        </p:nvSpPr>
        <p:spPr>
          <a:xfrm>
            <a:off x="-1460716" y="-1626830"/>
            <a:ext cx="896424" cy="896552"/>
          </a:xfrm>
          <a:prstGeom prst="rect">
            <a:avLst/>
          </a:prstGeom>
          <a:noFill/>
        </p:spPr>
        <p:txBody>
          <a:bodyPr wrap="none" lIns="179238" tIns="143391" rIns="179238" bIns="143391" rtlCol="0">
            <a:noAutofit/>
          </a:bodyPr>
          <a:lstStyle/>
          <a:p>
            <a:pPr defTabSz="914363">
              <a:lnSpc>
                <a:spcPct val="90000"/>
              </a:lnSpc>
              <a:spcAft>
                <a:spcPts val="588"/>
              </a:spcAft>
            </a:pPr>
            <a:endParaRPr lang="en-US" sz="2352" dirty="0">
              <a:gradFill>
                <a:gsLst>
                  <a:gs pos="2917">
                    <a:srgbClr val="505050"/>
                  </a:gs>
                  <a:gs pos="30000">
                    <a:srgbClr val="505050"/>
                  </a:gs>
                </a:gsLst>
                <a:lin ang="5400000" scaled="0"/>
              </a:gradFill>
            </a:endParaRPr>
          </a:p>
        </p:txBody>
      </p:sp>
      <p:sp>
        <p:nvSpPr>
          <p:cNvPr id="17" name="Title 1"/>
          <p:cNvSpPr>
            <a:spLocks noGrp="1"/>
          </p:cNvSpPr>
          <p:nvPr>
            <p:ph type="ctrTitle"/>
          </p:nvPr>
        </p:nvSpPr>
        <p:spPr>
          <a:xfrm>
            <a:off x="400667" y="424480"/>
            <a:ext cx="11301182" cy="1442420"/>
          </a:xfrm>
        </p:spPr>
        <p:txBody>
          <a:bodyPr/>
          <a:lstStyle>
            <a:lvl1pPr>
              <a:defRPr sz="4000" baseline="0">
                <a:solidFill>
                  <a:schemeClr val="bg1"/>
                </a:solidFill>
              </a:defRPr>
            </a:lvl1pPr>
          </a:lstStyle>
          <a:p>
            <a:endParaRPr lang="en-US" dirty="0"/>
          </a:p>
        </p:txBody>
      </p:sp>
    </p:spTree>
    <p:extLst>
      <p:ext uri="{BB962C8B-B14F-4D97-AF65-F5344CB8AC3E}">
        <p14:creationId xmlns:p14="http://schemas.microsoft.com/office/powerpoint/2010/main" val="385887240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eb">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421" y="1"/>
            <a:ext cx="12497588" cy="6994526"/>
          </a:xfrm>
          <a:prstGeom prst="rect">
            <a:avLst/>
          </a:prstGeom>
        </p:spPr>
      </p:pic>
      <p:sp>
        <p:nvSpPr>
          <p:cNvPr id="5" name="Rectangle 4"/>
          <p:cNvSpPr/>
          <p:nvPr userDrawn="1"/>
        </p:nvSpPr>
        <p:spPr bwMode="auto">
          <a:xfrm>
            <a:off x="0" y="6476999"/>
            <a:ext cx="12488167" cy="517527"/>
          </a:xfrm>
          <a:prstGeom prst="rect">
            <a:avLst/>
          </a:prstGeom>
          <a:solidFill>
            <a:schemeClr val="accent3">
              <a:alpha val="8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r>
              <a:rPr lang="fr-FR" sz="2352" noProof="0" dirty="0">
                <a:gradFill>
                  <a:gsLst>
                    <a:gs pos="0">
                      <a:srgbClr val="FFFFFF"/>
                    </a:gs>
                    <a:gs pos="100000">
                      <a:srgbClr val="FFFFFF"/>
                    </a:gs>
                  </a:gsLst>
                  <a:lin ang="5400000" scaled="0"/>
                </a:gradFill>
                <a:latin typeface="Lucida Console" panose="020B0609040504020204" pitchFamily="49" charset="0"/>
                <a:ea typeface="Segoe UI" pitchFamily="34" charset="0"/>
                <a:cs typeface="Segoe UI" pitchFamily="34" charset="0"/>
              </a:rPr>
              <a:t>web</a:t>
            </a:r>
          </a:p>
        </p:txBody>
      </p:sp>
      <p:sp>
        <p:nvSpPr>
          <p:cNvPr id="4" name="TextBox 3"/>
          <p:cNvSpPr txBox="1"/>
          <p:nvPr userDrawn="1"/>
        </p:nvSpPr>
        <p:spPr>
          <a:xfrm>
            <a:off x="-1460716" y="-1626830"/>
            <a:ext cx="896424" cy="896552"/>
          </a:xfrm>
          <a:prstGeom prst="rect">
            <a:avLst/>
          </a:prstGeom>
          <a:noFill/>
        </p:spPr>
        <p:txBody>
          <a:bodyPr wrap="none" lIns="179238" tIns="143391" rIns="179238" bIns="143391" rtlCol="0">
            <a:noAutofit/>
          </a:bodyPr>
          <a:lstStyle/>
          <a:p>
            <a:pPr defTabSz="914363">
              <a:lnSpc>
                <a:spcPct val="90000"/>
              </a:lnSpc>
              <a:spcAft>
                <a:spcPts val="588"/>
              </a:spcAft>
            </a:pPr>
            <a:endParaRPr lang="en-US" sz="2352" dirty="0">
              <a:gradFill>
                <a:gsLst>
                  <a:gs pos="2917">
                    <a:srgbClr val="505050"/>
                  </a:gs>
                  <a:gs pos="30000">
                    <a:srgbClr val="505050"/>
                  </a:gs>
                </a:gsLst>
                <a:lin ang="5400000" scaled="0"/>
              </a:gradFill>
            </a:endParaRPr>
          </a:p>
        </p:txBody>
      </p:sp>
      <p:sp>
        <p:nvSpPr>
          <p:cNvPr id="17" name="Title 1"/>
          <p:cNvSpPr>
            <a:spLocks noGrp="1"/>
          </p:cNvSpPr>
          <p:nvPr>
            <p:ph type="ctrTitle"/>
          </p:nvPr>
        </p:nvSpPr>
        <p:spPr>
          <a:xfrm>
            <a:off x="400667" y="424480"/>
            <a:ext cx="11301182" cy="1442420"/>
          </a:xfrm>
        </p:spPr>
        <p:txBody>
          <a:bodyPr/>
          <a:lstStyle>
            <a:lvl1pPr>
              <a:defRPr sz="4000" baseline="0">
                <a:solidFill>
                  <a:schemeClr val="bg1"/>
                </a:solidFill>
              </a:defRPr>
            </a:lvl1pPr>
          </a:lstStyle>
          <a:p>
            <a:endParaRPr lang="en-US" dirty="0"/>
          </a:p>
        </p:txBody>
      </p:sp>
    </p:spTree>
    <p:extLst>
      <p:ext uri="{BB962C8B-B14F-4D97-AF65-F5344CB8AC3E}">
        <p14:creationId xmlns:p14="http://schemas.microsoft.com/office/powerpoint/2010/main" val="367406393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4922"/>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0873974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4342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_Backgrou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33480"/>
            <a:ext cx="12192000" cy="6891480"/>
          </a:xfrm>
          <a:prstGeom prst="rect">
            <a:avLst/>
          </a:prstGeom>
        </p:spPr>
      </p:pic>
      <p:sp>
        <p:nvSpPr>
          <p:cNvPr id="2" name="Title 1"/>
          <p:cNvSpPr>
            <a:spLocks noGrp="1"/>
          </p:cNvSpPr>
          <p:nvPr>
            <p:ph type="title"/>
          </p:nvPr>
        </p:nvSpPr>
        <p:spPr/>
        <p:txBody>
          <a:bodyPr vert="horz" wrap="square" lIns="146304" tIns="91440" rIns="146304" bIns="91440" rtlCol="0" anchor="t">
            <a:noAutofit/>
          </a:bodyPr>
          <a:lstStyle>
            <a:lvl1pPr>
              <a:defRPr lang="en-US" sz="4000">
                <a:solidFill>
                  <a:schemeClr val="bg1"/>
                </a:solidFill>
              </a:defRPr>
            </a:lvl1pPr>
          </a:lstStyle>
          <a:p>
            <a:pPr lvl="0"/>
            <a:r>
              <a:rPr lang="en-US"/>
              <a:t>Click to edit Master title style</a:t>
            </a:r>
          </a:p>
        </p:txBody>
      </p:sp>
    </p:spTree>
    <p:extLst>
      <p:ext uri="{BB962C8B-B14F-4D97-AF65-F5344CB8AC3E}">
        <p14:creationId xmlns:p14="http://schemas.microsoft.com/office/powerpoint/2010/main" val="24316440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7458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17819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2"/>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2145862"/>
      </p:ext>
    </p:extLst>
  </p:cSld>
  <p:clrMap bg1="lt1" tx1="dk1" bg2="lt2" tx2="dk2" accent1="accent1" accent2="accent2" accent3="accent3" accent4="accent4" accent5="accent5" accent6="accent6" hlink="hlink" folHlink="folHlink"/>
  <p:sldLayoutIdLst>
    <p:sldLayoutId id="2147483944" r:id="rId1"/>
    <p:sldLayoutId id="2147483949" r:id="rId2"/>
    <p:sldLayoutId id="2147483950" r:id="rId3"/>
    <p:sldLayoutId id="2147483994" r:id="rId4"/>
    <p:sldLayoutId id="2147483917" r:id="rId5"/>
    <p:sldLayoutId id="2147483923" r:id="rId6"/>
    <p:sldLayoutId id="2147483990" r:id="rId7"/>
    <p:sldLayoutId id="2147483924" r:id="rId8"/>
    <p:sldLayoutId id="2147483993" r:id="rId9"/>
    <p:sldLayoutId id="2147483930" r:id="rId10"/>
    <p:sldLayoutId id="2147483931" r:id="rId11"/>
    <p:sldLayoutId id="2147483992" r:id="rId12"/>
  </p:sldLayoutIdLst>
  <p:transition>
    <p:fade/>
  </p:transition>
  <p:txStyles>
    <p:titleStyle>
      <a:lvl1pPr algn="l" defTabSz="914180" rtl="0" eaLnBrk="1" latinLnBrk="0" hangingPunct="1">
        <a:lnSpc>
          <a:spcPct val="90000"/>
        </a:lnSpc>
        <a:spcBef>
          <a:spcPct val="0"/>
        </a:spcBef>
        <a:buNone/>
        <a:defRPr lang="en-US" sz="5293" b="0" kern="1200" cap="none" spc="-100" baseline="0" dirty="0" smtClean="0">
          <a:ln w="3175">
            <a:noFill/>
          </a:ln>
          <a:solidFill>
            <a:schemeClr val="bg1"/>
          </a:solidFill>
          <a:effectLst/>
          <a:latin typeface="+mj-lt"/>
          <a:ea typeface="+mn-ea"/>
          <a:cs typeface="Segoe UI" pitchFamily="34" charset="0"/>
        </a:defRPr>
      </a:lvl1pPr>
    </p:titleStyle>
    <p:bodyStyle>
      <a:lvl1pPr marL="336076" marR="0" indent="-336076" algn="l" defTabSz="914180"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solidFill>
            <a:srgbClr val="002060"/>
          </a:solidFill>
          <a:latin typeface="+mj-lt"/>
          <a:ea typeface="+mn-ea"/>
          <a:cs typeface="+mn-cs"/>
        </a:defRPr>
      </a:lvl1pPr>
      <a:lvl2pPr marL="572574" marR="0" indent="-236498" algn="l" defTabSz="914180"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solidFill>
            <a:srgbClr val="002060"/>
          </a:solidFill>
          <a:latin typeface="+mn-lt"/>
          <a:ea typeface="+mn-ea"/>
          <a:cs typeface="+mn-cs"/>
        </a:defRPr>
      </a:lvl2pPr>
      <a:lvl3pPr marL="784178"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solidFill>
            <a:srgbClr val="002060"/>
          </a:soli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solidFill>
            <a:srgbClr val="002060"/>
          </a:soli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solidFill>
            <a:srgbClr val="00206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ngineering.linkedin.com/blog/2016/06/stream-processing-hard-problems-part-1-killing-lambda" TargetMode="External"/><Relationship Id="rId2" Type="http://schemas.openxmlformats.org/officeDocument/2006/relationships/hyperlink" Target="http://bigdatahebdo.azurewebsites.net/episodes/2016/05/16/EP23_Kafka_a_Devoxxfr/" TargetMode="External"/><Relationship Id="rId1" Type="http://schemas.openxmlformats.org/officeDocument/2006/relationships/slideLayout" Target="../slideLayouts/slideLayout5.xml"/><Relationship Id="rId5" Type="http://schemas.openxmlformats.org/officeDocument/2006/relationships/hyperlink" Target="https://www.mapr.com/ebooks/intro-to-apache-flink/chapter-6-batch-is-a-special-case-of-streaming.html" TargetMode="External"/><Relationship Id="rId4" Type="http://schemas.openxmlformats.org/officeDocument/2006/relationships/hyperlink" Target="http://imply.io/post/2016/07/05/exactly-once-streaming-ingestion.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6.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21.png"/><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customXml" Target="../ink/ink6.xml"/><Relationship Id="rId17" Type="http://schemas.openxmlformats.org/officeDocument/2006/relationships/image" Target="../media/image28.png"/><Relationship Id="rId25" Type="http://schemas.openxmlformats.org/officeDocument/2006/relationships/image" Target="../media/image32.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8.xml"/><Relationship Id="rId6" Type="http://schemas.openxmlformats.org/officeDocument/2006/relationships/customXml" Target="../ink/ink3.xml"/><Relationship Id="rId11" Type="http://schemas.openxmlformats.org/officeDocument/2006/relationships/image" Target="../media/image25.png"/><Relationship Id="rId24" Type="http://schemas.openxmlformats.org/officeDocument/2006/relationships/customXml" Target="../ink/ink12.xml"/><Relationship Id="rId5" Type="http://schemas.openxmlformats.org/officeDocument/2006/relationships/image" Target="../media/image22.png"/><Relationship Id="rId15" Type="http://schemas.openxmlformats.org/officeDocument/2006/relationships/image" Target="../media/image27.png"/><Relationship Id="rId23" Type="http://schemas.openxmlformats.org/officeDocument/2006/relationships/image" Target="../media/image31.png"/><Relationship Id="rId10" Type="http://schemas.openxmlformats.org/officeDocument/2006/relationships/customXml" Target="../ink/ink5.xml"/><Relationship Id="rId19" Type="http://schemas.openxmlformats.org/officeDocument/2006/relationships/image" Target="../media/image29.png"/><Relationship Id="rId4" Type="http://schemas.openxmlformats.org/officeDocument/2006/relationships/customXml" Target="../ink/ink2.xml"/><Relationship Id="rId9" Type="http://schemas.openxmlformats.org/officeDocument/2006/relationships/image" Target="../media/image24.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boontadata.io/"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twitter.com/@benjguin" TargetMode="External"/><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hyperlink" Target="http://3-4.f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tiff"/><Relationship Id="rId1" Type="http://schemas.openxmlformats.org/officeDocument/2006/relationships/slideLayout" Target="../slideLayouts/slideLayout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9.tiff"/></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170564" y="-2544356"/>
            <a:ext cx="896191" cy="896191"/>
          </a:xfrm>
          <a:prstGeom prst="rect">
            <a:avLst/>
          </a:prstGeom>
          <a:noFill/>
        </p:spPr>
        <p:txBody>
          <a:bodyPr wrap="none" lIns="179238" tIns="143391" rIns="179238" bIns="143391" rtlCol="0">
            <a:noAutofit/>
          </a:bodyPr>
          <a:lstStyle/>
          <a:p>
            <a:pPr defTabSz="914363">
              <a:lnSpc>
                <a:spcPct val="90000"/>
              </a:lnSpc>
              <a:spcAft>
                <a:spcPts val="588"/>
              </a:spcAft>
            </a:pPr>
            <a:endParaRPr lang="en-US" sz="2352" dirty="0">
              <a:gradFill>
                <a:gsLst>
                  <a:gs pos="2917">
                    <a:srgbClr val="505050"/>
                  </a:gs>
                  <a:gs pos="30000">
                    <a:srgbClr val="505050"/>
                  </a:gs>
                </a:gsLst>
                <a:lin ang="5400000" scaled="0"/>
              </a:gradFill>
            </a:endParaRPr>
          </a:p>
        </p:txBody>
      </p:sp>
      <p:sp>
        <p:nvSpPr>
          <p:cNvPr id="3" name="TextBox 2"/>
          <p:cNvSpPr txBox="1"/>
          <p:nvPr/>
        </p:nvSpPr>
        <p:spPr>
          <a:xfrm>
            <a:off x="4187061" y="437005"/>
            <a:ext cx="896191" cy="896191"/>
          </a:xfrm>
          <a:prstGeom prst="rect">
            <a:avLst/>
          </a:prstGeom>
          <a:noFill/>
        </p:spPr>
        <p:txBody>
          <a:bodyPr wrap="none" lIns="179238" tIns="143391" rIns="179238" bIns="143391" rtlCol="0">
            <a:noAutofit/>
          </a:bodyPr>
          <a:lstStyle/>
          <a:p>
            <a:pPr defTabSz="914363">
              <a:lnSpc>
                <a:spcPct val="90000"/>
              </a:lnSpc>
              <a:spcAft>
                <a:spcPts val="588"/>
              </a:spcAft>
            </a:pPr>
            <a:endParaRPr lang="en-US" sz="2352" dirty="0">
              <a:gradFill>
                <a:gsLst>
                  <a:gs pos="2917">
                    <a:srgbClr val="505050"/>
                  </a:gs>
                  <a:gs pos="30000">
                    <a:srgbClr val="505050"/>
                  </a:gs>
                </a:gsLst>
                <a:lin ang="5400000" scaled="0"/>
              </a:gradFill>
            </a:endParaRPr>
          </a:p>
        </p:txBody>
      </p:sp>
      <p:sp>
        <p:nvSpPr>
          <p:cNvPr id="4" name="TextBox 3"/>
          <p:cNvSpPr txBox="1"/>
          <p:nvPr/>
        </p:nvSpPr>
        <p:spPr>
          <a:xfrm>
            <a:off x="3798077" y="608143"/>
            <a:ext cx="896191" cy="896191"/>
          </a:xfrm>
          <a:prstGeom prst="rect">
            <a:avLst/>
          </a:prstGeom>
          <a:noFill/>
        </p:spPr>
        <p:txBody>
          <a:bodyPr wrap="none" lIns="179238" tIns="143391" rIns="179238" bIns="143391" rtlCol="0">
            <a:noAutofit/>
          </a:bodyPr>
          <a:lstStyle/>
          <a:p>
            <a:pPr defTabSz="914363">
              <a:lnSpc>
                <a:spcPct val="90000"/>
              </a:lnSpc>
              <a:spcAft>
                <a:spcPts val="588"/>
              </a:spcAft>
            </a:pPr>
            <a:endParaRPr lang="en-US" sz="2352" dirty="0">
              <a:gradFill>
                <a:gsLst>
                  <a:gs pos="2917">
                    <a:srgbClr val="505050"/>
                  </a:gs>
                  <a:gs pos="30000">
                    <a:srgbClr val="505050"/>
                  </a:gs>
                </a:gsLst>
                <a:lin ang="5400000" scaled="0"/>
              </a:gradFill>
            </a:endParaRPr>
          </a:p>
        </p:txBody>
      </p:sp>
      <p:sp>
        <p:nvSpPr>
          <p:cNvPr id="8" name="TextBox 7"/>
          <p:cNvSpPr txBox="1"/>
          <p:nvPr/>
        </p:nvSpPr>
        <p:spPr>
          <a:xfrm>
            <a:off x="2176644" y="748153"/>
            <a:ext cx="896191" cy="896191"/>
          </a:xfrm>
          <a:prstGeom prst="rect">
            <a:avLst/>
          </a:prstGeom>
          <a:noFill/>
        </p:spPr>
        <p:txBody>
          <a:bodyPr wrap="none" lIns="179238" tIns="143391" rIns="179238" bIns="143391" rtlCol="0">
            <a:noAutofit/>
          </a:bodyPr>
          <a:lstStyle/>
          <a:p>
            <a:pPr defTabSz="914363">
              <a:lnSpc>
                <a:spcPct val="90000"/>
              </a:lnSpc>
              <a:spcAft>
                <a:spcPts val="588"/>
              </a:spcAft>
            </a:pPr>
            <a:endParaRPr lang="en-US" sz="2352" dirty="0">
              <a:gradFill>
                <a:gsLst>
                  <a:gs pos="2917">
                    <a:srgbClr val="505050"/>
                  </a:gs>
                  <a:gs pos="30000">
                    <a:srgbClr val="505050"/>
                  </a:gs>
                </a:gsLst>
                <a:lin ang="5400000" scaled="0"/>
              </a:gradFill>
            </a:endParaRPr>
          </a:p>
        </p:txBody>
      </p:sp>
      <p:sp>
        <p:nvSpPr>
          <p:cNvPr id="9" name="TextBox 8"/>
          <p:cNvSpPr txBox="1"/>
          <p:nvPr/>
        </p:nvSpPr>
        <p:spPr>
          <a:xfrm>
            <a:off x="2307672" y="473027"/>
            <a:ext cx="896191" cy="896191"/>
          </a:xfrm>
          <a:prstGeom prst="rect">
            <a:avLst/>
          </a:prstGeom>
          <a:noFill/>
        </p:spPr>
        <p:txBody>
          <a:bodyPr wrap="none" lIns="179238" tIns="143391" rIns="179238" bIns="143391" rtlCol="0">
            <a:noAutofit/>
          </a:bodyPr>
          <a:lstStyle/>
          <a:p>
            <a:pPr defTabSz="914363">
              <a:lnSpc>
                <a:spcPct val="90000"/>
              </a:lnSpc>
              <a:spcAft>
                <a:spcPts val="588"/>
              </a:spcAft>
            </a:pPr>
            <a:endParaRPr lang="en-US" sz="2352" dirty="0">
              <a:gradFill>
                <a:gsLst>
                  <a:gs pos="2917">
                    <a:srgbClr val="505050"/>
                  </a:gs>
                  <a:gs pos="30000">
                    <a:srgbClr val="505050"/>
                  </a:gs>
                </a:gsLst>
                <a:lin ang="5400000" scaled="0"/>
              </a:gradFill>
            </a:endParaRPr>
          </a:p>
        </p:txBody>
      </p:sp>
      <p:sp>
        <p:nvSpPr>
          <p:cNvPr id="11" name="TextBox 10"/>
          <p:cNvSpPr txBox="1"/>
          <p:nvPr/>
        </p:nvSpPr>
        <p:spPr>
          <a:xfrm>
            <a:off x="5203377" y="538533"/>
            <a:ext cx="896191" cy="896191"/>
          </a:xfrm>
          <a:prstGeom prst="rect">
            <a:avLst/>
          </a:prstGeom>
          <a:noFill/>
        </p:spPr>
        <p:txBody>
          <a:bodyPr wrap="none" lIns="179238" tIns="143391" rIns="179238" bIns="143391" rtlCol="0">
            <a:noAutofit/>
          </a:bodyPr>
          <a:lstStyle/>
          <a:p>
            <a:pPr defTabSz="914363">
              <a:lnSpc>
                <a:spcPct val="90000"/>
              </a:lnSpc>
              <a:spcAft>
                <a:spcPts val="588"/>
              </a:spcAft>
            </a:pPr>
            <a:endParaRPr lang="en-US" sz="2352" dirty="0">
              <a:gradFill>
                <a:gsLst>
                  <a:gs pos="2917">
                    <a:srgbClr val="505050"/>
                  </a:gs>
                  <a:gs pos="30000">
                    <a:srgbClr val="505050"/>
                  </a:gs>
                </a:gsLst>
                <a:lin ang="5400000" scaled="0"/>
              </a:gradFill>
            </a:endParaRPr>
          </a:p>
        </p:txBody>
      </p:sp>
      <p:sp>
        <p:nvSpPr>
          <p:cNvPr id="12" name="Title 1"/>
          <p:cNvSpPr>
            <a:spLocks noGrp="1"/>
          </p:cNvSpPr>
          <p:nvPr>
            <p:ph type="ctrTitle"/>
          </p:nvPr>
        </p:nvSpPr>
        <p:spPr>
          <a:xfrm>
            <a:off x="384261" y="1641106"/>
            <a:ext cx="6101599" cy="879556"/>
          </a:xfrm>
        </p:spPr>
        <p:txBody>
          <a:bodyPr/>
          <a:lstStyle/>
          <a:p>
            <a:pPr>
              <a:lnSpc>
                <a:spcPts val="5685"/>
              </a:lnSpc>
            </a:pPr>
            <a:r>
              <a:rPr lang="fr-FR" sz="5489" dirty="0"/>
              <a:t>Au-delà du lambda</a:t>
            </a:r>
          </a:p>
        </p:txBody>
      </p:sp>
      <p:sp>
        <p:nvSpPr>
          <p:cNvPr id="13" name="Subtitle 4"/>
          <p:cNvSpPr>
            <a:spLocks noGrp="1"/>
          </p:cNvSpPr>
          <p:nvPr>
            <p:ph type="subTitle" idx="1"/>
          </p:nvPr>
        </p:nvSpPr>
        <p:spPr>
          <a:xfrm>
            <a:off x="333415" y="3543300"/>
            <a:ext cx="6076231" cy="1244956"/>
          </a:xfrm>
        </p:spPr>
        <p:txBody>
          <a:bodyPr/>
          <a:lstStyle/>
          <a:p>
            <a:r>
              <a:rPr lang="EN-US" sz="1600" b="1" dirty="0"/>
              <a:t>Benjamin </a:t>
            </a:r>
            <a:r>
              <a:rPr lang="EN-US" sz="1600" b="1" dirty="0" err="1"/>
              <a:t>Guinebertière</a:t>
            </a:r>
            <a:endParaRPr lang="EN-US" sz="1600" b="1" dirty="0"/>
          </a:p>
          <a:p>
            <a:r>
              <a:rPr lang="EN-US" sz="1600" b="1" dirty="0"/>
              <a:t>Technical Evangelist, Microsoft France</a:t>
            </a:r>
          </a:p>
          <a:p>
            <a:r>
              <a:rPr lang="EN-US" sz="1600" b="1" dirty="0"/>
              <a:t>@benjguin</a:t>
            </a:r>
          </a:p>
        </p:txBody>
      </p:sp>
      <p:sp>
        <p:nvSpPr>
          <p:cNvPr id="10" name="Subtitle 4"/>
          <p:cNvSpPr txBox="1">
            <a:spLocks/>
          </p:cNvSpPr>
          <p:nvPr/>
        </p:nvSpPr>
        <p:spPr>
          <a:xfrm>
            <a:off x="333415" y="4795099"/>
            <a:ext cx="6076231" cy="1244956"/>
          </a:xfrm>
          <a:prstGeom prst="rect">
            <a:avLst/>
          </a:prstGeom>
        </p:spPr>
        <p:txBody>
          <a:bodyPr vert="horz" wrap="square" lIns="146304" tIns="91440" rIns="146304" bIns="91440" rtlCol="0" anchor="ctr">
            <a:spAutoFit/>
          </a:bodyPr>
          <a:lstStyle>
            <a:lvl1pPr marL="0" marR="0" indent="0" algn="l" defTabSz="914180" rtl="0" eaLnBrk="1" fontAlgn="auto" latinLnBrk="0" hangingPunct="1">
              <a:lnSpc>
                <a:spcPts val="2548"/>
              </a:lnSpc>
              <a:spcBef>
                <a:spcPct val="20000"/>
              </a:spcBef>
              <a:spcAft>
                <a:spcPts val="0"/>
              </a:spcAft>
              <a:buClrTx/>
              <a:buSzPct val="90000"/>
              <a:buFont typeface="Arial" pitchFamily="34" charset="0"/>
              <a:buNone/>
              <a:tabLst/>
              <a:defRPr sz="1568" kern="1200" spc="0" baseline="0">
                <a:solidFill>
                  <a:schemeClr val="bg1"/>
                </a:solidFill>
                <a:latin typeface="+mj-lt"/>
                <a:ea typeface="+mn-ea"/>
                <a:cs typeface="+mn-cs"/>
              </a:defRPr>
            </a:lvl1pPr>
            <a:lvl2pPr marL="448102" marR="0" indent="0" algn="ctr" defTabSz="914180" rtl="0" eaLnBrk="1" fontAlgn="auto" latinLnBrk="0" hangingPunct="1">
              <a:lnSpc>
                <a:spcPct val="90000"/>
              </a:lnSpc>
              <a:spcBef>
                <a:spcPct val="20000"/>
              </a:spcBef>
              <a:spcAft>
                <a:spcPts val="0"/>
              </a:spcAft>
              <a:buClrTx/>
              <a:buSzPct val="90000"/>
              <a:buFont typeface="Arial" pitchFamily="34" charset="0"/>
              <a:buNone/>
              <a:tabLst/>
              <a:defRPr sz="2352" kern="1200" spc="0" baseline="0">
                <a:solidFill>
                  <a:schemeClr val="tx1">
                    <a:tint val="75000"/>
                  </a:schemeClr>
                </a:solidFill>
                <a:latin typeface="+mn-lt"/>
                <a:ea typeface="+mn-ea"/>
                <a:cs typeface="+mn-cs"/>
              </a:defRPr>
            </a:lvl2pPr>
            <a:lvl3pPr marL="896203" marR="0" indent="0" algn="ctr" defTabSz="914180" rtl="0" eaLnBrk="1" fontAlgn="auto" latinLnBrk="0" hangingPunct="1">
              <a:lnSpc>
                <a:spcPct val="90000"/>
              </a:lnSpc>
              <a:spcBef>
                <a:spcPct val="20000"/>
              </a:spcBef>
              <a:spcAft>
                <a:spcPts val="0"/>
              </a:spcAft>
              <a:buClrTx/>
              <a:buSzPct val="90000"/>
              <a:buFont typeface="Arial" pitchFamily="34" charset="0"/>
              <a:buNone/>
              <a:tabLst/>
              <a:defRPr sz="1960" kern="1200" spc="0" baseline="0">
                <a:solidFill>
                  <a:schemeClr val="tx1">
                    <a:tint val="75000"/>
                  </a:schemeClr>
                </a:solidFill>
                <a:latin typeface="+mn-lt"/>
                <a:ea typeface="+mn-ea"/>
                <a:cs typeface="+mn-cs"/>
              </a:defRPr>
            </a:lvl3pPr>
            <a:lvl4pPr marL="1344305" marR="0" indent="0" algn="ctr" defTabSz="914180" rtl="0" eaLnBrk="1" fontAlgn="auto" latinLnBrk="0" hangingPunct="1">
              <a:lnSpc>
                <a:spcPct val="90000"/>
              </a:lnSpc>
              <a:spcBef>
                <a:spcPct val="20000"/>
              </a:spcBef>
              <a:spcAft>
                <a:spcPts val="0"/>
              </a:spcAft>
              <a:buClrTx/>
              <a:buSzPct val="90000"/>
              <a:buFont typeface="Arial" pitchFamily="34" charset="0"/>
              <a:buNone/>
              <a:tabLst/>
              <a:defRPr sz="1764" kern="1200" spc="0" baseline="0">
                <a:solidFill>
                  <a:schemeClr val="tx1">
                    <a:tint val="75000"/>
                  </a:schemeClr>
                </a:solidFill>
                <a:latin typeface="+mn-lt"/>
                <a:ea typeface="+mn-ea"/>
                <a:cs typeface="+mn-cs"/>
              </a:defRPr>
            </a:lvl4pPr>
            <a:lvl5pPr marL="1792407" marR="0" indent="0" algn="ctr" defTabSz="914180" rtl="0" eaLnBrk="1" fontAlgn="auto" latinLnBrk="0" hangingPunct="1">
              <a:lnSpc>
                <a:spcPct val="90000"/>
              </a:lnSpc>
              <a:spcBef>
                <a:spcPct val="20000"/>
              </a:spcBef>
              <a:spcAft>
                <a:spcPts val="0"/>
              </a:spcAft>
              <a:buClrTx/>
              <a:buSzPct val="90000"/>
              <a:buFont typeface="Arial" pitchFamily="34" charset="0"/>
              <a:buNone/>
              <a:tabLst/>
              <a:defRPr sz="1764" kern="1200" spc="0" baseline="0">
                <a:solidFill>
                  <a:schemeClr val="tx1">
                    <a:tint val="75000"/>
                  </a:schemeClr>
                </a:solidFill>
                <a:latin typeface="+mn-lt"/>
                <a:ea typeface="+mn-ea"/>
                <a:cs typeface="+mn-cs"/>
              </a:defRPr>
            </a:lvl5pPr>
            <a:lvl6pPr marL="2240509" indent="0" algn="ctr" defTabSz="914180" rtl="0" eaLnBrk="1" latinLnBrk="0" hangingPunct="1">
              <a:spcBef>
                <a:spcPct val="20000"/>
              </a:spcBef>
              <a:buFont typeface="Arial" pitchFamily="34" charset="0"/>
              <a:buNone/>
              <a:defRPr sz="1960" kern="1200">
                <a:solidFill>
                  <a:schemeClr val="tx1">
                    <a:tint val="75000"/>
                  </a:schemeClr>
                </a:solidFill>
                <a:latin typeface="+mn-lt"/>
                <a:ea typeface="+mn-ea"/>
                <a:cs typeface="+mn-cs"/>
              </a:defRPr>
            </a:lvl6pPr>
            <a:lvl7pPr marL="2688610" indent="0" algn="ctr" defTabSz="914180" rtl="0" eaLnBrk="1" latinLnBrk="0" hangingPunct="1">
              <a:spcBef>
                <a:spcPct val="20000"/>
              </a:spcBef>
              <a:buFont typeface="Arial" pitchFamily="34" charset="0"/>
              <a:buNone/>
              <a:defRPr sz="1960" kern="1200">
                <a:solidFill>
                  <a:schemeClr val="tx1">
                    <a:tint val="75000"/>
                  </a:schemeClr>
                </a:solidFill>
                <a:latin typeface="+mn-lt"/>
                <a:ea typeface="+mn-ea"/>
                <a:cs typeface="+mn-cs"/>
              </a:defRPr>
            </a:lvl7pPr>
            <a:lvl8pPr marL="3136712" indent="0" algn="ctr" defTabSz="914180" rtl="0" eaLnBrk="1" latinLnBrk="0" hangingPunct="1">
              <a:spcBef>
                <a:spcPct val="20000"/>
              </a:spcBef>
              <a:buFont typeface="Arial" pitchFamily="34" charset="0"/>
              <a:buNone/>
              <a:defRPr sz="1960" kern="1200">
                <a:solidFill>
                  <a:schemeClr val="tx1">
                    <a:tint val="75000"/>
                  </a:schemeClr>
                </a:solidFill>
                <a:latin typeface="+mn-lt"/>
                <a:ea typeface="+mn-ea"/>
                <a:cs typeface="+mn-cs"/>
              </a:defRPr>
            </a:lvl8pPr>
            <a:lvl9pPr marL="3584814" indent="0" algn="ctr" defTabSz="914180" rtl="0" eaLnBrk="1" latinLnBrk="0" hangingPunct="1">
              <a:spcBef>
                <a:spcPct val="20000"/>
              </a:spcBef>
              <a:buFont typeface="Arial" pitchFamily="34" charset="0"/>
              <a:buNone/>
              <a:defRPr sz="1960" kern="1200">
                <a:solidFill>
                  <a:schemeClr val="tx1">
                    <a:tint val="75000"/>
                  </a:schemeClr>
                </a:solidFill>
                <a:latin typeface="+mn-lt"/>
                <a:ea typeface="+mn-ea"/>
                <a:cs typeface="+mn-cs"/>
              </a:defRPr>
            </a:lvl9pPr>
          </a:lstStyle>
          <a:p>
            <a:r>
              <a:rPr lang="EN-US" sz="1600" b="1" dirty="0"/>
              <a:t>Vincent </a:t>
            </a:r>
            <a:r>
              <a:rPr lang="EN-US" sz="1600" b="1" dirty="0" err="1"/>
              <a:t>Heuschling</a:t>
            </a:r>
            <a:endParaRPr lang="fr-FR" sz="1600" b="1" dirty="0" err="1">
              <a:solidFill>
                <a:schemeClr val="tx1"/>
              </a:solidFill>
            </a:endParaRPr>
          </a:p>
          <a:p>
            <a:r>
              <a:rPr lang="EN-US" sz="1600" b="1" dirty="0" err="1"/>
              <a:t>Fondateur</a:t>
            </a:r>
            <a:r>
              <a:rPr lang="EN-US" sz="1600" dirty="0"/>
              <a:t> </a:t>
            </a:r>
            <a:r>
              <a:rPr lang="EN-US" sz="1600" b="1" dirty="0"/>
              <a:t>et </a:t>
            </a:r>
            <a:r>
              <a:rPr lang="EN-US" sz="1600" b="1" dirty="0" err="1"/>
              <a:t>Architecte</a:t>
            </a:r>
            <a:r>
              <a:rPr lang="EN-US" sz="1600" b="1" dirty="0"/>
              <a:t>, </a:t>
            </a:r>
            <a:r>
              <a:rPr lang="EN-US" sz="1600" b="1" dirty="0" err="1"/>
              <a:t>Affini</a:t>
            </a:r>
            <a:r>
              <a:rPr lang="EN-US" sz="1600" b="1" dirty="0"/>
              <a:t>-Tech</a:t>
            </a:r>
            <a:endParaRPr lang="EN-US" sz="1600" b="1" dirty="0">
              <a:solidFill>
                <a:schemeClr val="tx1"/>
              </a:solidFill>
            </a:endParaRPr>
          </a:p>
          <a:p>
            <a:r>
              <a:rPr lang="EN-US" sz="1600" b="1" dirty="0"/>
              <a:t>@vhe74</a:t>
            </a:r>
          </a:p>
        </p:txBody>
      </p:sp>
    </p:spTree>
    <p:extLst>
      <p:ext uri="{BB962C8B-B14F-4D97-AF65-F5344CB8AC3E}">
        <p14:creationId xmlns:p14="http://schemas.microsoft.com/office/powerpoint/2010/main" val="21774244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Right 15"/>
          <p:cNvSpPr/>
          <p:nvPr/>
        </p:nvSpPr>
        <p:spPr>
          <a:xfrm>
            <a:off x="3101645" y="3672010"/>
            <a:ext cx="8046719" cy="3185989"/>
          </a:xfrm>
          <a:prstGeom prst="rightArrow">
            <a:avLst>
              <a:gd name="adj1" fmla="val 50000"/>
              <a:gd name="adj2" fmla="val 14966"/>
            </a:avLst>
          </a:prstGeom>
          <a:solidFill>
            <a:schemeClr val="accent6">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Segoe UI"/>
                <a:ea typeface="+mn-ea"/>
                <a:cs typeface="+mn-cs"/>
              </a:rPr>
              <a:t>cold </a:t>
            </a:r>
            <a:r>
              <a:rPr kumimoji="0" lang="fr-FR" sz="1800" b="0" i="0" u="none" strike="noStrike" kern="1200" cap="none" spc="0" normalizeH="0" baseline="0" noProof="0" dirty="0" err="1">
                <a:ln>
                  <a:noFill/>
                </a:ln>
                <a:solidFill>
                  <a:srgbClr val="FFFFFF"/>
                </a:solidFill>
                <a:effectLst/>
                <a:uLnTx/>
                <a:uFillTx/>
                <a:latin typeface="Segoe UI"/>
                <a:ea typeface="+mn-ea"/>
                <a:cs typeface="+mn-cs"/>
              </a:rPr>
              <a:t>path</a:t>
            </a:r>
            <a:endParaRPr kumimoji="0" lang="fr-FR"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5" name="Arrow: Right 14"/>
          <p:cNvSpPr/>
          <p:nvPr/>
        </p:nvSpPr>
        <p:spPr>
          <a:xfrm>
            <a:off x="5059213" y="1980049"/>
            <a:ext cx="6136651" cy="2965026"/>
          </a:xfrm>
          <a:prstGeom prst="rightArrow">
            <a:avLst>
              <a:gd name="adj1" fmla="val 50000"/>
              <a:gd name="adj2" fmla="val 1496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Segoe UI"/>
                <a:ea typeface="+mn-ea"/>
                <a:cs typeface="+mn-cs"/>
              </a:rPr>
              <a:t>hot </a:t>
            </a:r>
            <a:r>
              <a:rPr kumimoji="0" lang="fr-FR" sz="1800" b="0" i="0" u="none" strike="noStrike" kern="1200" cap="none" spc="0" normalizeH="0" baseline="0" noProof="0" dirty="0" err="1">
                <a:ln>
                  <a:noFill/>
                </a:ln>
                <a:solidFill>
                  <a:srgbClr val="FFFFFF"/>
                </a:solidFill>
                <a:effectLst/>
                <a:uLnTx/>
                <a:uFillTx/>
                <a:latin typeface="Segoe UI"/>
                <a:ea typeface="+mn-ea"/>
                <a:cs typeface="+mn-cs"/>
              </a:rPr>
              <a:t>path</a:t>
            </a:r>
            <a:endParaRPr kumimoji="0" lang="fr-FR"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 name="Title 1"/>
          <p:cNvSpPr>
            <a:spLocks noGrp="1"/>
          </p:cNvSpPr>
          <p:nvPr>
            <p:ph type="title"/>
          </p:nvPr>
        </p:nvSpPr>
        <p:spPr/>
        <p:txBody>
          <a:bodyPr/>
          <a:lstStyle/>
          <a:p>
            <a:r>
              <a:rPr lang="fr-FR" dirty="0"/>
              <a:t>Architecture Lambda</a:t>
            </a:r>
          </a:p>
        </p:txBody>
      </p:sp>
      <p:sp>
        <p:nvSpPr>
          <p:cNvPr id="3" name="Rectangle 2"/>
          <p:cNvSpPr/>
          <p:nvPr/>
        </p:nvSpPr>
        <p:spPr bwMode="auto">
          <a:xfrm>
            <a:off x="1292523" y="1980049"/>
            <a:ext cx="1396314" cy="63871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fr-FR"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Events</a:t>
            </a:r>
          </a:p>
        </p:txBody>
      </p:sp>
      <p:sp>
        <p:nvSpPr>
          <p:cNvPr id="4" name="Rectangle 3"/>
          <p:cNvSpPr/>
          <p:nvPr/>
        </p:nvSpPr>
        <p:spPr bwMode="auto">
          <a:xfrm>
            <a:off x="3367296" y="4684316"/>
            <a:ext cx="1691917" cy="98247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storage</a:t>
            </a:r>
          </a:p>
        </p:txBody>
      </p:sp>
      <p:sp>
        <p:nvSpPr>
          <p:cNvPr id="5" name="Rectangle 4"/>
          <p:cNvSpPr/>
          <p:nvPr/>
        </p:nvSpPr>
        <p:spPr bwMode="auto">
          <a:xfrm>
            <a:off x="5202941" y="3058151"/>
            <a:ext cx="1684746" cy="9804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Near</a:t>
            </a:r>
            <a:b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b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Real Time</a:t>
            </a:r>
          </a:p>
        </p:txBody>
      </p:sp>
      <p:sp>
        <p:nvSpPr>
          <p:cNvPr id="6" name="Rectangle 5"/>
          <p:cNvSpPr/>
          <p:nvPr/>
        </p:nvSpPr>
        <p:spPr bwMode="auto">
          <a:xfrm>
            <a:off x="7031414" y="3058151"/>
            <a:ext cx="1637572" cy="98047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fr-FR"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DB</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fr-FR"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a:t>
            </a:r>
            <a:r>
              <a:rPr kumimoji="0" lang="fr-FR" sz="1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noSQL</a:t>
            </a:r>
            <a:endParaRPr kumimoji="0" lang="fr-FR"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Rectangle 6"/>
          <p:cNvSpPr/>
          <p:nvPr/>
        </p:nvSpPr>
        <p:spPr bwMode="auto">
          <a:xfrm>
            <a:off x="5202941" y="4684318"/>
            <a:ext cx="1684746" cy="98247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fr-FR"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batch</a:t>
            </a:r>
          </a:p>
        </p:txBody>
      </p:sp>
      <p:sp>
        <p:nvSpPr>
          <p:cNvPr id="8" name="Rectangle 7"/>
          <p:cNvSpPr/>
          <p:nvPr/>
        </p:nvSpPr>
        <p:spPr bwMode="auto">
          <a:xfrm>
            <a:off x="8812713" y="3058151"/>
            <a:ext cx="1697728" cy="260863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query</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&amp; </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merge</a:t>
            </a:r>
          </a:p>
        </p:txBody>
      </p:sp>
      <p:sp>
        <p:nvSpPr>
          <p:cNvPr id="9" name="Rectangle 8"/>
          <p:cNvSpPr/>
          <p:nvPr/>
        </p:nvSpPr>
        <p:spPr bwMode="auto">
          <a:xfrm>
            <a:off x="7031414" y="4684317"/>
            <a:ext cx="1637572" cy="98247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fr-FR"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Storage, DB </a:t>
            </a:r>
            <a:r>
              <a:rPr kumimoji="0" lang="fr-FR"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a:t>
            </a:r>
            <a:r>
              <a:rPr kumimoji="0" lang="fr-FR" sz="1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noSQL</a:t>
            </a:r>
            <a:endParaRPr kumimoji="0" lang="fr-FR"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fr-FR"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0193" y="1868569"/>
            <a:ext cx="1211599" cy="1988624"/>
          </a:xfrm>
          <a:prstGeom prst="rect">
            <a:avLst/>
          </a:prstGeom>
        </p:spPr>
      </p:pic>
      <p:sp>
        <p:nvSpPr>
          <p:cNvPr id="11" name="Right Arrow 10"/>
          <p:cNvSpPr/>
          <p:nvPr/>
        </p:nvSpPr>
        <p:spPr bwMode="auto">
          <a:xfrm>
            <a:off x="2869735" y="2148555"/>
            <a:ext cx="504059" cy="30170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fr-FR"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 name="Right Arrow 11"/>
          <p:cNvSpPr/>
          <p:nvPr/>
        </p:nvSpPr>
        <p:spPr bwMode="auto">
          <a:xfrm>
            <a:off x="4659292" y="3416436"/>
            <a:ext cx="504059" cy="30170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fr-FR"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Right Arrow 12"/>
          <p:cNvSpPr/>
          <p:nvPr/>
        </p:nvSpPr>
        <p:spPr bwMode="auto">
          <a:xfrm rot="5400000">
            <a:off x="3267320" y="4120114"/>
            <a:ext cx="504059" cy="30170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fr-FR"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8159437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241" y="2733892"/>
            <a:ext cx="11653523" cy="1934056"/>
          </a:xfrm>
        </p:spPr>
        <p:txBody>
          <a:bodyPr/>
          <a:lstStyle/>
          <a:p>
            <a:r>
              <a:rPr lang="fr-FR" dirty="0"/>
              <a:t>Schéma à la lecture =&gt; je peux tout écrire</a:t>
            </a:r>
            <a:br>
              <a:rPr lang="fr-FR" dirty="0"/>
            </a:br>
            <a:endParaRPr lang="fr-FR" dirty="0"/>
          </a:p>
          <a:p>
            <a:r>
              <a:rPr lang="fr-FR" dirty="0"/>
              <a:t>Schéma à l’écriture =&gt; je peux lire rapidement</a:t>
            </a:r>
          </a:p>
        </p:txBody>
      </p:sp>
      <p:sp>
        <p:nvSpPr>
          <p:cNvPr id="2" name="Title 1"/>
          <p:cNvSpPr>
            <a:spLocks noGrp="1"/>
          </p:cNvSpPr>
          <p:nvPr>
            <p:ph type="title"/>
          </p:nvPr>
        </p:nvSpPr>
        <p:spPr/>
        <p:txBody>
          <a:bodyPr/>
          <a:lstStyle/>
          <a:p>
            <a:r>
              <a:rPr lang="fr-FR" dirty="0"/>
              <a:t>Big Data vs Business Intelligence</a:t>
            </a:r>
          </a:p>
        </p:txBody>
      </p:sp>
    </p:spTree>
    <p:extLst>
      <p:ext uri="{BB962C8B-B14F-4D97-AF65-F5344CB8AC3E}">
        <p14:creationId xmlns:p14="http://schemas.microsoft.com/office/powerpoint/2010/main" val="99678799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239" y="1189177"/>
            <a:ext cx="11653523" cy="4709046"/>
          </a:xfrm>
        </p:spPr>
        <p:txBody>
          <a:bodyPr/>
          <a:lstStyle/>
          <a:p>
            <a:r>
              <a:rPr lang="fr-FR" dirty="0"/>
              <a:t>broker</a:t>
            </a:r>
          </a:p>
          <a:p>
            <a:r>
              <a:rPr lang="fr-FR" dirty="0"/>
              <a:t>data </a:t>
            </a:r>
            <a:r>
              <a:rPr lang="fr-FR" dirty="0" err="1"/>
              <a:t>lake</a:t>
            </a:r>
            <a:endParaRPr lang="fr-FR" dirty="0"/>
          </a:p>
          <a:p>
            <a:r>
              <a:rPr lang="fr-FR" dirty="0"/>
              <a:t>moteurs de traitement</a:t>
            </a:r>
          </a:p>
          <a:p>
            <a:r>
              <a:rPr lang="fr-FR" dirty="0"/>
              <a:t>bases de données</a:t>
            </a:r>
          </a:p>
          <a:p>
            <a:r>
              <a:rPr lang="fr-FR" dirty="0" err="1"/>
              <a:t>dataViz</a:t>
            </a:r>
            <a:endParaRPr lang="fr-FR" dirty="0"/>
          </a:p>
          <a:p>
            <a:endParaRPr lang="fr-FR" dirty="0"/>
          </a:p>
          <a:p>
            <a:endParaRPr lang="fr-FR" dirty="0"/>
          </a:p>
        </p:txBody>
      </p:sp>
      <p:sp>
        <p:nvSpPr>
          <p:cNvPr id="2" name="Title 1"/>
          <p:cNvSpPr>
            <a:spLocks noGrp="1"/>
          </p:cNvSpPr>
          <p:nvPr>
            <p:ph type="title"/>
          </p:nvPr>
        </p:nvSpPr>
        <p:spPr/>
        <p:txBody>
          <a:bodyPr/>
          <a:lstStyle/>
          <a:p>
            <a:r>
              <a:rPr lang="fr-FR" dirty="0"/>
              <a:t>Composants fondamentaux du Big Data</a:t>
            </a:r>
          </a:p>
        </p:txBody>
      </p:sp>
    </p:spTree>
    <p:extLst>
      <p:ext uri="{BB962C8B-B14F-4D97-AF65-F5344CB8AC3E}">
        <p14:creationId xmlns:p14="http://schemas.microsoft.com/office/powerpoint/2010/main" val="15883710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broker</a:t>
            </a:r>
          </a:p>
        </p:txBody>
      </p:sp>
      <p:sp>
        <p:nvSpPr>
          <p:cNvPr id="4" name="Rectangle 3"/>
          <p:cNvSpPr/>
          <p:nvPr/>
        </p:nvSpPr>
        <p:spPr bwMode="auto">
          <a:xfrm>
            <a:off x="316718" y="4280667"/>
            <a:ext cx="1572613" cy="60960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rPr>
              <a:t>Event Producers</a:t>
            </a:r>
          </a:p>
        </p:txBody>
      </p:sp>
      <p:sp>
        <p:nvSpPr>
          <p:cNvPr id="5" name="Arc 4"/>
          <p:cNvSpPr/>
          <p:nvPr/>
        </p:nvSpPr>
        <p:spPr>
          <a:xfrm flipH="1" flipV="1">
            <a:off x="953925" y="1135995"/>
            <a:ext cx="3986601" cy="1077076"/>
          </a:xfrm>
          <a:prstGeom prst="arc">
            <a:avLst>
              <a:gd name="adj1" fmla="val 16200000"/>
              <a:gd name="adj2" fmla="val 21558341"/>
            </a:avLst>
          </a:prstGeom>
          <a:noFill/>
          <a:ln w="9525" cap="flat" cmpd="sng" algn="ctr">
            <a:solidFill>
              <a:srgbClr val="FFFFFF"/>
            </a:solidFill>
            <a:prstDash val="solid"/>
            <a:headEnd type="none"/>
            <a:tailEnd type="none"/>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sp>
        <p:nvSpPr>
          <p:cNvPr id="6" name="Arc 5"/>
          <p:cNvSpPr/>
          <p:nvPr/>
        </p:nvSpPr>
        <p:spPr>
          <a:xfrm flipH="1">
            <a:off x="953925" y="4793595"/>
            <a:ext cx="3986601" cy="1218267"/>
          </a:xfrm>
          <a:prstGeom prst="arc">
            <a:avLst>
              <a:gd name="adj1" fmla="val 16200000"/>
              <a:gd name="adj2" fmla="val 21558341"/>
            </a:avLst>
          </a:prstGeom>
          <a:noFill/>
          <a:ln w="9525" cap="flat" cmpd="sng" algn="ctr">
            <a:solidFill>
              <a:srgbClr val="FFFFFF"/>
            </a:solidFill>
            <a:prstDash val="solid"/>
            <a:headEnd type="none"/>
            <a:tailEnd type="none"/>
          </a:ln>
          <a:effectLst/>
        </p:spPr>
        <p:txBody>
          <a:bodyPr rtlCol="0" anchor="ctr"/>
          <a:lstStyle/>
          <a:p>
            <a:pPr marL="0" marR="0" lvl="0" indent="0" algn="ctr" defTabSz="93274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a:ea typeface="+mn-ea"/>
              <a:cs typeface="+mn-cs"/>
            </a:endParaRPr>
          </a:p>
        </p:txBody>
      </p:sp>
      <p:grpSp>
        <p:nvGrpSpPr>
          <p:cNvPr id="7" name="Group 6"/>
          <p:cNvGrpSpPr/>
          <p:nvPr/>
        </p:nvGrpSpPr>
        <p:grpSpPr>
          <a:xfrm>
            <a:off x="311728" y="2659684"/>
            <a:ext cx="1577675" cy="1554656"/>
            <a:chOff x="427037" y="1439862"/>
            <a:chExt cx="1765029" cy="1656444"/>
          </a:xfrm>
          <a:solidFill>
            <a:srgbClr val="FCD116"/>
          </a:solidFill>
        </p:grpSpPr>
        <p:grpSp>
          <p:nvGrpSpPr>
            <p:cNvPr id="8" name="Group 7"/>
            <p:cNvGrpSpPr/>
            <p:nvPr/>
          </p:nvGrpSpPr>
          <p:grpSpPr>
            <a:xfrm>
              <a:off x="427037" y="1439862"/>
              <a:ext cx="1764948" cy="152400"/>
              <a:chOff x="427037" y="1439862"/>
              <a:chExt cx="1764948" cy="152400"/>
            </a:xfrm>
            <a:grpFill/>
          </p:grpSpPr>
          <p:sp>
            <p:nvSpPr>
              <p:cNvPr id="108" name="Rectangle 107"/>
              <p:cNvSpPr/>
              <p:nvPr/>
            </p:nvSpPr>
            <p:spPr bwMode="auto">
              <a:xfrm>
                <a:off x="42703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9" name="Rectangle 108"/>
              <p:cNvSpPr/>
              <p:nvPr/>
            </p:nvSpPr>
            <p:spPr bwMode="auto">
              <a:xfrm>
                <a:off x="60620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0" name="Rectangle 109"/>
              <p:cNvSpPr/>
              <p:nvPr/>
            </p:nvSpPr>
            <p:spPr bwMode="auto">
              <a:xfrm>
                <a:off x="78538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1" name="Rectangle 110"/>
              <p:cNvSpPr/>
              <p:nvPr/>
            </p:nvSpPr>
            <p:spPr bwMode="auto">
              <a:xfrm>
                <a:off x="96455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2" name="Rectangle 111"/>
              <p:cNvSpPr/>
              <p:nvPr/>
            </p:nvSpPr>
            <p:spPr bwMode="auto">
              <a:xfrm>
                <a:off x="114372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3" name="Rectangle 112"/>
              <p:cNvSpPr/>
              <p:nvPr/>
            </p:nvSpPr>
            <p:spPr bwMode="auto">
              <a:xfrm>
                <a:off x="132289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4" name="Rectangle 113"/>
              <p:cNvSpPr/>
              <p:nvPr/>
            </p:nvSpPr>
            <p:spPr bwMode="auto">
              <a:xfrm>
                <a:off x="150206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5" name="Rectangle 114"/>
              <p:cNvSpPr/>
              <p:nvPr/>
            </p:nvSpPr>
            <p:spPr bwMode="auto">
              <a:xfrm>
                <a:off x="168124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6" name="Rectangle 115"/>
              <p:cNvSpPr/>
              <p:nvPr/>
            </p:nvSpPr>
            <p:spPr bwMode="auto">
              <a:xfrm>
                <a:off x="186041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7" name="Rectangle 116"/>
              <p:cNvSpPr/>
              <p:nvPr/>
            </p:nvSpPr>
            <p:spPr bwMode="auto">
              <a:xfrm>
                <a:off x="203958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9" name="Group 8"/>
            <p:cNvGrpSpPr/>
            <p:nvPr/>
          </p:nvGrpSpPr>
          <p:grpSpPr>
            <a:xfrm>
              <a:off x="427046" y="1606978"/>
              <a:ext cx="1764948" cy="152400"/>
              <a:chOff x="427037" y="1439862"/>
              <a:chExt cx="1764948" cy="152400"/>
            </a:xfrm>
            <a:grpFill/>
          </p:grpSpPr>
          <p:sp>
            <p:nvSpPr>
              <p:cNvPr id="98" name="Rectangle 97"/>
              <p:cNvSpPr/>
              <p:nvPr/>
            </p:nvSpPr>
            <p:spPr bwMode="auto">
              <a:xfrm>
                <a:off x="42703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9" name="Rectangle 98"/>
              <p:cNvSpPr/>
              <p:nvPr/>
            </p:nvSpPr>
            <p:spPr bwMode="auto">
              <a:xfrm>
                <a:off x="60620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0" name="Rectangle 99"/>
              <p:cNvSpPr/>
              <p:nvPr/>
            </p:nvSpPr>
            <p:spPr bwMode="auto">
              <a:xfrm>
                <a:off x="78538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1" name="Rectangle 100"/>
              <p:cNvSpPr/>
              <p:nvPr/>
            </p:nvSpPr>
            <p:spPr bwMode="auto">
              <a:xfrm>
                <a:off x="96455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2" name="Rectangle 101"/>
              <p:cNvSpPr/>
              <p:nvPr/>
            </p:nvSpPr>
            <p:spPr bwMode="auto">
              <a:xfrm>
                <a:off x="114372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3" name="Rectangle 102"/>
              <p:cNvSpPr/>
              <p:nvPr/>
            </p:nvSpPr>
            <p:spPr bwMode="auto">
              <a:xfrm>
                <a:off x="132289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4" name="Rectangle 103"/>
              <p:cNvSpPr/>
              <p:nvPr/>
            </p:nvSpPr>
            <p:spPr bwMode="auto">
              <a:xfrm>
                <a:off x="150206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5" name="Rectangle 104"/>
              <p:cNvSpPr/>
              <p:nvPr/>
            </p:nvSpPr>
            <p:spPr bwMode="auto">
              <a:xfrm>
                <a:off x="168124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6" name="Rectangle 105"/>
              <p:cNvSpPr/>
              <p:nvPr/>
            </p:nvSpPr>
            <p:spPr bwMode="auto">
              <a:xfrm>
                <a:off x="186041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7" name="Rectangle 106"/>
              <p:cNvSpPr/>
              <p:nvPr/>
            </p:nvSpPr>
            <p:spPr bwMode="auto">
              <a:xfrm>
                <a:off x="203958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0" name="Group 9"/>
            <p:cNvGrpSpPr/>
            <p:nvPr/>
          </p:nvGrpSpPr>
          <p:grpSpPr>
            <a:xfrm>
              <a:off x="427055" y="1774094"/>
              <a:ext cx="1764948" cy="152400"/>
              <a:chOff x="427037" y="1439862"/>
              <a:chExt cx="1764948" cy="152400"/>
            </a:xfrm>
            <a:grpFill/>
          </p:grpSpPr>
          <p:sp>
            <p:nvSpPr>
              <p:cNvPr id="88" name="Rectangle 87"/>
              <p:cNvSpPr/>
              <p:nvPr/>
            </p:nvSpPr>
            <p:spPr bwMode="auto">
              <a:xfrm>
                <a:off x="42703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9" name="Rectangle 88"/>
              <p:cNvSpPr/>
              <p:nvPr/>
            </p:nvSpPr>
            <p:spPr bwMode="auto">
              <a:xfrm>
                <a:off x="60620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0" name="Rectangle 89"/>
              <p:cNvSpPr/>
              <p:nvPr/>
            </p:nvSpPr>
            <p:spPr bwMode="auto">
              <a:xfrm>
                <a:off x="78538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1" name="Rectangle 90"/>
              <p:cNvSpPr/>
              <p:nvPr/>
            </p:nvSpPr>
            <p:spPr bwMode="auto">
              <a:xfrm>
                <a:off x="96455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2" name="Rectangle 91"/>
              <p:cNvSpPr/>
              <p:nvPr/>
            </p:nvSpPr>
            <p:spPr bwMode="auto">
              <a:xfrm>
                <a:off x="114372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3" name="Rectangle 92"/>
              <p:cNvSpPr/>
              <p:nvPr/>
            </p:nvSpPr>
            <p:spPr bwMode="auto">
              <a:xfrm>
                <a:off x="132289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4" name="Rectangle 93"/>
              <p:cNvSpPr/>
              <p:nvPr/>
            </p:nvSpPr>
            <p:spPr bwMode="auto">
              <a:xfrm>
                <a:off x="150206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5" name="Rectangle 94"/>
              <p:cNvSpPr/>
              <p:nvPr/>
            </p:nvSpPr>
            <p:spPr bwMode="auto">
              <a:xfrm>
                <a:off x="168124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6" name="Rectangle 95"/>
              <p:cNvSpPr/>
              <p:nvPr/>
            </p:nvSpPr>
            <p:spPr bwMode="auto">
              <a:xfrm>
                <a:off x="186041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 name="Rectangle 96"/>
              <p:cNvSpPr/>
              <p:nvPr/>
            </p:nvSpPr>
            <p:spPr bwMode="auto">
              <a:xfrm>
                <a:off x="203958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1" name="Group 10"/>
            <p:cNvGrpSpPr/>
            <p:nvPr/>
          </p:nvGrpSpPr>
          <p:grpSpPr>
            <a:xfrm>
              <a:off x="427064" y="1941210"/>
              <a:ext cx="1764948" cy="152400"/>
              <a:chOff x="427037" y="1439862"/>
              <a:chExt cx="1764948" cy="152400"/>
            </a:xfrm>
            <a:grpFill/>
          </p:grpSpPr>
          <p:sp>
            <p:nvSpPr>
              <p:cNvPr id="78" name="Rectangle 77"/>
              <p:cNvSpPr/>
              <p:nvPr/>
            </p:nvSpPr>
            <p:spPr bwMode="auto">
              <a:xfrm>
                <a:off x="42703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 name="Rectangle 78"/>
              <p:cNvSpPr/>
              <p:nvPr/>
            </p:nvSpPr>
            <p:spPr bwMode="auto">
              <a:xfrm>
                <a:off x="60620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0" name="Rectangle 79"/>
              <p:cNvSpPr/>
              <p:nvPr/>
            </p:nvSpPr>
            <p:spPr bwMode="auto">
              <a:xfrm>
                <a:off x="78538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1" name="Rectangle 80"/>
              <p:cNvSpPr/>
              <p:nvPr/>
            </p:nvSpPr>
            <p:spPr bwMode="auto">
              <a:xfrm>
                <a:off x="96455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2" name="Rectangle 81"/>
              <p:cNvSpPr/>
              <p:nvPr/>
            </p:nvSpPr>
            <p:spPr bwMode="auto">
              <a:xfrm>
                <a:off x="114372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3" name="Rectangle 82"/>
              <p:cNvSpPr/>
              <p:nvPr/>
            </p:nvSpPr>
            <p:spPr bwMode="auto">
              <a:xfrm>
                <a:off x="132289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4" name="Rectangle 83"/>
              <p:cNvSpPr/>
              <p:nvPr/>
            </p:nvSpPr>
            <p:spPr bwMode="auto">
              <a:xfrm>
                <a:off x="150206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5" name="Rectangle 84"/>
              <p:cNvSpPr/>
              <p:nvPr/>
            </p:nvSpPr>
            <p:spPr bwMode="auto">
              <a:xfrm>
                <a:off x="168124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6" name="Rectangle 85"/>
              <p:cNvSpPr/>
              <p:nvPr/>
            </p:nvSpPr>
            <p:spPr bwMode="auto">
              <a:xfrm>
                <a:off x="186041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7" name="Rectangle 86"/>
              <p:cNvSpPr/>
              <p:nvPr/>
            </p:nvSpPr>
            <p:spPr bwMode="auto">
              <a:xfrm>
                <a:off x="203958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2" name="Group 11"/>
            <p:cNvGrpSpPr/>
            <p:nvPr/>
          </p:nvGrpSpPr>
          <p:grpSpPr>
            <a:xfrm>
              <a:off x="427073" y="2108326"/>
              <a:ext cx="1764948" cy="152400"/>
              <a:chOff x="427037" y="1439862"/>
              <a:chExt cx="1764948" cy="152400"/>
            </a:xfrm>
            <a:grpFill/>
          </p:grpSpPr>
          <p:sp>
            <p:nvSpPr>
              <p:cNvPr id="68" name="Rectangle 67"/>
              <p:cNvSpPr/>
              <p:nvPr/>
            </p:nvSpPr>
            <p:spPr bwMode="auto">
              <a:xfrm>
                <a:off x="42703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9" name="Rectangle 68"/>
              <p:cNvSpPr/>
              <p:nvPr/>
            </p:nvSpPr>
            <p:spPr bwMode="auto">
              <a:xfrm>
                <a:off x="60620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0" name="Rectangle 69"/>
              <p:cNvSpPr/>
              <p:nvPr/>
            </p:nvSpPr>
            <p:spPr bwMode="auto">
              <a:xfrm>
                <a:off x="78538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1" name="Rectangle 70"/>
              <p:cNvSpPr/>
              <p:nvPr/>
            </p:nvSpPr>
            <p:spPr bwMode="auto">
              <a:xfrm>
                <a:off x="96455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2" name="Rectangle 71"/>
              <p:cNvSpPr/>
              <p:nvPr/>
            </p:nvSpPr>
            <p:spPr bwMode="auto">
              <a:xfrm>
                <a:off x="114372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3" name="Rectangle 72"/>
              <p:cNvSpPr/>
              <p:nvPr/>
            </p:nvSpPr>
            <p:spPr bwMode="auto">
              <a:xfrm>
                <a:off x="132289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4" name="Rectangle 73"/>
              <p:cNvSpPr/>
              <p:nvPr/>
            </p:nvSpPr>
            <p:spPr bwMode="auto">
              <a:xfrm>
                <a:off x="150206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5" name="Rectangle 74"/>
              <p:cNvSpPr/>
              <p:nvPr/>
            </p:nvSpPr>
            <p:spPr bwMode="auto">
              <a:xfrm>
                <a:off x="168124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6" name="Rectangle 75"/>
              <p:cNvSpPr/>
              <p:nvPr/>
            </p:nvSpPr>
            <p:spPr bwMode="auto">
              <a:xfrm>
                <a:off x="186041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7" name="Rectangle 76"/>
              <p:cNvSpPr/>
              <p:nvPr/>
            </p:nvSpPr>
            <p:spPr bwMode="auto">
              <a:xfrm>
                <a:off x="203958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3" name="Group 12"/>
            <p:cNvGrpSpPr/>
            <p:nvPr/>
          </p:nvGrpSpPr>
          <p:grpSpPr>
            <a:xfrm>
              <a:off x="427082" y="2275442"/>
              <a:ext cx="1764948" cy="152400"/>
              <a:chOff x="427037" y="1439862"/>
              <a:chExt cx="1764948" cy="152400"/>
            </a:xfrm>
            <a:grpFill/>
          </p:grpSpPr>
          <p:sp>
            <p:nvSpPr>
              <p:cNvPr id="58" name="Rectangle 57"/>
              <p:cNvSpPr/>
              <p:nvPr/>
            </p:nvSpPr>
            <p:spPr bwMode="auto">
              <a:xfrm>
                <a:off x="42703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9" name="Rectangle 58"/>
              <p:cNvSpPr/>
              <p:nvPr/>
            </p:nvSpPr>
            <p:spPr bwMode="auto">
              <a:xfrm>
                <a:off x="60620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 name="Rectangle 59"/>
              <p:cNvSpPr/>
              <p:nvPr/>
            </p:nvSpPr>
            <p:spPr bwMode="auto">
              <a:xfrm>
                <a:off x="78538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1" name="Rectangle 60"/>
              <p:cNvSpPr/>
              <p:nvPr/>
            </p:nvSpPr>
            <p:spPr bwMode="auto">
              <a:xfrm>
                <a:off x="96455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2" name="Rectangle 61"/>
              <p:cNvSpPr/>
              <p:nvPr/>
            </p:nvSpPr>
            <p:spPr bwMode="auto">
              <a:xfrm>
                <a:off x="114372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3" name="Rectangle 62"/>
              <p:cNvSpPr/>
              <p:nvPr/>
            </p:nvSpPr>
            <p:spPr bwMode="auto">
              <a:xfrm>
                <a:off x="132289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4" name="Rectangle 63"/>
              <p:cNvSpPr/>
              <p:nvPr/>
            </p:nvSpPr>
            <p:spPr bwMode="auto">
              <a:xfrm>
                <a:off x="150206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5" name="Rectangle 64"/>
              <p:cNvSpPr/>
              <p:nvPr/>
            </p:nvSpPr>
            <p:spPr bwMode="auto">
              <a:xfrm>
                <a:off x="168124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6" name="Rectangle 65"/>
              <p:cNvSpPr/>
              <p:nvPr/>
            </p:nvSpPr>
            <p:spPr bwMode="auto">
              <a:xfrm>
                <a:off x="186041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7" name="Rectangle 66"/>
              <p:cNvSpPr/>
              <p:nvPr/>
            </p:nvSpPr>
            <p:spPr bwMode="auto">
              <a:xfrm>
                <a:off x="203958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4" name="Group 13"/>
            <p:cNvGrpSpPr/>
            <p:nvPr/>
          </p:nvGrpSpPr>
          <p:grpSpPr>
            <a:xfrm>
              <a:off x="427091" y="2442558"/>
              <a:ext cx="1764948" cy="152400"/>
              <a:chOff x="427037" y="1439862"/>
              <a:chExt cx="1764948" cy="152400"/>
            </a:xfrm>
            <a:grpFill/>
          </p:grpSpPr>
          <p:sp>
            <p:nvSpPr>
              <p:cNvPr id="48" name="Rectangle 47"/>
              <p:cNvSpPr/>
              <p:nvPr/>
            </p:nvSpPr>
            <p:spPr bwMode="auto">
              <a:xfrm>
                <a:off x="42703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9" name="Rectangle 48"/>
              <p:cNvSpPr/>
              <p:nvPr/>
            </p:nvSpPr>
            <p:spPr bwMode="auto">
              <a:xfrm>
                <a:off x="60620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 name="Rectangle 49"/>
              <p:cNvSpPr/>
              <p:nvPr/>
            </p:nvSpPr>
            <p:spPr bwMode="auto">
              <a:xfrm>
                <a:off x="78538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1" name="Rectangle 50"/>
              <p:cNvSpPr/>
              <p:nvPr/>
            </p:nvSpPr>
            <p:spPr bwMode="auto">
              <a:xfrm>
                <a:off x="96455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2" name="Rectangle 51"/>
              <p:cNvSpPr/>
              <p:nvPr/>
            </p:nvSpPr>
            <p:spPr bwMode="auto">
              <a:xfrm>
                <a:off x="114372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3" name="Rectangle 52"/>
              <p:cNvSpPr/>
              <p:nvPr/>
            </p:nvSpPr>
            <p:spPr bwMode="auto">
              <a:xfrm>
                <a:off x="132289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 name="Rectangle 53"/>
              <p:cNvSpPr/>
              <p:nvPr/>
            </p:nvSpPr>
            <p:spPr bwMode="auto">
              <a:xfrm>
                <a:off x="150206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 name="Rectangle 54"/>
              <p:cNvSpPr/>
              <p:nvPr/>
            </p:nvSpPr>
            <p:spPr bwMode="auto">
              <a:xfrm>
                <a:off x="168124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6" name="Rectangle 55"/>
              <p:cNvSpPr/>
              <p:nvPr/>
            </p:nvSpPr>
            <p:spPr bwMode="auto">
              <a:xfrm>
                <a:off x="186041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7" name="Rectangle 56"/>
              <p:cNvSpPr/>
              <p:nvPr/>
            </p:nvSpPr>
            <p:spPr bwMode="auto">
              <a:xfrm>
                <a:off x="203958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5" name="Group 14"/>
            <p:cNvGrpSpPr/>
            <p:nvPr/>
          </p:nvGrpSpPr>
          <p:grpSpPr>
            <a:xfrm>
              <a:off x="427100" y="2609674"/>
              <a:ext cx="1764948" cy="152400"/>
              <a:chOff x="427037" y="1439862"/>
              <a:chExt cx="1764948" cy="152400"/>
            </a:xfrm>
            <a:grpFill/>
          </p:grpSpPr>
          <p:sp>
            <p:nvSpPr>
              <p:cNvPr id="38" name="Rectangle 37"/>
              <p:cNvSpPr/>
              <p:nvPr/>
            </p:nvSpPr>
            <p:spPr bwMode="auto">
              <a:xfrm>
                <a:off x="42703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 name="Rectangle 38"/>
              <p:cNvSpPr/>
              <p:nvPr/>
            </p:nvSpPr>
            <p:spPr bwMode="auto">
              <a:xfrm>
                <a:off x="60620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Rectangle 39"/>
              <p:cNvSpPr/>
              <p:nvPr/>
            </p:nvSpPr>
            <p:spPr bwMode="auto">
              <a:xfrm>
                <a:off x="78538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Rectangle 40"/>
              <p:cNvSpPr/>
              <p:nvPr/>
            </p:nvSpPr>
            <p:spPr bwMode="auto">
              <a:xfrm>
                <a:off x="96455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Rectangle 41"/>
              <p:cNvSpPr/>
              <p:nvPr/>
            </p:nvSpPr>
            <p:spPr bwMode="auto">
              <a:xfrm>
                <a:off x="114372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 name="Rectangle 42"/>
              <p:cNvSpPr/>
              <p:nvPr/>
            </p:nvSpPr>
            <p:spPr bwMode="auto">
              <a:xfrm>
                <a:off x="132289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 name="Rectangle 43"/>
              <p:cNvSpPr/>
              <p:nvPr/>
            </p:nvSpPr>
            <p:spPr bwMode="auto">
              <a:xfrm>
                <a:off x="150206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Rectangle 44"/>
              <p:cNvSpPr/>
              <p:nvPr/>
            </p:nvSpPr>
            <p:spPr bwMode="auto">
              <a:xfrm>
                <a:off x="168124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 name="Rectangle 45"/>
              <p:cNvSpPr/>
              <p:nvPr/>
            </p:nvSpPr>
            <p:spPr bwMode="auto">
              <a:xfrm>
                <a:off x="186041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 name="Rectangle 46"/>
              <p:cNvSpPr/>
              <p:nvPr/>
            </p:nvSpPr>
            <p:spPr bwMode="auto">
              <a:xfrm>
                <a:off x="203958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6" name="Group 15"/>
            <p:cNvGrpSpPr/>
            <p:nvPr/>
          </p:nvGrpSpPr>
          <p:grpSpPr>
            <a:xfrm>
              <a:off x="427109" y="2776790"/>
              <a:ext cx="1764948" cy="152400"/>
              <a:chOff x="427037" y="1439862"/>
              <a:chExt cx="1764948" cy="152400"/>
            </a:xfrm>
            <a:grpFill/>
          </p:grpSpPr>
          <p:sp>
            <p:nvSpPr>
              <p:cNvPr id="28" name="Rectangle 27"/>
              <p:cNvSpPr/>
              <p:nvPr/>
            </p:nvSpPr>
            <p:spPr bwMode="auto">
              <a:xfrm>
                <a:off x="42703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Rectangle 28"/>
              <p:cNvSpPr/>
              <p:nvPr/>
            </p:nvSpPr>
            <p:spPr bwMode="auto">
              <a:xfrm>
                <a:off x="60620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Rectangle 29"/>
              <p:cNvSpPr/>
              <p:nvPr/>
            </p:nvSpPr>
            <p:spPr bwMode="auto">
              <a:xfrm>
                <a:off x="78538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 name="Rectangle 30"/>
              <p:cNvSpPr/>
              <p:nvPr/>
            </p:nvSpPr>
            <p:spPr bwMode="auto">
              <a:xfrm>
                <a:off x="96455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Rectangle 31"/>
              <p:cNvSpPr/>
              <p:nvPr/>
            </p:nvSpPr>
            <p:spPr bwMode="auto">
              <a:xfrm>
                <a:off x="114372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 name="Rectangle 32"/>
              <p:cNvSpPr/>
              <p:nvPr/>
            </p:nvSpPr>
            <p:spPr bwMode="auto">
              <a:xfrm>
                <a:off x="132289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Rectangle 33"/>
              <p:cNvSpPr/>
              <p:nvPr/>
            </p:nvSpPr>
            <p:spPr bwMode="auto">
              <a:xfrm>
                <a:off x="150206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Rectangle 34"/>
              <p:cNvSpPr/>
              <p:nvPr/>
            </p:nvSpPr>
            <p:spPr bwMode="auto">
              <a:xfrm>
                <a:off x="168124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 name="Rectangle 35"/>
              <p:cNvSpPr/>
              <p:nvPr/>
            </p:nvSpPr>
            <p:spPr bwMode="auto">
              <a:xfrm>
                <a:off x="186041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 name="Rectangle 36"/>
              <p:cNvSpPr/>
              <p:nvPr/>
            </p:nvSpPr>
            <p:spPr bwMode="auto">
              <a:xfrm>
                <a:off x="203958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7" name="Group 16"/>
            <p:cNvGrpSpPr/>
            <p:nvPr/>
          </p:nvGrpSpPr>
          <p:grpSpPr>
            <a:xfrm>
              <a:off x="427118" y="2943906"/>
              <a:ext cx="1764948" cy="152400"/>
              <a:chOff x="427037" y="1439862"/>
              <a:chExt cx="1764948" cy="152400"/>
            </a:xfrm>
            <a:grpFill/>
          </p:grpSpPr>
          <p:sp>
            <p:nvSpPr>
              <p:cNvPr id="18" name="Rectangle 17"/>
              <p:cNvSpPr/>
              <p:nvPr/>
            </p:nvSpPr>
            <p:spPr bwMode="auto">
              <a:xfrm>
                <a:off x="42703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 name="Rectangle 18"/>
              <p:cNvSpPr/>
              <p:nvPr/>
            </p:nvSpPr>
            <p:spPr bwMode="auto">
              <a:xfrm>
                <a:off x="60620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Rectangle 19"/>
              <p:cNvSpPr/>
              <p:nvPr/>
            </p:nvSpPr>
            <p:spPr bwMode="auto">
              <a:xfrm>
                <a:off x="78538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Rectangle 20"/>
              <p:cNvSpPr/>
              <p:nvPr/>
            </p:nvSpPr>
            <p:spPr bwMode="auto">
              <a:xfrm>
                <a:off x="96455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Rectangle 21"/>
              <p:cNvSpPr/>
              <p:nvPr/>
            </p:nvSpPr>
            <p:spPr bwMode="auto">
              <a:xfrm>
                <a:off x="114372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Rectangle 22"/>
              <p:cNvSpPr/>
              <p:nvPr/>
            </p:nvSpPr>
            <p:spPr bwMode="auto">
              <a:xfrm>
                <a:off x="1322897"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Rectangle 23"/>
              <p:cNvSpPr/>
              <p:nvPr/>
            </p:nvSpPr>
            <p:spPr bwMode="auto">
              <a:xfrm>
                <a:off x="1502069"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Rectangle 24"/>
              <p:cNvSpPr/>
              <p:nvPr/>
            </p:nvSpPr>
            <p:spPr bwMode="auto">
              <a:xfrm>
                <a:off x="1681241"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Rectangle 25"/>
              <p:cNvSpPr/>
              <p:nvPr/>
            </p:nvSpPr>
            <p:spPr bwMode="auto">
              <a:xfrm>
                <a:off x="1860413"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Rectangle 26"/>
              <p:cNvSpPr/>
              <p:nvPr/>
            </p:nvSpPr>
            <p:spPr bwMode="auto">
              <a:xfrm>
                <a:off x="2039585" y="1439862"/>
                <a:ext cx="152400" cy="152400"/>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118" name="Right Arrow 117"/>
          <p:cNvSpPr/>
          <p:nvPr/>
        </p:nvSpPr>
        <p:spPr bwMode="auto">
          <a:xfrm>
            <a:off x="2103437" y="2422131"/>
            <a:ext cx="1371600" cy="2053324"/>
          </a:xfrm>
          <a:prstGeom prst="rightArrow">
            <a:avLst>
              <a:gd name="adj1" fmla="val 75275"/>
              <a:gd name="adj2" fmla="val 50000"/>
            </a:avLst>
          </a:prstGeom>
          <a:noFill/>
          <a:ln w="9525" cap="flat" cmpd="sng" algn="ctr">
            <a:solidFill>
              <a:srgbClr val="FFFF0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9" name="Rectangle 118"/>
          <p:cNvSpPr/>
          <p:nvPr/>
        </p:nvSpPr>
        <p:spPr bwMode="auto">
          <a:xfrm>
            <a:off x="4248087" y="1277186"/>
            <a:ext cx="2808350" cy="5371729"/>
          </a:xfrm>
          <a:prstGeom prst="rect">
            <a:avLst/>
          </a:prstGeom>
          <a:solidFill>
            <a:srgbClr val="00BEF5"/>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Azure Event Hub</a:t>
            </a:r>
          </a:p>
        </p:txBody>
      </p:sp>
      <p:cxnSp>
        <p:nvCxnSpPr>
          <p:cNvPr id="120" name="Straight Connector 119"/>
          <p:cNvCxnSpPr/>
          <p:nvPr/>
        </p:nvCxnSpPr>
        <p:spPr>
          <a:xfrm>
            <a:off x="4208958" y="1277186"/>
            <a:ext cx="0" cy="5371729"/>
          </a:xfrm>
          <a:prstGeom prst="line">
            <a:avLst/>
          </a:prstGeom>
          <a:noFill/>
          <a:ln w="19050" cap="flat" cmpd="sng" algn="ctr">
            <a:solidFill>
              <a:srgbClr val="002050">
                <a:lumMod val="50000"/>
                <a:lumOff val="50000"/>
              </a:srgbClr>
            </a:solidFill>
            <a:prstDash val="solid"/>
            <a:headEnd type="none"/>
            <a:tailEnd type="none"/>
          </a:ln>
          <a:effectLst/>
        </p:spPr>
      </p:cxnSp>
      <p:sp>
        <p:nvSpPr>
          <p:cNvPr id="121" name="TextBox 120"/>
          <p:cNvSpPr txBox="1"/>
          <p:nvPr/>
        </p:nvSpPr>
        <p:spPr>
          <a:xfrm>
            <a:off x="5986848" y="3039762"/>
            <a:ext cx="914400" cy="914400"/>
          </a:xfrm>
          <a:prstGeom prst="rect">
            <a:avLst/>
          </a:prstGeom>
          <a:noFill/>
        </p:spPr>
        <p:txBody>
          <a:bodyPr wrap="square" lIns="182880" tIns="146304" rIns="182880" bIns="146304" rtlCol="0">
            <a:spAutoFit/>
          </a:bodyPr>
          <a:lstStyle/>
          <a:p>
            <a:pPr marL="0" marR="0" lvl="0" indent="0" defTabSz="932742"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err="1">
              <a:ln>
                <a:noFill/>
              </a:ln>
              <a:gradFill>
                <a:gsLst>
                  <a:gs pos="2917">
                    <a:srgbClr val="FFFFFF"/>
                  </a:gs>
                  <a:gs pos="30000">
                    <a:srgbClr val="FFFFFF"/>
                  </a:gs>
                </a:gsLst>
                <a:lin ang="5400000" scaled="0"/>
              </a:gradFill>
              <a:effectLst/>
              <a:uLnTx/>
              <a:uFillTx/>
            </a:endParaRPr>
          </a:p>
        </p:txBody>
      </p:sp>
      <p:sp>
        <p:nvSpPr>
          <p:cNvPr id="122" name="TextBox 121"/>
          <p:cNvSpPr txBox="1"/>
          <p:nvPr/>
        </p:nvSpPr>
        <p:spPr>
          <a:xfrm>
            <a:off x="2008727" y="2981792"/>
            <a:ext cx="1466310" cy="960263"/>
          </a:xfrm>
          <a:prstGeom prst="rect">
            <a:avLst/>
          </a:prstGeom>
          <a:noFill/>
        </p:spPr>
        <p:txBody>
          <a:bodyPr wrap="square" lIns="182880" tIns="146304" rIns="182880" bIns="146304" rtlCol="0">
            <a:spAutoFit/>
          </a:bodyPr>
          <a:lstStyle/>
          <a:p>
            <a:pPr marL="0" marR="0" lvl="0" indent="0" defTabSz="932742" eaLnBrk="1" fontAlgn="auto" latinLnBrk="0" hangingPunct="1">
              <a:lnSpc>
                <a:spcPct val="90000"/>
              </a:lnSpc>
              <a:spcBef>
                <a:spcPts val="0"/>
              </a:spcBef>
              <a:spcAft>
                <a:spcPts val="600"/>
              </a:spcAft>
              <a:buClrTx/>
              <a:buSzTx/>
              <a:buFontTx/>
              <a:buNone/>
              <a:tabLst/>
              <a:defRPr/>
            </a:pPr>
            <a:r>
              <a:rPr kumimoji="0" lang="en-US" sz="1200" b="0" i="0" u="none" strike="noStrike" kern="0" cap="none" spc="0" normalizeH="0" baseline="0" noProof="0" dirty="0">
                <a:ln>
                  <a:noFill/>
                </a:ln>
                <a:gradFill>
                  <a:gsLst>
                    <a:gs pos="2917">
                      <a:srgbClr val="FFFFFF"/>
                    </a:gs>
                    <a:gs pos="30000">
                      <a:srgbClr val="FFFFFF"/>
                    </a:gs>
                  </a:gsLst>
                  <a:lin ang="5400000" scaled="0"/>
                </a:gradFill>
                <a:effectLst/>
                <a:uLnTx/>
                <a:uFillTx/>
              </a:rPr>
              <a:t>&gt; 1M Producers</a:t>
            </a:r>
            <a:br>
              <a:rPr kumimoji="0" lang="en-US" sz="1200" b="0" i="0" u="none" strike="noStrike" kern="0" cap="none" spc="0" normalizeH="0" baseline="0" noProof="0" dirty="0">
                <a:ln>
                  <a:noFill/>
                </a:ln>
                <a:gradFill>
                  <a:gsLst>
                    <a:gs pos="2917">
                      <a:srgbClr val="FFFFFF"/>
                    </a:gs>
                    <a:gs pos="30000">
                      <a:srgbClr val="FFFFFF"/>
                    </a:gs>
                  </a:gsLst>
                  <a:lin ang="5400000" scaled="0"/>
                </a:gradFill>
                <a:effectLst/>
                <a:uLnTx/>
                <a:uFillTx/>
              </a:rPr>
            </a:br>
            <a:r>
              <a:rPr kumimoji="0" lang="en-US" sz="1200" b="0" i="0" u="none" strike="noStrike" kern="0" cap="none" spc="0" normalizeH="0" baseline="0" noProof="0" dirty="0">
                <a:ln>
                  <a:noFill/>
                </a:ln>
                <a:gradFill>
                  <a:gsLst>
                    <a:gs pos="2917">
                      <a:srgbClr val="FFFFFF"/>
                    </a:gs>
                    <a:gs pos="30000">
                      <a:srgbClr val="FFFFFF"/>
                    </a:gs>
                  </a:gsLst>
                  <a:lin ang="5400000" scaled="0"/>
                </a:gradFill>
                <a:effectLst/>
                <a:uLnTx/>
                <a:uFillTx/>
              </a:rPr>
              <a:t>&gt; 1GB/sec </a:t>
            </a:r>
            <a:br>
              <a:rPr kumimoji="0" lang="en-US" sz="1200" b="0" i="0" u="none" strike="noStrike" kern="0" cap="none" spc="0" normalizeH="0" baseline="0" noProof="0" dirty="0">
                <a:ln>
                  <a:noFill/>
                </a:ln>
                <a:gradFill>
                  <a:gsLst>
                    <a:gs pos="2917">
                      <a:srgbClr val="FFFFFF"/>
                    </a:gs>
                    <a:gs pos="30000">
                      <a:srgbClr val="FFFFFF"/>
                    </a:gs>
                  </a:gsLst>
                  <a:lin ang="5400000" scaled="0"/>
                </a:gradFill>
                <a:effectLst/>
                <a:uLnTx/>
                <a:uFillTx/>
              </a:rPr>
            </a:br>
            <a:r>
              <a:rPr kumimoji="0" lang="en-US" sz="1200" b="0" i="0" u="none" strike="noStrike" kern="0" cap="none" spc="0" normalizeH="0" baseline="0" noProof="0" dirty="0">
                <a:ln>
                  <a:noFill/>
                </a:ln>
                <a:gradFill>
                  <a:gsLst>
                    <a:gs pos="2917">
                      <a:srgbClr val="FFFFFF"/>
                    </a:gs>
                    <a:gs pos="30000">
                      <a:srgbClr val="FFFFFF"/>
                    </a:gs>
                  </a:gsLst>
                  <a:lin ang="5400000" scaled="0"/>
                </a:gradFill>
                <a:effectLst/>
                <a:uLnTx/>
                <a:uFillTx/>
              </a:rPr>
              <a:t>    Aggregate </a:t>
            </a:r>
            <a:br>
              <a:rPr kumimoji="0" lang="en-US" sz="1200" b="0" i="0" u="none" strike="noStrike" kern="0" cap="none" spc="0" normalizeH="0" baseline="0" noProof="0" dirty="0">
                <a:ln>
                  <a:noFill/>
                </a:ln>
                <a:gradFill>
                  <a:gsLst>
                    <a:gs pos="2917">
                      <a:srgbClr val="FFFFFF"/>
                    </a:gs>
                    <a:gs pos="30000">
                      <a:srgbClr val="FFFFFF"/>
                    </a:gs>
                  </a:gsLst>
                  <a:lin ang="5400000" scaled="0"/>
                </a:gradFill>
                <a:effectLst/>
                <a:uLnTx/>
                <a:uFillTx/>
              </a:rPr>
            </a:br>
            <a:r>
              <a:rPr kumimoji="0" lang="en-US" sz="1200" b="0" i="0" u="none" strike="noStrike" kern="0" cap="none" spc="0" normalizeH="0" baseline="0" noProof="0" dirty="0">
                <a:ln>
                  <a:noFill/>
                </a:ln>
                <a:gradFill>
                  <a:gsLst>
                    <a:gs pos="2917">
                      <a:srgbClr val="FFFFFF"/>
                    </a:gs>
                    <a:gs pos="30000">
                      <a:srgbClr val="FFFFFF"/>
                    </a:gs>
                  </a:gsLst>
                  <a:lin ang="5400000" scaled="0"/>
                </a:gradFill>
                <a:effectLst/>
                <a:uLnTx/>
                <a:uFillTx/>
              </a:rPr>
              <a:t>    Throughput</a:t>
            </a:r>
          </a:p>
        </p:txBody>
      </p:sp>
      <p:grpSp>
        <p:nvGrpSpPr>
          <p:cNvPr id="123" name="Group 122"/>
          <p:cNvGrpSpPr/>
          <p:nvPr/>
        </p:nvGrpSpPr>
        <p:grpSpPr>
          <a:xfrm>
            <a:off x="4866373" y="1973262"/>
            <a:ext cx="1577603" cy="143035"/>
            <a:chOff x="427037" y="1439862"/>
            <a:chExt cx="1764948" cy="152400"/>
          </a:xfrm>
          <a:solidFill>
            <a:srgbClr val="FCD116"/>
          </a:solidFill>
        </p:grpSpPr>
        <p:sp>
          <p:nvSpPr>
            <p:cNvPr id="124" name="Rectangle 123"/>
            <p:cNvSpPr/>
            <p:nvPr/>
          </p:nvSpPr>
          <p:spPr bwMode="auto">
            <a:xfrm>
              <a:off x="427037"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5" name="Rectangle 124"/>
            <p:cNvSpPr/>
            <p:nvPr/>
          </p:nvSpPr>
          <p:spPr bwMode="auto">
            <a:xfrm>
              <a:off x="606209"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6" name="Rectangle 125"/>
            <p:cNvSpPr/>
            <p:nvPr/>
          </p:nvSpPr>
          <p:spPr bwMode="auto">
            <a:xfrm>
              <a:off x="785381"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7" name="Rectangle 126"/>
            <p:cNvSpPr/>
            <p:nvPr/>
          </p:nvSpPr>
          <p:spPr bwMode="auto">
            <a:xfrm>
              <a:off x="964553"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8" name="Rectangle 127"/>
            <p:cNvSpPr/>
            <p:nvPr/>
          </p:nvSpPr>
          <p:spPr bwMode="auto">
            <a:xfrm>
              <a:off x="1143725"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9" name="Rectangle 128"/>
            <p:cNvSpPr/>
            <p:nvPr/>
          </p:nvSpPr>
          <p:spPr bwMode="auto">
            <a:xfrm>
              <a:off x="1322897"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0" name="Rectangle 129"/>
            <p:cNvSpPr/>
            <p:nvPr/>
          </p:nvSpPr>
          <p:spPr bwMode="auto">
            <a:xfrm>
              <a:off x="1502069"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1" name="Rectangle 130"/>
            <p:cNvSpPr/>
            <p:nvPr/>
          </p:nvSpPr>
          <p:spPr bwMode="auto">
            <a:xfrm>
              <a:off x="1681241"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2" name="Rectangle 131"/>
            <p:cNvSpPr/>
            <p:nvPr/>
          </p:nvSpPr>
          <p:spPr bwMode="auto">
            <a:xfrm>
              <a:off x="1860413"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3" name="Rectangle 132"/>
            <p:cNvSpPr/>
            <p:nvPr/>
          </p:nvSpPr>
          <p:spPr bwMode="auto">
            <a:xfrm>
              <a:off x="2039585"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34" name="Group 133"/>
          <p:cNvGrpSpPr/>
          <p:nvPr/>
        </p:nvGrpSpPr>
        <p:grpSpPr>
          <a:xfrm>
            <a:off x="4866381" y="2130109"/>
            <a:ext cx="1577603" cy="143035"/>
            <a:chOff x="427037" y="1439862"/>
            <a:chExt cx="1764948" cy="152400"/>
          </a:xfrm>
          <a:solidFill>
            <a:srgbClr val="FCD116"/>
          </a:solidFill>
        </p:grpSpPr>
        <p:sp>
          <p:nvSpPr>
            <p:cNvPr id="135" name="Rectangle 134"/>
            <p:cNvSpPr/>
            <p:nvPr/>
          </p:nvSpPr>
          <p:spPr bwMode="auto">
            <a:xfrm>
              <a:off x="427037"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6" name="Rectangle 135"/>
            <p:cNvSpPr/>
            <p:nvPr/>
          </p:nvSpPr>
          <p:spPr bwMode="auto">
            <a:xfrm>
              <a:off x="606209"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7" name="Rectangle 136"/>
            <p:cNvSpPr/>
            <p:nvPr/>
          </p:nvSpPr>
          <p:spPr bwMode="auto">
            <a:xfrm>
              <a:off x="785381"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8" name="Rectangle 137"/>
            <p:cNvSpPr/>
            <p:nvPr/>
          </p:nvSpPr>
          <p:spPr bwMode="auto">
            <a:xfrm>
              <a:off x="964553"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9" name="Rectangle 138"/>
            <p:cNvSpPr/>
            <p:nvPr/>
          </p:nvSpPr>
          <p:spPr bwMode="auto">
            <a:xfrm>
              <a:off x="1143725"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0" name="Rectangle 139"/>
            <p:cNvSpPr/>
            <p:nvPr/>
          </p:nvSpPr>
          <p:spPr bwMode="auto">
            <a:xfrm>
              <a:off x="1322897"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1" name="Rectangle 140"/>
            <p:cNvSpPr/>
            <p:nvPr/>
          </p:nvSpPr>
          <p:spPr bwMode="auto">
            <a:xfrm>
              <a:off x="1502069"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2" name="Rectangle 141"/>
            <p:cNvSpPr/>
            <p:nvPr/>
          </p:nvSpPr>
          <p:spPr bwMode="auto">
            <a:xfrm>
              <a:off x="1681241"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3" name="Rectangle 142"/>
            <p:cNvSpPr/>
            <p:nvPr/>
          </p:nvSpPr>
          <p:spPr bwMode="auto">
            <a:xfrm>
              <a:off x="1860413"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4" name="Rectangle 143"/>
            <p:cNvSpPr/>
            <p:nvPr/>
          </p:nvSpPr>
          <p:spPr bwMode="auto">
            <a:xfrm>
              <a:off x="2039585"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45" name="Group 144"/>
          <p:cNvGrpSpPr/>
          <p:nvPr/>
        </p:nvGrpSpPr>
        <p:grpSpPr>
          <a:xfrm>
            <a:off x="4866389" y="2286956"/>
            <a:ext cx="1577603" cy="143035"/>
            <a:chOff x="427037" y="1439862"/>
            <a:chExt cx="1764948" cy="152400"/>
          </a:xfrm>
          <a:solidFill>
            <a:srgbClr val="FCD116"/>
          </a:solidFill>
        </p:grpSpPr>
        <p:sp>
          <p:nvSpPr>
            <p:cNvPr id="146" name="Rectangle 145"/>
            <p:cNvSpPr/>
            <p:nvPr/>
          </p:nvSpPr>
          <p:spPr bwMode="auto">
            <a:xfrm>
              <a:off x="427037"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7" name="Rectangle 146"/>
            <p:cNvSpPr/>
            <p:nvPr/>
          </p:nvSpPr>
          <p:spPr bwMode="auto">
            <a:xfrm>
              <a:off x="606209"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8" name="Rectangle 147"/>
            <p:cNvSpPr/>
            <p:nvPr/>
          </p:nvSpPr>
          <p:spPr bwMode="auto">
            <a:xfrm>
              <a:off x="785381"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9" name="Rectangle 148"/>
            <p:cNvSpPr/>
            <p:nvPr/>
          </p:nvSpPr>
          <p:spPr bwMode="auto">
            <a:xfrm>
              <a:off x="964553"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0" name="Rectangle 149"/>
            <p:cNvSpPr/>
            <p:nvPr/>
          </p:nvSpPr>
          <p:spPr bwMode="auto">
            <a:xfrm>
              <a:off x="1143725"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1" name="Rectangle 150"/>
            <p:cNvSpPr/>
            <p:nvPr/>
          </p:nvSpPr>
          <p:spPr bwMode="auto">
            <a:xfrm>
              <a:off x="1322897"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2" name="Rectangle 151"/>
            <p:cNvSpPr/>
            <p:nvPr/>
          </p:nvSpPr>
          <p:spPr bwMode="auto">
            <a:xfrm>
              <a:off x="1502069"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3" name="Rectangle 152"/>
            <p:cNvSpPr/>
            <p:nvPr/>
          </p:nvSpPr>
          <p:spPr bwMode="auto">
            <a:xfrm>
              <a:off x="1681241"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4" name="Rectangle 153"/>
            <p:cNvSpPr/>
            <p:nvPr/>
          </p:nvSpPr>
          <p:spPr bwMode="auto">
            <a:xfrm>
              <a:off x="1860413"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5" name="Rectangle 154"/>
            <p:cNvSpPr/>
            <p:nvPr/>
          </p:nvSpPr>
          <p:spPr bwMode="auto">
            <a:xfrm>
              <a:off x="2039585"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56" name="Group 155"/>
          <p:cNvGrpSpPr/>
          <p:nvPr/>
        </p:nvGrpSpPr>
        <p:grpSpPr>
          <a:xfrm>
            <a:off x="4866397" y="2443802"/>
            <a:ext cx="1577603" cy="143035"/>
            <a:chOff x="427037" y="1439862"/>
            <a:chExt cx="1764948" cy="152400"/>
          </a:xfrm>
        </p:grpSpPr>
        <p:sp>
          <p:nvSpPr>
            <p:cNvPr id="157" name="Rectangle 156"/>
            <p:cNvSpPr/>
            <p:nvPr/>
          </p:nvSpPr>
          <p:spPr bwMode="auto">
            <a:xfrm>
              <a:off x="427037" y="1439862"/>
              <a:ext cx="152400" cy="152400"/>
            </a:xfrm>
            <a:prstGeom prst="rect">
              <a:avLst/>
            </a:prstGeom>
            <a:solidFill>
              <a:srgbClr val="FCD11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8" name="Rectangle 157"/>
            <p:cNvSpPr/>
            <p:nvPr/>
          </p:nvSpPr>
          <p:spPr bwMode="auto">
            <a:xfrm>
              <a:off x="606209" y="1439862"/>
              <a:ext cx="152400" cy="152400"/>
            </a:xfrm>
            <a:prstGeom prst="rect">
              <a:avLst/>
            </a:prstGeom>
            <a:solidFill>
              <a:srgbClr val="FCD11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9" name="Rectangle 158"/>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0" name="Rectangle 159"/>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1" name="Rectangle 160"/>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2" name="Rectangle 161"/>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3" name="Rectangle 162"/>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4" name="Rectangle 163"/>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5" name="Rectangle 164"/>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6" name="Rectangle 165"/>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67" name="Group 166"/>
          <p:cNvGrpSpPr/>
          <p:nvPr/>
        </p:nvGrpSpPr>
        <p:grpSpPr>
          <a:xfrm>
            <a:off x="4866405" y="2600649"/>
            <a:ext cx="1577603" cy="143035"/>
            <a:chOff x="427037" y="1439862"/>
            <a:chExt cx="1764948" cy="152400"/>
          </a:xfrm>
        </p:grpSpPr>
        <p:sp>
          <p:nvSpPr>
            <p:cNvPr id="168" name="Rectangle 167"/>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69" name="Rectangle 168"/>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0" name="Rectangle 169"/>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1" name="Rectangle 170"/>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2" name="Rectangle 171"/>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3" name="Rectangle 172"/>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4" name="Rectangle 173"/>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5" name="Rectangle 174"/>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6" name="Rectangle 175"/>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7" name="Rectangle 176"/>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78" name="Group 177"/>
          <p:cNvGrpSpPr/>
          <p:nvPr/>
        </p:nvGrpSpPr>
        <p:grpSpPr>
          <a:xfrm>
            <a:off x="4866413" y="2757496"/>
            <a:ext cx="1577603" cy="143035"/>
            <a:chOff x="427037" y="1439862"/>
            <a:chExt cx="1764948" cy="152400"/>
          </a:xfrm>
        </p:grpSpPr>
        <p:sp>
          <p:nvSpPr>
            <p:cNvPr id="179" name="Rectangle 178"/>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0" name="Rectangle 179"/>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1" name="Rectangle 180"/>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2" name="Rectangle 181"/>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3" name="Rectangle 182"/>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4" name="Rectangle 183"/>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5" name="Rectangle 184"/>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6" name="Rectangle 185"/>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7" name="Rectangle 186"/>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8" name="Rectangle 187"/>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189" name="Group 188"/>
          <p:cNvGrpSpPr/>
          <p:nvPr/>
        </p:nvGrpSpPr>
        <p:grpSpPr>
          <a:xfrm>
            <a:off x="4866421" y="2914343"/>
            <a:ext cx="1577603" cy="143035"/>
            <a:chOff x="427037" y="1439862"/>
            <a:chExt cx="1764948" cy="152400"/>
          </a:xfrm>
        </p:grpSpPr>
        <p:sp>
          <p:nvSpPr>
            <p:cNvPr id="190" name="Rectangle 189"/>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1" name="Rectangle 190"/>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2" name="Rectangle 191"/>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3" name="Rectangle 192"/>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4" name="Rectangle 193"/>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5" name="Rectangle 194"/>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6" name="Rectangle 195"/>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7" name="Rectangle 196"/>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8" name="Rectangle 197"/>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9" name="Rectangle 198"/>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00" name="Group 199"/>
          <p:cNvGrpSpPr/>
          <p:nvPr/>
        </p:nvGrpSpPr>
        <p:grpSpPr>
          <a:xfrm>
            <a:off x="4866429" y="3071189"/>
            <a:ext cx="1577603" cy="143035"/>
            <a:chOff x="427037" y="1439862"/>
            <a:chExt cx="1764948" cy="152400"/>
          </a:xfrm>
        </p:grpSpPr>
        <p:sp>
          <p:nvSpPr>
            <p:cNvPr id="201" name="Rectangle 200"/>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2" name="Rectangle 201"/>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3" name="Rectangle 202"/>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4" name="Rectangle 203"/>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5" name="Rectangle 204"/>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6" name="Rectangle 205"/>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7" name="Rectangle 206"/>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8" name="Rectangle 207"/>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9" name="Rectangle 208"/>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0" name="Rectangle 209"/>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11" name="Group 210"/>
          <p:cNvGrpSpPr/>
          <p:nvPr/>
        </p:nvGrpSpPr>
        <p:grpSpPr>
          <a:xfrm>
            <a:off x="4866437" y="3228036"/>
            <a:ext cx="1577603" cy="143035"/>
            <a:chOff x="427037" y="1439862"/>
            <a:chExt cx="1764948" cy="152400"/>
          </a:xfrm>
        </p:grpSpPr>
        <p:sp>
          <p:nvSpPr>
            <p:cNvPr id="212" name="Rectangle 211"/>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3" name="Rectangle 212"/>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4" name="Rectangle 213"/>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5" name="Rectangle 214"/>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6" name="Rectangle 215"/>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7" name="Rectangle 216"/>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8" name="Rectangle 217"/>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9" name="Rectangle 218"/>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0" name="Rectangle 219"/>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1" name="Rectangle 220"/>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22" name="Group 221"/>
          <p:cNvGrpSpPr/>
          <p:nvPr/>
        </p:nvGrpSpPr>
        <p:grpSpPr>
          <a:xfrm>
            <a:off x="4866445" y="3384883"/>
            <a:ext cx="1577603" cy="143035"/>
            <a:chOff x="427037" y="1439862"/>
            <a:chExt cx="1764948" cy="152400"/>
          </a:xfrm>
        </p:grpSpPr>
        <p:sp>
          <p:nvSpPr>
            <p:cNvPr id="223" name="Rectangle 222"/>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4" name="Rectangle 223"/>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5" name="Rectangle 224"/>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6" name="Rectangle 225"/>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7" name="Rectangle 226"/>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8" name="Rectangle 227"/>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9" name="Rectangle 228"/>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0" name="Rectangle 229"/>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1" name="Rectangle 230"/>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2" name="Rectangle 231"/>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33" name="Group 232"/>
          <p:cNvGrpSpPr/>
          <p:nvPr/>
        </p:nvGrpSpPr>
        <p:grpSpPr>
          <a:xfrm>
            <a:off x="4873409" y="3558535"/>
            <a:ext cx="1577675" cy="1554656"/>
            <a:chOff x="427037" y="1439862"/>
            <a:chExt cx="1765029" cy="1656444"/>
          </a:xfrm>
        </p:grpSpPr>
        <p:grpSp>
          <p:nvGrpSpPr>
            <p:cNvPr id="234" name="Group 233"/>
            <p:cNvGrpSpPr/>
            <p:nvPr/>
          </p:nvGrpSpPr>
          <p:grpSpPr>
            <a:xfrm>
              <a:off x="427037" y="1439862"/>
              <a:ext cx="1764948" cy="152400"/>
              <a:chOff x="427037" y="1439862"/>
              <a:chExt cx="1764948" cy="152400"/>
            </a:xfrm>
          </p:grpSpPr>
          <p:sp>
            <p:nvSpPr>
              <p:cNvPr id="334" name="Rectangle 333"/>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5" name="Rectangle 334"/>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6" name="Rectangle 335"/>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7" name="Rectangle 336"/>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8" name="Rectangle 337"/>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9" name="Rectangle 338"/>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0" name="Rectangle 339"/>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1" name="Rectangle 340"/>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2" name="Rectangle 341"/>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3" name="Rectangle 342"/>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35" name="Group 234"/>
            <p:cNvGrpSpPr/>
            <p:nvPr/>
          </p:nvGrpSpPr>
          <p:grpSpPr>
            <a:xfrm>
              <a:off x="427046" y="1606978"/>
              <a:ext cx="1764948" cy="152400"/>
              <a:chOff x="427037" y="1439862"/>
              <a:chExt cx="1764948" cy="152400"/>
            </a:xfrm>
          </p:grpSpPr>
          <p:sp>
            <p:nvSpPr>
              <p:cNvPr id="324" name="Rectangle 323"/>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5" name="Rectangle 324"/>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6" name="Rectangle 325"/>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7" name="Rectangle 326"/>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8" name="Rectangle 327"/>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9" name="Rectangle 328"/>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0" name="Rectangle 329"/>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1" name="Rectangle 330"/>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2" name="Rectangle 331"/>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3" name="Rectangle 332"/>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36" name="Group 235"/>
            <p:cNvGrpSpPr/>
            <p:nvPr/>
          </p:nvGrpSpPr>
          <p:grpSpPr>
            <a:xfrm>
              <a:off x="427055" y="1774094"/>
              <a:ext cx="1764948" cy="152400"/>
              <a:chOff x="427037" y="1439862"/>
              <a:chExt cx="1764948" cy="152400"/>
            </a:xfrm>
          </p:grpSpPr>
          <p:sp>
            <p:nvSpPr>
              <p:cNvPr id="314" name="Rectangle 313"/>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5" name="Rectangle 314"/>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6" name="Rectangle 315"/>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7" name="Rectangle 316"/>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8" name="Rectangle 317"/>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9" name="Rectangle 318"/>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0" name="Rectangle 319"/>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1" name="Rectangle 320"/>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2" name="Rectangle 321"/>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3" name="Rectangle 322"/>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37" name="Group 236"/>
            <p:cNvGrpSpPr/>
            <p:nvPr/>
          </p:nvGrpSpPr>
          <p:grpSpPr>
            <a:xfrm>
              <a:off x="427064" y="1941210"/>
              <a:ext cx="1764948" cy="152400"/>
              <a:chOff x="427037" y="1439862"/>
              <a:chExt cx="1764948" cy="152400"/>
            </a:xfrm>
          </p:grpSpPr>
          <p:sp>
            <p:nvSpPr>
              <p:cNvPr id="304" name="Rectangle 303"/>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5" name="Rectangle 304"/>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6" name="Rectangle 305"/>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7" name="Rectangle 306"/>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8" name="Rectangle 307"/>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9" name="Rectangle 308"/>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0" name="Rectangle 309"/>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1" name="Rectangle 310"/>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2" name="Rectangle 311"/>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3" name="Rectangle 312"/>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38" name="Group 237"/>
            <p:cNvGrpSpPr/>
            <p:nvPr/>
          </p:nvGrpSpPr>
          <p:grpSpPr>
            <a:xfrm>
              <a:off x="427073" y="2108326"/>
              <a:ext cx="1764948" cy="152400"/>
              <a:chOff x="427037" y="1439862"/>
              <a:chExt cx="1764948" cy="152400"/>
            </a:xfrm>
          </p:grpSpPr>
          <p:sp>
            <p:nvSpPr>
              <p:cNvPr id="294" name="Rectangle 293"/>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5" name="Rectangle 294"/>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6" name="Rectangle 295"/>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7" name="Rectangle 296"/>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8" name="Rectangle 297"/>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9" name="Rectangle 298"/>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0" name="Rectangle 299"/>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1" name="Rectangle 300"/>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2" name="Rectangle 301"/>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3" name="Rectangle 302"/>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39" name="Group 238"/>
            <p:cNvGrpSpPr/>
            <p:nvPr/>
          </p:nvGrpSpPr>
          <p:grpSpPr>
            <a:xfrm>
              <a:off x="427082" y="2275442"/>
              <a:ext cx="1764948" cy="152400"/>
              <a:chOff x="427037" y="1439862"/>
              <a:chExt cx="1764948" cy="152400"/>
            </a:xfrm>
          </p:grpSpPr>
          <p:sp>
            <p:nvSpPr>
              <p:cNvPr id="284" name="Rectangle 283"/>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5" name="Rectangle 284"/>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6" name="Rectangle 285"/>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7" name="Rectangle 286"/>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8" name="Rectangle 287"/>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9" name="Rectangle 288"/>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0" name="Rectangle 289"/>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1" name="Rectangle 290"/>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2" name="Rectangle 291"/>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3" name="Rectangle 292"/>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40" name="Group 239"/>
            <p:cNvGrpSpPr/>
            <p:nvPr/>
          </p:nvGrpSpPr>
          <p:grpSpPr>
            <a:xfrm>
              <a:off x="427091" y="2442558"/>
              <a:ext cx="1764948" cy="152400"/>
              <a:chOff x="427037" y="1439862"/>
              <a:chExt cx="1764948" cy="152400"/>
            </a:xfrm>
          </p:grpSpPr>
          <p:sp>
            <p:nvSpPr>
              <p:cNvPr id="274" name="Rectangle 273"/>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5" name="Rectangle 274"/>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6" name="Rectangle 275"/>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7" name="Rectangle 276"/>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8" name="Rectangle 277"/>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9" name="Rectangle 278"/>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0" name="Rectangle 279"/>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1" name="Rectangle 280"/>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2" name="Rectangle 281"/>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3" name="Rectangle 282"/>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41" name="Group 240"/>
            <p:cNvGrpSpPr/>
            <p:nvPr/>
          </p:nvGrpSpPr>
          <p:grpSpPr>
            <a:xfrm>
              <a:off x="427100" y="2609674"/>
              <a:ext cx="1764948" cy="152400"/>
              <a:chOff x="427037" y="1439862"/>
              <a:chExt cx="1764948" cy="152400"/>
            </a:xfrm>
          </p:grpSpPr>
          <p:sp>
            <p:nvSpPr>
              <p:cNvPr id="264" name="Rectangle 263"/>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5" name="Rectangle 264"/>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6" name="Rectangle 265"/>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7" name="Rectangle 266"/>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8" name="Rectangle 267"/>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9" name="Rectangle 268"/>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0" name="Rectangle 269"/>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1" name="Rectangle 270"/>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2" name="Rectangle 271"/>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3" name="Rectangle 272"/>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42" name="Group 241"/>
            <p:cNvGrpSpPr/>
            <p:nvPr/>
          </p:nvGrpSpPr>
          <p:grpSpPr>
            <a:xfrm>
              <a:off x="427109" y="2776790"/>
              <a:ext cx="1764948" cy="152400"/>
              <a:chOff x="427037" y="1439862"/>
              <a:chExt cx="1764948" cy="152400"/>
            </a:xfrm>
          </p:grpSpPr>
          <p:sp>
            <p:nvSpPr>
              <p:cNvPr id="254" name="Rectangle 253"/>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5" name="Rectangle 254"/>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6" name="Rectangle 255"/>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7" name="Rectangle 256"/>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8" name="Rectangle 257"/>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9" name="Rectangle 258"/>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0" name="Rectangle 259"/>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1" name="Rectangle 260"/>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2" name="Rectangle 261"/>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3" name="Rectangle 262"/>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243" name="Group 242"/>
            <p:cNvGrpSpPr/>
            <p:nvPr/>
          </p:nvGrpSpPr>
          <p:grpSpPr>
            <a:xfrm>
              <a:off x="427118" y="2943906"/>
              <a:ext cx="1764948" cy="152400"/>
              <a:chOff x="427037" y="1439862"/>
              <a:chExt cx="1764948" cy="152400"/>
            </a:xfrm>
          </p:grpSpPr>
          <p:sp>
            <p:nvSpPr>
              <p:cNvPr id="244" name="Rectangle 243"/>
              <p:cNvSpPr/>
              <p:nvPr/>
            </p:nvSpPr>
            <p:spPr bwMode="auto">
              <a:xfrm>
                <a:off x="42703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5" name="Rectangle 244"/>
              <p:cNvSpPr/>
              <p:nvPr/>
            </p:nvSpPr>
            <p:spPr bwMode="auto">
              <a:xfrm>
                <a:off x="60620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6" name="Rectangle 245"/>
              <p:cNvSpPr/>
              <p:nvPr/>
            </p:nvSpPr>
            <p:spPr bwMode="auto">
              <a:xfrm>
                <a:off x="78538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7" name="Rectangle 246"/>
              <p:cNvSpPr/>
              <p:nvPr/>
            </p:nvSpPr>
            <p:spPr bwMode="auto">
              <a:xfrm>
                <a:off x="96455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8" name="Rectangle 247"/>
              <p:cNvSpPr/>
              <p:nvPr/>
            </p:nvSpPr>
            <p:spPr bwMode="auto">
              <a:xfrm>
                <a:off x="114372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9" name="Rectangle 248"/>
              <p:cNvSpPr/>
              <p:nvPr/>
            </p:nvSpPr>
            <p:spPr bwMode="auto">
              <a:xfrm>
                <a:off x="1322897"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0" name="Rectangle 249"/>
              <p:cNvSpPr/>
              <p:nvPr/>
            </p:nvSpPr>
            <p:spPr bwMode="auto">
              <a:xfrm>
                <a:off x="1502069"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1" name="Rectangle 250"/>
              <p:cNvSpPr/>
              <p:nvPr/>
            </p:nvSpPr>
            <p:spPr bwMode="auto">
              <a:xfrm>
                <a:off x="1681241"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2" name="Rectangle 251"/>
              <p:cNvSpPr/>
              <p:nvPr/>
            </p:nvSpPr>
            <p:spPr bwMode="auto">
              <a:xfrm>
                <a:off x="1860413"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3" name="Rectangle 252"/>
              <p:cNvSpPr/>
              <p:nvPr/>
            </p:nvSpPr>
            <p:spPr bwMode="auto">
              <a:xfrm>
                <a:off x="2039585" y="1439862"/>
                <a:ext cx="152400" cy="152400"/>
              </a:xfrm>
              <a:prstGeom prst="rect">
                <a:avLst/>
              </a:prstGeom>
              <a:solidFill>
                <a:srgbClr val="0072C6"/>
              </a:solid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344" name="Group 343"/>
          <p:cNvGrpSpPr/>
          <p:nvPr/>
        </p:nvGrpSpPr>
        <p:grpSpPr>
          <a:xfrm>
            <a:off x="4869234" y="5134533"/>
            <a:ext cx="1577603" cy="143035"/>
            <a:chOff x="427037" y="1439862"/>
            <a:chExt cx="1764948" cy="152400"/>
          </a:xfrm>
          <a:solidFill>
            <a:srgbClr val="00B0F0"/>
          </a:solidFill>
        </p:grpSpPr>
        <p:sp>
          <p:nvSpPr>
            <p:cNvPr id="345" name="Rectangle 344"/>
            <p:cNvSpPr/>
            <p:nvPr/>
          </p:nvSpPr>
          <p:spPr bwMode="auto">
            <a:xfrm>
              <a:off x="427037"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6" name="Rectangle 345"/>
            <p:cNvSpPr/>
            <p:nvPr/>
          </p:nvSpPr>
          <p:spPr bwMode="auto">
            <a:xfrm>
              <a:off x="606209"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7" name="Rectangle 346"/>
            <p:cNvSpPr/>
            <p:nvPr/>
          </p:nvSpPr>
          <p:spPr bwMode="auto">
            <a:xfrm>
              <a:off x="785381"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8" name="Rectangle 347"/>
            <p:cNvSpPr/>
            <p:nvPr/>
          </p:nvSpPr>
          <p:spPr bwMode="auto">
            <a:xfrm>
              <a:off x="964553"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9" name="Rectangle 348"/>
            <p:cNvSpPr/>
            <p:nvPr/>
          </p:nvSpPr>
          <p:spPr bwMode="auto">
            <a:xfrm>
              <a:off x="1143725"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0" name="Rectangle 349"/>
            <p:cNvSpPr/>
            <p:nvPr/>
          </p:nvSpPr>
          <p:spPr bwMode="auto">
            <a:xfrm>
              <a:off x="1322897"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1" name="Rectangle 350"/>
            <p:cNvSpPr/>
            <p:nvPr/>
          </p:nvSpPr>
          <p:spPr bwMode="auto">
            <a:xfrm>
              <a:off x="1502069"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2" name="Rectangle 351"/>
            <p:cNvSpPr/>
            <p:nvPr/>
          </p:nvSpPr>
          <p:spPr bwMode="auto">
            <a:xfrm>
              <a:off x="1681241"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3" name="Rectangle 352"/>
            <p:cNvSpPr/>
            <p:nvPr/>
          </p:nvSpPr>
          <p:spPr bwMode="auto">
            <a:xfrm>
              <a:off x="1860413"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4" name="Rectangle 353"/>
            <p:cNvSpPr/>
            <p:nvPr/>
          </p:nvSpPr>
          <p:spPr bwMode="auto">
            <a:xfrm>
              <a:off x="2039585" y="1439862"/>
              <a:ext cx="152400" cy="152400"/>
            </a:xfrm>
            <a:prstGeom prst="rect">
              <a:avLst/>
            </a:prstGeom>
            <a:grpFill/>
            <a:ln w="17145" cap="flat" cmpd="sng" algn="ctr">
              <a:solidFill>
                <a:srgbClr val="FFFFFF">
                  <a:shade val="95000"/>
                  <a:alpha val="50000"/>
                  <a:satMod val="150000"/>
                </a:srgbClr>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355" name="TextBox 354"/>
          <p:cNvSpPr txBox="1"/>
          <p:nvPr/>
        </p:nvSpPr>
        <p:spPr>
          <a:xfrm>
            <a:off x="4468426" y="5432599"/>
            <a:ext cx="2359411" cy="1043363"/>
          </a:xfrm>
          <a:prstGeom prst="rect">
            <a:avLst/>
          </a:prstGeom>
          <a:noFill/>
        </p:spPr>
        <p:txBody>
          <a:bodyPr wrap="square" lIns="182880" tIns="146304" rIns="182880" bIns="146304" rtlCol="0">
            <a:spAutoFit/>
          </a:bodyPr>
          <a:lstStyle/>
          <a:p>
            <a:pPr marL="0" marR="0" lvl="0" indent="0" algn="ctr" defTabSz="932742"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rgbClr val="FFFFFF"/>
                    </a:gs>
                    <a:gs pos="30000">
                      <a:srgbClr val="FFFFFF"/>
                    </a:gs>
                  </a:gsLst>
                  <a:lin ang="5400000" scaled="0"/>
                </a:gradFill>
                <a:effectLst/>
                <a:uLnTx/>
                <a:uFillTx/>
              </a:rPr>
              <a:t>Up to 32 partitions via portal, more on request</a:t>
            </a:r>
          </a:p>
        </p:txBody>
      </p:sp>
      <p:sp>
        <p:nvSpPr>
          <p:cNvPr id="356" name="Rectangle 355"/>
          <p:cNvSpPr/>
          <p:nvPr/>
        </p:nvSpPr>
        <p:spPr>
          <a:xfrm rot="16200000">
            <a:off x="4017555" y="3301866"/>
            <a:ext cx="1215846" cy="369332"/>
          </a:xfrm>
          <a:prstGeom prst="rect">
            <a:avLst/>
          </a:prstGeom>
        </p:spPr>
        <p:txBody>
          <a:bodyPr wrap="none">
            <a:spAutoFit/>
          </a:bodyPr>
          <a:lstStyle/>
          <a:p>
            <a:pPr marL="0" marR="0" lvl="0" indent="0" defTabSz="932742"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2917">
                      <a:srgbClr val="FFFFFF"/>
                    </a:gs>
                    <a:gs pos="30000">
                      <a:srgbClr val="FFFFFF"/>
                    </a:gs>
                  </a:gsLst>
                  <a:lin ang="5400000" scaled="0"/>
                </a:gradFill>
                <a:effectLst/>
                <a:uLnTx/>
                <a:uFillTx/>
              </a:rPr>
              <a:t>Partitions </a:t>
            </a:r>
            <a:endParaRPr kumimoji="0" lang="en-US" sz="1800" b="0" i="0" u="none" strike="noStrike" kern="0" cap="none" spc="0" normalizeH="0" baseline="0" noProof="0" dirty="0">
              <a:ln>
                <a:noFill/>
              </a:ln>
              <a:solidFill>
                <a:srgbClr val="FFFFFF"/>
              </a:solidFill>
              <a:effectLst/>
              <a:uLnTx/>
              <a:uFillTx/>
            </a:endParaRPr>
          </a:p>
        </p:txBody>
      </p:sp>
      <p:cxnSp>
        <p:nvCxnSpPr>
          <p:cNvPr id="357" name="Straight Arrow Connector 356"/>
          <p:cNvCxnSpPr/>
          <p:nvPr/>
        </p:nvCxnSpPr>
        <p:spPr>
          <a:xfrm>
            <a:off x="3094037" y="2494255"/>
            <a:ext cx="1659320" cy="0"/>
          </a:xfrm>
          <a:prstGeom prst="straightConnector1">
            <a:avLst/>
          </a:prstGeom>
          <a:noFill/>
          <a:ln w="9525" cap="flat" cmpd="sng" algn="ctr">
            <a:solidFill>
              <a:srgbClr val="FFFFFF"/>
            </a:solidFill>
            <a:prstDash val="solid"/>
            <a:headEnd type="none"/>
            <a:tailEnd type="triangle"/>
          </a:ln>
          <a:effectLst/>
        </p:spPr>
      </p:cxnSp>
      <p:sp>
        <p:nvSpPr>
          <p:cNvPr id="358" name="TextBox 357"/>
          <p:cNvSpPr txBox="1"/>
          <p:nvPr/>
        </p:nvSpPr>
        <p:spPr>
          <a:xfrm>
            <a:off x="3246437" y="2126595"/>
            <a:ext cx="887935" cy="489365"/>
          </a:xfrm>
          <a:prstGeom prst="rect">
            <a:avLst/>
          </a:prstGeom>
          <a:noFill/>
        </p:spPr>
        <p:txBody>
          <a:bodyPr wrap="none" lIns="182880" tIns="146304" rIns="182880" bIns="146304" rtlCol="0">
            <a:spAutoFit/>
          </a:bodyPr>
          <a:lstStyle/>
          <a:p>
            <a:pPr marL="0" marR="0" lvl="0" indent="0" defTabSz="932742"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rgbClr val="FFFFFF"/>
                    </a:gs>
                    <a:gs pos="30000">
                      <a:srgbClr val="FFFFFF"/>
                    </a:gs>
                  </a:gsLst>
                  <a:lin ang="5400000" scaled="0"/>
                </a:gradFill>
                <a:effectLst/>
                <a:uLnTx/>
                <a:uFillTx/>
              </a:rPr>
              <a:t>Direct </a:t>
            </a:r>
          </a:p>
        </p:txBody>
      </p:sp>
      <p:cxnSp>
        <p:nvCxnSpPr>
          <p:cNvPr id="359" name="Straight Arrow Connector 358"/>
          <p:cNvCxnSpPr/>
          <p:nvPr/>
        </p:nvCxnSpPr>
        <p:spPr>
          <a:xfrm>
            <a:off x="3094037" y="4536502"/>
            <a:ext cx="1353757" cy="0"/>
          </a:xfrm>
          <a:prstGeom prst="straightConnector1">
            <a:avLst/>
          </a:prstGeom>
          <a:noFill/>
          <a:ln w="9525" cap="flat" cmpd="sng" algn="ctr">
            <a:solidFill>
              <a:srgbClr val="FFFFFF"/>
            </a:solidFill>
            <a:prstDash val="solid"/>
            <a:headEnd type="none"/>
            <a:tailEnd type="triangle"/>
          </a:ln>
          <a:effectLst/>
        </p:spPr>
      </p:cxnSp>
      <p:sp>
        <p:nvSpPr>
          <p:cNvPr id="360" name="TextBox 359"/>
          <p:cNvSpPr txBox="1"/>
          <p:nvPr/>
        </p:nvSpPr>
        <p:spPr>
          <a:xfrm>
            <a:off x="3017837" y="4168842"/>
            <a:ext cx="1321772" cy="489365"/>
          </a:xfrm>
          <a:prstGeom prst="rect">
            <a:avLst/>
          </a:prstGeom>
          <a:noFill/>
        </p:spPr>
        <p:txBody>
          <a:bodyPr wrap="none" lIns="182880" tIns="146304" rIns="182880" bIns="146304" rtlCol="0">
            <a:spAutoFit/>
          </a:bodyPr>
          <a:lstStyle/>
          <a:p>
            <a:pPr marL="0" marR="0" lvl="0" indent="0" defTabSz="932742"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err="1">
                <a:ln>
                  <a:noFill/>
                </a:ln>
                <a:gradFill>
                  <a:gsLst>
                    <a:gs pos="2917">
                      <a:srgbClr val="FFFFFF"/>
                    </a:gs>
                    <a:gs pos="30000">
                      <a:srgbClr val="FFFFFF"/>
                    </a:gs>
                  </a:gsLst>
                  <a:lin ang="5400000" scaled="0"/>
                </a:gradFill>
                <a:effectLst/>
                <a:uLnTx/>
                <a:uFillTx/>
              </a:rPr>
              <a:t>PartitionKey</a:t>
            </a:r>
            <a:endParaRPr kumimoji="0" lang="en-US" sz="1400" b="0" i="0" u="none" strike="noStrike" kern="0" cap="none" spc="0" normalizeH="0" baseline="0" noProof="0" dirty="0">
              <a:ln>
                <a:noFill/>
              </a:ln>
              <a:gradFill>
                <a:gsLst>
                  <a:gs pos="2917">
                    <a:srgbClr val="FFFFFF"/>
                  </a:gs>
                  <a:gs pos="30000">
                    <a:srgbClr val="FFFFFF"/>
                  </a:gs>
                </a:gsLst>
                <a:lin ang="5400000" scaled="0"/>
              </a:gradFill>
              <a:effectLst/>
              <a:uLnTx/>
              <a:uFillTx/>
            </a:endParaRPr>
          </a:p>
        </p:txBody>
      </p:sp>
      <p:cxnSp>
        <p:nvCxnSpPr>
          <p:cNvPr id="361" name="Straight Connector 360"/>
          <p:cNvCxnSpPr/>
          <p:nvPr/>
        </p:nvCxnSpPr>
        <p:spPr>
          <a:xfrm>
            <a:off x="4468426" y="4288373"/>
            <a:ext cx="0" cy="491882"/>
          </a:xfrm>
          <a:prstGeom prst="line">
            <a:avLst/>
          </a:prstGeom>
          <a:noFill/>
          <a:ln w="9525" cap="flat" cmpd="sng" algn="ctr">
            <a:solidFill>
              <a:srgbClr val="FFFFFF"/>
            </a:solidFill>
            <a:prstDash val="solid"/>
            <a:headEnd type="none"/>
            <a:tailEnd type="none"/>
          </a:ln>
          <a:effectLst/>
        </p:spPr>
      </p:cxnSp>
      <p:sp>
        <p:nvSpPr>
          <p:cNvPr id="362" name="TextBox 361"/>
          <p:cNvSpPr txBox="1"/>
          <p:nvPr/>
        </p:nvSpPr>
        <p:spPr>
          <a:xfrm>
            <a:off x="3317760" y="4399255"/>
            <a:ext cx="766877" cy="489365"/>
          </a:xfrm>
          <a:prstGeom prst="rect">
            <a:avLst/>
          </a:prstGeom>
          <a:noFill/>
        </p:spPr>
        <p:txBody>
          <a:bodyPr wrap="none" lIns="182880" tIns="146304" rIns="182880" bIns="146304" rtlCol="0">
            <a:spAutoFit/>
          </a:bodyPr>
          <a:lstStyle/>
          <a:p>
            <a:pPr marL="0" marR="0" lvl="0" indent="0" defTabSz="932742"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gradFill>
                  <a:gsLst>
                    <a:gs pos="2917">
                      <a:srgbClr val="FFFFFF"/>
                    </a:gs>
                    <a:gs pos="30000">
                      <a:srgbClr val="FFFFFF"/>
                    </a:gs>
                  </a:gsLst>
                  <a:lin ang="5400000" scaled="0"/>
                </a:gradFill>
                <a:effectLst/>
                <a:uLnTx/>
                <a:uFillTx/>
              </a:rPr>
              <a:t>Hash</a:t>
            </a:r>
          </a:p>
        </p:txBody>
      </p:sp>
      <p:cxnSp>
        <p:nvCxnSpPr>
          <p:cNvPr id="363" name="Straight Arrow Connector 362"/>
          <p:cNvCxnSpPr/>
          <p:nvPr/>
        </p:nvCxnSpPr>
        <p:spPr>
          <a:xfrm flipV="1">
            <a:off x="4553149" y="3940233"/>
            <a:ext cx="800752" cy="582153"/>
          </a:xfrm>
          <a:prstGeom prst="straightConnector1">
            <a:avLst/>
          </a:prstGeom>
          <a:noFill/>
          <a:ln w="9525" cap="flat" cmpd="sng" algn="ctr">
            <a:solidFill>
              <a:srgbClr val="FFFFFF"/>
            </a:solidFill>
            <a:prstDash val="solid"/>
            <a:headEnd type="none"/>
            <a:tailEnd type="triangle"/>
          </a:ln>
          <a:effectLst/>
        </p:spPr>
      </p:cxnSp>
      <p:sp>
        <p:nvSpPr>
          <p:cNvPr id="364" name="TextBox 363"/>
          <p:cNvSpPr txBox="1"/>
          <p:nvPr/>
        </p:nvSpPr>
        <p:spPr>
          <a:xfrm>
            <a:off x="51229" y="5472921"/>
            <a:ext cx="4033408" cy="1148541"/>
          </a:xfrm>
          <a:prstGeom prst="rect">
            <a:avLst/>
          </a:prstGeom>
          <a:noFill/>
        </p:spPr>
        <p:txBody>
          <a:bodyPr wrap="square" lIns="182880" tIns="146304" rIns="182880" bIns="146304" rtlCol="0">
            <a:spAutoFit/>
          </a:bodyPr>
          <a:lstStyle/>
          <a:p>
            <a:pPr marL="0" marR="0" lvl="0" indent="0" defTabSz="932742"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rgbClr val="FFFFFF"/>
                    </a:gs>
                    <a:gs pos="30000">
                      <a:srgbClr val="FFFFFF"/>
                    </a:gs>
                  </a:gsLst>
                  <a:lin ang="5400000" scaled="0"/>
                </a:gradFill>
                <a:effectLst/>
                <a:uLnTx/>
                <a:uFillTx/>
              </a:rPr>
              <a:t>Throughput Units:</a:t>
            </a:r>
          </a:p>
          <a:p>
            <a:pPr marL="342900" marR="0" lvl="0" indent="-342900" defTabSz="932742"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gradFill>
                  <a:gsLst>
                    <a:gs pos="2917">
                      <a:srgbClr val="FFFFFF"/>
                    </a:gs>
                    <a:gs pos="30000">
                      <a:srgbClr val="FFFFFF"/>
                    </a:gs>
                  </a:gsLst>
                  <a:lin ang="5400000" scaled="0"/>
                </a:gradFill>
                <a:effectLst/>
                <a:uLnTx/>
                <a:uFillTx/>
              </a:rPr>
              <a:t>1 ≤ TUs ≤ Partition Count</a:t>
            </a:r>
          </a:p>
          <a:p>
            <a:pPr marL="342900" marR="0" lvl="0" indent="-342900" defTabSz="932742"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gradFill>
                  <a:gsLst>
                    <a:gs pos="2917">
                      <a:srgbClr val="FFFFFF"/>
                    </a:gs>
                    <a:gs pos="30000">
                      <a:srgbClr val="FFFFFF"/>
                    </a:gs>
                  </a:gsLst>
                  <a:lin ang="5400000" scaled="0"/>
                </a:gradFill>
                <a:effectLst/>
                <a:uLnTx/>
                <a:uFillTx/>
              </a:rPr>
              <a:t>TU: 1 MB/s writes, 2 MB/s reads</a:t>
            </a:r>
          </a:p>
          <a:p>
            <a:pPr marL="342900" marR="0" lvl="0" indent="-342900" defTabSz="932742"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0" cap="none" spc="0" normalizeH="0" baseline="0" noProof="0" dirty="0">
              <a:ln>
                <a:noFill/>
              </a:ln>
              <a:gradFill>
                <a:gsLst>
                  <a:gs pos="2917">
                    <a:srgbClr val="FFFFFF"/>
                  </a:gs>
                  <a:gs pos="30000">
                    <a:srgbClr val="FFFFFF"/>
                  </a:gs>
                </a:gsLst>
                <a:lin ang="5400000" scaled="0"/>
              </a:gradFill>
              <a:effectLst/>
              <a:uLnTx/>
              <a:uFillTx/>
            </a:endParaRPr>
          </a:p>
          <a:p>
            <a:pPr marL="0" marR="0" lvl="0" indent="0" defTabSz="932742" eaLnBrk="1" fontAlgn="auto" latinLnBrk="0" hangingPunct="1">
              <a:lnSpc>
                <a:spcPct val="90000"/>
              </a:lnSpc>
              <a:spcBef>
                <a:spcPts val="0"/>
              </a:spcBef>
              <a:spcAft>
                <a:spcPts val="600"/>
              </a:spcAft>
              <a:buClrTx/>
              <a:buSzTx/>
              <a:buFontTx/>
              <a:buNone/>
              <a:tabLst/>
              <a:defRPr/>
            </a:pPr>
            <a:endParaRPr kumimoji="0" lang="en-US" sz="1800" b="0" i="0" u="none" strike="noStrike" kern="0" cap="none" spc="0" normalizeH="0" baseline="0" noProof="0" dirty="0">
              <a:ln>
                <a:noFill/>
              </a:ln>
              <a:gradFill>
                <a:gsLst>
                  <a:gs pos="2917">
                    <a:srgbClr val="FFFFFF"/>
                  </a:gs>
                  <a:gs pos="30000">
                    <a:srgbClr val="FFFFFF"/>
                  </a:gs>
                </a:gsLst>
                <a:lin ang="5400000" scaled="0"/>
              </a:gradFill>
              <a:effectLst/>
              <a:uLnTx/>
              <a:uFillTx/>
            </a:endParaRPr>
          </a:p>
        </p:txBody>
      </p:sp>
      <p:sp>
        <p:nvSpPr>
          <p:cNvPr id="365" name="Rectangle 364"/>
          <p:cNvSpPr/>
          <p:nvPr/>
        </p:nvSpPr>
        <p:spPr bwMode="auto">
          <a:xfrm>
            <a:off x="6751899" y="3107162"/>
            <a:ext cx="1523738" cy="1035258"/>
          </a:xfrm>
          <a:prstGeom prst="rect">
            <a:avLst/>
          </a:prstGeom>
          <a:solidFill>
            <a:srgbClr val="7FBA00"/>
          </a:solidFill>
          <a:ln w="9525" cap="flat" cmpd="sng" algn="ctr">
            <a:solidFill>
              <a:srgbClr val="BAD80A"/>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Consumer Group(s)</a:t>
            </a:r>
          </a:p>
        </p:txBody>
      </p:sp>
      <p:sp>
        <p:nvSpPr>
          <p:cNvPr id="366" name="Rectangle 365"/>
          <p:cNvSpPr/>
          <p:nvPr/>
        </p:nvSpPr>
        <p:spPr bwMode="auto">
          <a:xfrm>
            <a:off x="6751899" y="2807888"/>
            <a:ext cx="1523738" cy="155989"/>
          </a:xfrm>
          <a:prstGeom prst="rect">
            <a:avLst/>
          </a:prstGeom>
          <a:solidFill>
            <a:srgbClr val="7FBA00"/>
          </a:solidFill>
          <a:ln w="9525" cap="flat" cmpd="sng" algn="ctr">
            <a:solidFill>
              <a:srgbClr val="BAD80A"/>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7" name="Rectangle 366"/>
          <p:cNvSpPr/>
          <p:nvPr/>
        </p:nvSpPr>
        <p:spPr bwMode="auto">
          <a:xfrm>
            <a:off x="6751899" y="2579288"/>
            <a:ext cx="1523738" cy="155989"/>
          </a:xfrm>
          <a:prstGeom prst="rect">
            <a:avLst/>
          </a:prstGeom>
          <a:solidFill>
            <a:srgbClr val="7FBA00"/>
          </a:solidFill>
          <a:ln w="9525" cap="flat" cmpd="sng" algn="ctr">
            <a:solidFill>
              <a:srgbClr val="BAD80A"/>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8" name="Rectangle 367"/>
          <p:cNvSpPr/>
          <p:nvPr/>
        </p:nvSpPr>
        <p:spPr bwMode="auto">
          <a:xfrm>
            <a:off x="6751899" y="2350688"/>
            <a:ext cx="1523738" cy="155989"/>
          </a:xfrm>
          <a:prstGeom prst="rect">
            <a:avLst/>
          </a:prstGeom>
          <a:solidFill>
            <a:srgbClr val="7FBA00"/>
          </a:solidFill>
          <a:ln w="9525" cap="flat" cmpd="sng" algn="ctr">
            <a:solidFill>
              <a:srgbClr val="BAD80A"/>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9" name="Rectangle 368"/>
          <p:cNvSpPr/>
          <p:nvPr/>
        </p:nvSpPr>
        <p:spPr bwMode="auto">
          <a:xfrm>
            <a:off x="6751899" y="4297606"/>
            <a:ext cx="1523738" cy="155989"/>
          </a:xfrm>
          <a:prstGeom prst="rect">
            <a:avLst/>
          </a:prstGeom>
          <a:solidFill>
            <a:srgbClr val="7FBA00"/>
          </a:solidFill>
          <a:ln w="9525" cap="flat" cmpd="sng" algn="ctr">
            <a:solidFill>
              <a:srgbClr val="BAD80A"/>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0" name="Rectangle 369"/>
          <p:cNvSpPr/>
          <p:nvPr/>
        </p:nvSpPr>
        <p:spPr bwMode="auto">
          <a:xfrm>
            <a:off x="6751899" y="4524804"/>
            <a:ext cx="1523738" cy="155989"/>
          </a:xfrm>
          <a:prstGeom prst="rect">
            <a:avLst/>
          </a:prstGeom>
          <a:solidFill>
            <a:srgbClr val="7FBA00"/>
          </a:solidFill>
          <a:ln w="9525" cap="flat" cmpd="sng" algn="ctr">
            <a:solidFill>
              <a:srgbClr val="BAD80A"/>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371" name="Elbow Connector 370"/>
          <p:cNvCxnSpPr/>
          <p:nvPr/>
        </p:nvCxnSpPr>
        <p:spPr>
          <a:xfrm>
            <a:off x="8275637" y="4142420"/>
            <a:ext cx="838200" cy="497842"/>
          </a:xfrm>
          <a:prstGeom prst="bentConnector3">
            <a:avLst/>
          </a:prstGeom>
          <a:noFill/>
          <a:ln w="9525" cap="flat" cmpd="sng" algn="ctr">
            <a:solidFill>
              <a:srgbClr val="FFFFFF"/>
            </a:solidFill>
            <a:prstDash val="solid"/>
            <a:headEnd type="none"/>
            <a:tailEnd type="none"/>
          </a:ln>
          <a:effectLst/>
        </p:spPr>
      </p:cxnSp>
      <p:cxnSp>
        <p:nvCxnSpPr>
          <p:cNvPr id="372" name="Elbow Connector 371"/>
          <p:cNvCxnSpPr/>
          <p:nvPr/>
        </p:nvCxnSpPr>
        <p:spPr>
          <a:xfrm flipV="1">
            <a:off x="8275637" y="2368475"/>
            <a:ext cx="838200" cy="738687"/>
          </a:xfrm>
          <a:prstGeom prst="bentConnector3">
            <a:avLst/>
          </a:prstGeom>
          <a:noFill/>
          <a:ln w="9525" cap="flat" cmpd="sng" algn="ctr">
            <a:solidFill>
              <a:srgbClr val="FFFFFF"/>
            </a:solidFill>
            <a:prstDash val="solid"/>
            <a:headEnd type="none"/>
            <a:tailEnd type="none"/>
          </a:ln>
          <a:effectLst/>
        </p:spPr>
      </p:cxnSp>
      <p:grpSp>
        <p:nvGrpSpPr>
          <p:cNvPr id="373" name="Group 372"/>
          <p:cNvGrpSpPr/>
          <p:nvPr/>
        </p:nvGrpSpPr>
        <p:grpSpPr>
          <a:xfrm>
            <a:off x="9740594" y="2659958"/>
            <a:ext cx="1735363" cy="157339"/>
            <a:chOff x="427037" y="1439862"/>
            <a:chExt cx="1764948" cy="152400"/>
          </a:xfrm>
          <a:solidFill>
            <a:srgbClr val="FFF100"/>
          </a:solidFill>
        </p:grpSpPr>
        <p:sp>
          <p:nvSpPr>
            <p:cNvPr id="374" name="Rectangle 373"/>
            <p:cNvSpPr/>
            <p:nvPr/>
          </p:nvSpPr>
          <p:spPr bwMode="auto">
            <a:xfrm>
              <a:off x="42703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5" name="Rectangle 374"/>
            <p:cNvSpPr/>
            <p:nvPr/>
          </p:nvSpPr>
          <p:spPr bwMode="auto">
            <a:xfrm>
              <a:off x="60620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6" name="Rectangle 375"/>
            <p:cNvSpPr/>
            <p:nvPr/>
          </p:nvSpPr>
          <p:spPr bwMode="auto">
            <a:xfrm>
              <a:off x="78538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7" name="Rectangle 376"/>
            <p:cNvSpPr/>
            <p:nvPr/>
          </p:nvSpPr>
          <p:spPr bwMode="auto">
            <a:xfrm>
              <a:off x="96455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8" name="Rectangle 377"/>
            <p:cNvSpPr/>
            <p:nvPr/>
          </p:nvSpPr>
          <p:spPr bwMode="auto">
            <a:xfrm>
              <a:off x="114372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9" name="Rectangle 378"/>
            <p:cNvSpPr/>
            <p:nvPr/>
          </p:nvSpPr>
          <p:spPr bwMode="auto">
            <a:xfrm>
              <a:off x="132289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0" name="Rectangle 379"/>
            <p:cNvSpPr/>
            <p:nvPr/>
          </p:nvSpPr>
          <p:spPr bwMode="auto">
            <a:xfrm>
              <a:off x="150206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1" name="Rectangle 380"/>
            <p:cNvSpPr/>
            <p:nvPr/>
          </p:nvSpPr>
          <p:spPr bwMode="auto">
            <a:xfrm>
              <a:off x="168124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2" name="Rectangle 381"/>
            <p:cNvSpPr/>
            <p:nvPr/>
          </p:nvSpPr>
          <p:spPr bwMode="auto">
            <a:xfrm>
              <a:off x="186041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3" name="Rectangle 382"/>
            <p:cNvSpPr/>
            <p:nvPr/>
          </p:nvSpPr>
          <p:spPr bwMode="auto">
            <a:xfrm>
              <a:off x="203958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384" name="Group 383"/>
          <p:cNvGrpSpPr/>
          <p:nvPr/>
        </p:nvGrpSpPr>
        <p:grpSpPr>
          <a:xfrm>
            <a:off x="9740603" y="2832489"/>
            <a:ext cx="1735363" cy="157339"/>
            <a:chOff x="427037" y="1439862"/>
            <a:chExt cx="1764948" cy="152400"/>
          </a:xfrm>
          <a:solidFill>
            <a:srgbClr val="FFF100"/>
          </a:solidFill>
        </p:grpSpPr>
        <p:sp>
          <p:nvSpPr>
            <p:cNvPr id="385" name="Rectangle 384"/>
            <p:cNvSpPr/>
            <p:nvPr/>
          </p:nvSpPr>
          <p:spPr bwMode="auto">
            <a:xfrm>
              <a:off x="42703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6" name="Rectangle 385"/>
            <p:cNvSpPr/>
            <p:nvPr/>
          </p:nvSpPr>
          <p:spPr bwMode="auto">
            <a:xfrm>
              <a:off x="60620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7" name="Rectangle 386"/>
            <p:cNvSpPr/>
            <p:nvPr/>
          </p:nvSpPr>
          <p:spPr bwMode="auto">
            <a:xfrm>
              <a:off x="78538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8" name="Rectangle 387"/>
            <p:cNvSpPr/>
            <p:nvPr/>
          </p:nvSpPr>
          <p:spPr bwMode="auto">
            <a:xfrm>
              <a:off x="96455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9" name="Rectangle 388"/>
            <p:cNvSpPr/>
            <p:nvPr/>
          </p:nvSpPr>
          <p:spPr bwMode="auto">
            <a:xfrm>
              <a:off x="114372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0" name="Rectangle 389"/>
            <p:cNvSpPr/>
            <p:nvPr/>
          </p:nvSpPr>
          <p:spPr bwMode="auto">
            <a:xfrm>
              <a:off x="132289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1" name="Rectangle 390"/>
            <p:cNvSpPr/>
            <p:nvPr/>
          </p:nvSpPr>
          <p:spPr bwMode="auto">
            <a:xfrm>
              <a:off x="150206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2" name="Rectangle 391"/>
            <p:cNvSpPr/>
            <p:nvPr/>
          </p:nvSpPr>
          <p:spPr bwMode="auto">
            <a:xfrm>
              <a:off x="168124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3" name="Rectangle 392"/>
            <p:cNvSpPr/>
            <p:nvPr/>
          </p:nvSpPr>
          <p:spPr bwMode="auto">
            <a:xfrm>
              <a:off x="186041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4" name="Rectangle 393"/>
            <p:cNvSpPr/>
            <p:nvPr/>
          </p:nvSpPr>
          <p:spPr bwMode="auto">
            <a:xfrm>
              <a:off x="203958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395" name="Group 394"/>
          <p:cNvGrpSpPr/>
          <p:nvPr/>
        </p:nvGrpSpPr>
        <p:grpSpPr>
          <a:xfrm>
            <a:off x="9740612" y="3005021"/>
            <a:ext cx="1735363" cy="157339"/>
            <a:chOff x="427037" y="1439862"/>
            <a:chExt cx="1764948" cy="152400"/>
          </a:xfrm>
          <a:solidFill>
            <a:srgbClr val="FFF100"/>
          </a:solidFill>
        </p:grpSpPr>
        <p:sp>
          <p:nvSpPr>
            <p:cNvPr id="396" name="Rectangle 395"/>
            <p:cNvSpPr/>
            <p:nvPr/>
          </p:nvSpPr>
          <p:spPr bwMode="auto">
            <a:xfrm>
              <a:off x="42703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7" name="Rectangle 396"/>
            <p:cNvSpPr/>
            <p:nvPr/>
          </p:nvSpPr>
          <p:spPr bwMode="auto">
            <a:xfrm>
              <a:off x="60620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8" name="Rectangle 397"/>
            <p:cNvSpPr/>
            <p:nvPr/>
          </p:nvSpPr>
          <p:spPr bwMode="auto">
            <a:xfrm>
              <a:off x="78538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9" name="Rectangle 398"/>
            <p:cNvSpPr/>
            <p:nvPr/>
          </p:nvSpPr>
          <p:spPr bwMode="auto">
            <a:xfrm>
              <a:off x="96455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0" name="Rectangle 399"/>
            <p:cNvSpPr/>
            <p:nvPr/>
          </p:nvSpPr>
          <p:spPr bwMode="auto">
            <a:xfrm>
              <a:off x="114372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1" name="Rectangle 400"/>
            <p:cNvSpPr/>
            <p:nvPr/>
          </p:nvSpPr>
          <p:spPr bwMode="auto">
            <a:xfrm>
              <a:off x="132289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2" name="Rectangle 401"/>
            <p:cNvSpPr/>
            <p:nvPr/>
          </p:nvSpPr>
          <p:spPr bwMode="auto">
            <a:xfrm>
              <a:off x="150206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3" name="Rectangle 402"/>
            <p:cNvSpPr/>
            <p:nvPr/>
          </p:nvSpPr>
          <p:spPr bwMode="auto">
            <a:xfrm>
              <a:off x="168124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4" name="Rectangle 403"/>
            <p:cNvSpPr/>
            <p:nvPr/>
          </p:nvSpPr>
          <p:spPr bwMode="auto">
            <a:xfrm>
              <a:off x="186041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5" name="Rectangle 404"/>
            <p:cNvSpPr/>
            <p:nvPr/>
          </p:nvSpPr>
          <p:spPr bwMode="auto">
            <a:xfrm>
              <a:off x="203958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06" name="Group 405"/>
          <p:cNvGrpSpPr/>
          <p:nvPr/>
        </p:nvGrpSpPr>
        <p:grpSpPr>
          <a:xfrm>
            <a:off x="9740621" y="3177552"/>
            <a:ext cx="1735363" cy="157339"/>
            <a:chOff x="427037" y="1439862"/>
            <a:chExt cx="1764948" cy="152400"/>
          </a:xfrm>
          <a:solidFill>
            <a:srgbClr val="BAD80A"/>
          </a:solidFill>
        </p:grpSpPr>
        <p:sp>
          <p:nvSpPr>
            <p:cNvPr id="407" name="Rectangle 406"/>
            <p:cNvSpPr/>
            <p:nvPr/>
          </p:nvSpPr>
          <p:spPr bwMode="auto">
            <a:xfrm>
              <a:off x="427037" y="1439862"/>
              <a:ext cx="152400" cy="152400"/>
            </a:xfrm>
            <a:prstGeom prst="rect">
              <a:avLst/>
            </a:prstGeom>
            <a:solidFill>
              <a:srgbClr val="FFF100"/>
            </a:solid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8" name="Rectangle 407"/>
            <p:cNvSpPr/>
            <p:nvPr/>
          </p:nvSpPr>
          <p:spPr bwMode="auto">
            <a:xfrm>
              <a:off x="606209" y="1439862"/>
              <a:ext cx="152400" cy="152400"/>
            </a:xfrm>
            <a:prstGeom prst="rect">
              <a:avLst/>
            </a:prstGeom>
            <a:solidFill>
              <a:srgbClr val="FFF100"/>
            </a:solid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9" name="Rectangle 408"/>
            <p:cNvSpPr/>
            <p:nvPr/>
          </p:nvSpPr>
          <p:spPr bwMode="auto">
            <a:xfrm>
              <a:off x="78538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0" name="Rectangle 409"/>
            <p:cNvSpPr/>
            <p:nvPr/>
          </p:nvSpPr>
          <p:spPr bwMode="auto">
            <a:xfrm>
              <a:off x="96455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1" name="Rectangle 410"/>
            <p:cNvSpPr/>
            <p:nvPr/>
          </p:nvSpPr>
          <p:spPr bwMode="auto">
            <a:xfrm>
              <a:off x="114372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2" name="Rectangle 411"/>
            <p:cNvSpPr/>
            <p:nvPr/>
          </p:nvSpPr>
          <p:spPr bwMode="auto">
            <a:xfrm>
              <a:off x="132289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3" name="Rectangle 412"/>
            <p:cNvSpPr/>
            <p:nvPr/>
          </p:nvSpPr>
          <p:spPr bwMode="auto">
            <a:xfrm>
              <a:off x="150206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4" name="Rectangle 413"/>
            <p:cNvSpPr/>
            <p:nvPr/>
          </p:nvSpPr>
          <p:spPr bwMode="auto">
            <a:xfrm>
              <a:off x="168124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5" name="Rectangle 414"/>
            <p:cNvSpPr/>
            <p:nvPr/>
          </p:nvSpPr>
          <p:spPr bwMode="auto">
            <a:xfrm>
              <a:off x="186041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6" name="Rectangle 415"/>
            <p:cNvSpPr/>
            <p:nvPr/>
          </p:nvSpPr>
          <p:spPr bwMode="auto">
            <a:xfrm>
              <a:off x="203958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17" name="Group 416"/>
          <p:cNvGrpSpPr/>
          <p:nvPr/>
        </p:nvGrpSpPr>
        <p:grpSpPr>
          <a:xfrm>
            <a:off x="9740629" y="3350084"/>
            <a:ext cx="1735363" cy="157339"/>
            <a:chOff x="427037" y="1439862"/>
            <a:chExt cx="1764948" cy="152400"/>
          </a:xfrm>
          <a:solidFill>
            <a:srgbClr val="BAD80A"/>
          </a:solidFill>
        </p:grpSpPr>
        <p:sp>
          <p:nvSpPr>
            <p:cNvPr id="418" name="Rectangle 417"/>
            <p:cNvSpPr/>
            <p:nvPr/>
          </p:nvSpPr>
          <p:spPr bwMode="auto">
            <a:xfrm>
              <a:off x="42703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9" name="Rectangle 418"/>
            <p:cNvSpPr/>
            <p:nvPr/>
          </p:nvSpPr>
          <p:spPr bwMode="auto">
            <a:xfrm>
              <a:off x="60620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0" name="Rectangle 419"/>
            <p:cNvSpPr/>
            <p:nvPr/>
          </p:nvSpPr>
          <p:spPr bwMode="auto">
            <a:xfrm>
              <a:off x="78538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1" name="Rectangle 420"/>
            <p:cNvSpPr/>
            <p:nvPr/>
          </p:nvSpPr>
          <p:spPr bwMode="auto">
            <a:xfrm>
              <a:off x="96455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2" name="Rectangle 421"/>
            <p:cNvSpPr/>
            <p:nvPr/>
          </p:nvSpPr>
          <p:spPr bwMode="auto">
            <a:xfrm>
              <a:off x="114372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3" name="Rectangle 422"/>
            <p:cNvSpPr/>
            <p:nvPr/>
          </p:nvSpPr>
          <p:spPr bwMode="auto">
            <a:xfrm>
              <a:off x="132289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4" name="Rectangle 423"/>
            <p:cNvSpPr/>
            <p:nvPr/>
          </p:nvSpPr>
          <p:spPr bwMode="auto">
            <a:xfrm>
              <a:off x="150206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5" name="Rectangle 424"/>
            <p:cNvSpPr/>
            <p:nvPr/>
          </p:nvSpPr>
          <p:spPr bwMode="auto">
            <a:xfrm>
              <a:off x="168124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6" name="Rectangle 425"/>
            <p:cNvSpPr/>
            <p:nvPr/>
          </p:nvSpPr>
          <p:spPr bwMode="auto">
            <a:xfrm>
              <a:off x="186041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7" name="Rectangle 426"/>
            <p:cNvSpPr/>
            <p:nvPr/>
          </p:nvSpPr>
          <p:spPr bwMode="auto">
            <a:xfrm>
              <a:off x="203958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28" name="Group 427"/>
          <p:cNvGrpSpPr/>
          <p:nvPr/>
        </p:nvGrpSpPr>
        <p:grpSpPr>
          <a:xfrm>
            <a:off x="9740638" y="3522615"/>
            <a:ext cx="1735363" cy="157339"/>
            <a:chOff x="427037" y="1439862"/>
            <a:chExt cx="1764948" cy="152400"/>
          </a:xfrm>
          <a:solidFill>
            <a:srgbClr val="BAD80A"/>
          </a:solidFill>
        </p:grpSpPr>
        <p:sp>
          <p:nvSpPr>
            <p:cNvPr id="429" name="Rectangle 428"/>
            <p:cNvSpPr/>
            <p:nvPr/>
          </p:nvSpPr>
          <p:spPr bwMode="auto">
            <a:xfrm>
              <a:off x="42703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0" name="Rectangle 429"/>
            <p:cNvSpPr/>
            <p:nvPr/>
          </p:nvSpPr>
          <p:spPr bwMode="auto">
            <a:xfrm>
              <a:off x="60620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1" name="Rectangle 430"/>
            <p:cNvSpPr/>
            <p:nvPr/>
          </p:nvSpPr>
          <p:spPr bwMode="auto">
            <a:xfrm>
              <a:off x="78538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2" name="Rectangle 431"/>
            <p:cNvSpPr/>
            <p:nvPr/>
          </p:nvSpPr>
          <p:spPr bwMode="auto">
            <a:xfrm>
              <a:off x="96455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3" name="Rectangle 432"/>
            <p:cNvSpPr/>
            <p:nvPr/>
          </p:nvSpPr>
          <p:spPr bwMode="auto">
            <a:xfrm>
              <a:off x="114372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4" name="Rectangle 433"/>
            <p:cNvSpPr/>
            <p:nvPr/>
          </p:nvSpPr>
          <p:spPr bwMode="auto">
            <a:xfrm>
              <a:off x="132289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5" name="Rectangle 434"/>
            <p:cNvSpPr/>
            <p:nvPr/>
          </p:nvSpPr>
          <p:spPr bwMode="auto">
            <a:xfrm>
              <a:off x="150206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6" name="Rectangle 435"/>
            <p:cNvSpPr/>
            <p:nvPr/>
          </p:nvSpPr>
          <p:spPr bwMode="auto">
            <a:xfrm>
              <a:off x="168124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7" name="Rectangle 436"/>
            <p:cNvSpPr/>
            <p:nvPr/>
          </p:nvSpPr>
          <p:spPr bwMode="auto">
            <a:xfrm>
              <a:off x="186041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8" name="Rectangle 437"/>
            <p:cNvSpPr/>
            <p:nvPr/>
          </p:nvSpPr>
          <p:spPr bwMode="auto">
            <a:xfrm>
              <a:off x="203958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39" name="Group 438"/>
          <p:cNvGrpSpPr/>
          <p:nvPr/>
        </p:nvGrpSpPr>
        <p:grpSpPr>
          <a:xfrm>
            <a:off x="9740647" y="3695147"/>
            <a:ext cx="1735363" cy="157339"/>
            <a:chOff x="427037" y="1439862"/>
            <a:chExt cx="1764948" cy="152400"/>
          </a:xfrm>
          <a:solidFill>
            <a:srgbClr val="BAD80A"/>
          </a:solidFill>
        </p:grpSpPr>
        <p:sp>
          <p:nvSpPr>
            <p:cNvPr id="440" name="Rectangle 439"/>
            <p:cNvSpPr/>
            <p:nvPr/>
          </p:nvSpPr>
          <p:spPr bwMode="auto">
            <a:xfrm>
              <a:off x="42703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1" name="Rectangle 440"/>
            <p:cNvSpPr/>
            <p:nvPr/>
          </p:nvSpPr>
          <p:spPr bwMode="auto">
            <a:xfrm>
              <a:off x="60620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2" name="Rectangle 441"/>
            <p:cNvSpPr/>
            <p:nvPr/>
          </p:nvSpPr>
          <p:spPr bwMode="auto">
            <a:xfrm>
              <a:off x="78538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3" name="Rectangle 442"/>
            <p:cNvSpPr/>
            <p:nvPr/>
          </p:nvSpPr>
          <p:spPr bwMode="auto">
            <a:xfrm>
              <a:off x="96455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4" name="Rectangle 443"/>
            <p:cNvSpPr/>
            <p:nvPr/>
          </p:nvSpPr>
          <p:spPr bwMode="auto">
            <a:xfrm>
              <a:off x="114372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5" name="Rectangle 444"/>
            <p:cNvSpPr/>
            <p:nvPr/>
          </p:nvSpPr>
          <p:spPr bwMode="auto">
            <a:xfrm>
              <a:off x="132289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6" name="Rectangle 445"/>
            <p:cNvSpPr/>
            <p:nvPr/>
          </p:nvSpPr>
          <p:spPr bwMode="auto">
            <a:xfrm>
              <a:off x="150206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7" name="Rectangle 446"/>
            <p:cNvSpPr/>
            <p:nvPr/>
          </p:nvSpPr>
          <p:spPr bwMode="auto">
            <a:xfrm>
              <a:off x="168124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8" name="Rectangle 447"/>
            <p:cNvSpPr/>
            <p:nvPr/>
          </p:nvSpPr>
          <p:spPr bwMode="auto">
            <a:xfrm>
              <a:off x="186041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9" name="Rectangle 448"/>
            <p:cNvSpPr/>
            <p:nvPr/>
          </p:nvSpPr>
          <p:spPr bwMode="auto">
            <a:xfrm>
              <a:off x="203958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50" name="Group 449"/>
          <p:cNvGrpSpPr/>
          <p:nvPr/>
        </p:nvGrpSpPr>
        <p:grpSpPr>
          <a:xfrm>
            <a:off x="9740656" y="3867678"/>
            <a:ext cx="1735363" cy="157339"/>
            <a:chOff x="427037" y="1439862"/>
            <a:chExt cx="1764948" cy="152400"/>
          </a:xfrm>
          <a:solidFill>
            <a:srgbClr val="BAD80A"/>
          </a:solidFill>
        </p:grpSpPr>
        <p:sp>
          <p:nvSpPr>
            <p:cNvPr id="451" name="Rectangle 450"/>
            <p:cNvSpPr/>
            <p:nvPr/>
          </p:nvSpPr>
          <p:spPr bwMode="auto">
            <a:xfrm>
              <a:off x="42703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2" name="Rectangle 451"/>
            <p:cNvSpPr/>
            <p:nvPr/>
          </p:nvSpPr>
          <p:spPr bwMode="auto">
            <a:xfrm>
              <a:off x="60620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3" name="Rectangle 452"/>
            <p:cNvSpPr/>
            <p:nvPr/>
          </p:nvSpPr>
          <p:spPr bwMode="auto">
            <a:xfrm>
              <a:off x="78538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4" name="Rectangle 453"/>
            <p:cNvSpPr/>
            <p:nvPr/>
          </p:nvSpPr>
          <p:spPr bwMode="auto">
            <a:xfrm>
              <a:off x="96455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5" name="Rectangle 454"/>
            <p:cNvSpPr/>
            <p:nvPr/>
          </p:nvSpPr>
          <p:spPr bwMode="auto">
            <a:xfrm>
              <a:off x="114372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6" name="Rectangle 455"/>
            <p:cNvSpPr/>
            <p:nvPr/>
          </p:nvSpPr>
          <p:spPr bwMode="auto">
            <a:xfrm>
              <a:off x="132289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7" name="Rectangle 456"/>
            <p:cNvSpPr/>
            <p:nvPr/>
          </p:nvSpPr>
          <p:spPr bwMode="auto">
            <a:xfrm>
              <a:off x="150206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8" name="Rectangle 457"/>
            <p:cNvSpPr/>
            <p:nvPr/>
          </p:nvSpPr>
          <p:spPr bwMode="auto">
            <a:xfrm>
              <a:off x="168124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9" name="Rectangle 458"/>
            <p:cNvSpPr/>
            <p:nvPr/>
          </p:nvSpPr>
          <p:spPr bwMode="auto">
            <a:xfrm>
              <a:off x="186041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0" name="Rectangle 459"/>
            <p:cNvSpPr/>
            <p:nvPr/>
          </p:nvSpPr>
          <p:spPr bwMode="auto">
            <a:xfrm>
              <a:off x="203958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61" name="Group 460"/>
          <p:cNvGrpSpPr/>
          <p:nvPr/>
        </p:nvGrpSpPr>
        <p:grpSpPr>
          <a:xfrm>
            <a:off x="9740665" y="4040210"/>
            <a:ext cx="1735363" cy="157339"/>
            <a:chOff x="427037" y="1439862"/>
            <a:chExt cx="1764948" cy="152400"/>
          </a:xfrm>
          <a:solidFill>
            <a:srgbClr val="BAD80A"/>
          </a:solidFill>
        </p:grpSpPr>
        <p:sp>
          <p:nvSpPr>
            <p:cNvPr id="462" name="Rectangle 461"/>
            <p:cNvSpPr/>
            <p:nvPr/>
          </p:nvSpPr>
          <p:spPr bwMode="auto">
            <a:xfrm>
              <a:off x="42703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3" name="Rectangle 462"/>
            <p:cNvSpPr/>
            <p:nvPr/>
          </p:nvSpPr>
          <p:spPr bwMode="auto">
            <a:xfrm>
              <a:off x="60620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4" name="Rectangle 463"/>
            <p:cNvSpPr/>
            <p:nvPr/>
          </p:nvSpPr>
          <p:spPr bwMode="auto">
            <a:xfrm>
              <a:off x="78538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5" name="Rectangle 464"/>
            <p:cNvSpPr/>
            <p:nvPr/>
          </p:nvSpPr>
          <p:spPr bwMode="auto">
            <a:xfrm>
              <a:off x="96455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6" name="Rectangle 465"/>
            <p:cNvSpPr/>
            <p:nvPr/>
          </p:nvSpPr>
          <p:spPr bwMode="auto">
            <a:xfrm>
              <a:off x="114372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7" name="Rectangle 466"/>
            <p:cNvSpPr/>
            <p:nvPr/>
          </p:nvSpPr>
          <p:spPr bwMode="auto">
            <a:xfrm>
              <a:off x="132289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8" name="Rectangle 467"/>
            <p:cNvSpPr/>
            <p:nvPr/>
          </p:nvSpPr>
          <p:spPr bwMode="auto">
            <a:xfrm>
              <a:off x="150206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9" name="Rectangle 468"/>
            <p:cNvSpPr/>
            <p:nvPr/>
          </p:nvSpPr>
          <p:spPr bwMode="auto">
            <a:xfrm>
              <a:off x="168124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0" name="Rectangle 469"/>
            <p:cNvSpPr/>
            <p:nvPr/>
          </p:nvSpPr>
          <p:spPr bwMode="auto">
            <a:xfrm>
              <a:off x="186041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1" name="Rectangle 470"/>
            <p:cNvSpPr/>
            <p:nvPr/>
          </p:nvSpPr>
          <p:spPr bwMode="auto">
            <a:xfrm>
              <a:off x="203958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nvGrpSpPr>
          <p:cNvPr id="472" name="Group 471"/>
          <p:cNvGrpSpPr/>
          <p:nvPr/>
        </p:nvGrpSpPr>
        <p:grpSpPr>
          <a:xfrm>
            <a:off x="9740674" y="4212741"/>
            <a:ext cx="1735363" cy="157339"/>
            <a:chOff x="427037" y="1439862"/>
            <a:chExt cx="1764948" cy="152400"/>
          </a:xfrm>
          <a:solidFill>
            <a:srgbClr val="BAD80A"/>
          </a:solidFill>
        </p:grpSpPr>
        <p:sp>
          <p:nvSpPr>
            <p:cNvPr id="473" name="Rectangle 472"/>
            <p:cNvSpPr/>
            <p:nvPr/>
          </p:nvSpPr>
          <p:spPr bwMode="auto">
            <a:xfrm>
              <a:off x="42703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4" name="Rectangle 473"/>
            <p:cNvSpPr/>
            <p:nvPr/>
          </p:nvSpPr>
          <p:spPr bwMode="auto">
            <a:xfrm>
              <a:off x="60620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5" name="Rectangle 474"/>
            <p:cNvSpPr/>
            <p:nvPr/>
          </p:nvSpPr>
          <p:spPr bwMode="auto">
            <a:xfrm>
              <a:off x="78538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6" name="Rectangle 475"/>
            <p:cNvSpPr/>
            <p:nvPr/>
          </p:nvSpPr>
          <p:spPr bwMode="auto">
            <a:xfrm>
              <a:off x="96455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7" name="Rectangle 476"/>
            <p:cNvSpPr/>
            <p:nvPr/>
          </p:nvSpPr>
          <p:spPr bwMode="auto">
            <a:xfrm>
              <a:off x="114372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8" name="Rectangle 477"/>
            <p:cNvSpPr/>
            <p:nvPr/>
          </p:nvSpPr>
          <p:spPr bwMode="auto">
            <a:xfrm>
              <a:off x="1322897"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79" name="Rectangle 478"/>
            <p:cNvSpPr/>
            <p:nvPr/>
          </p:nvSpPr>
          <p:spPr bwMode="auto">
            <a:xfrm>
              <a:off x="1502069"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80" name="Rectangle 479"/>
            <p:cNvSpPr/>
            <p:nvPr/>
          </p:nvSpPr>
          <p:spPr bwMode="auto">
            <a:xfrm>
              <a:off x="1681241"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81" name="Rectangle 480"/>
            <p:cNvSpPr/>
            <p:nvPr/>
          </p:nvSpPr>
          <p:spPr bwMode="auto">
            <a:xfrm>
              <a:off x="1860413"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82" name="Rectangle 481"/>
            <p:cNvSpPr/>
            <p:nvPr/>
          </p:nvSpPr>
          <p:spPr bwMode="auto">
            <a:xfrm>
              <a:off x="2039585" y="1439862"/>
              <a:ext cx="152400" cy="152400"/>
            </a:xfrm>
            <a:prstGeom prst="rect">
              <a:avLst/>
            </a:prstGeom>
            <a:grpFill/>
            <a:ln w="1714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483" name="Rectangle 482"/>
          <p:cNvSpPr/>
          <p:nvPr/>
        </p:nvSpPr>
        <p:spPr>
          <a:xfrm>
            <a:off x="10346945" y="2161456"/>
            <a:ext cx="1129092" cy="341632"/>
          </a:xfrm>
          <a:prstGeom prst="rect">
            <a:avLst/>
          </a:prstGeom>
        </p:spPr>
        <p:txBody>
          <a:bodyPr wrap="none">
            <a:spAutoFit/>
          </a:bodyPr>
          <a:lstStyle/>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Receivers</a:t>
            </a:r>
          </a:p>
        </p:txBody>
      </p:sp>
      <p:cxnSp>
        <p:nvCxnSpPr>
          <p:cNvPr id="484" name="Straight Arrow Connector 704"/>
          <p:cNvCxnSpPr>
            <a:stCxn id="374" idx="3"/>
            <a:endCxn id="124" idx="1"/>
          </p:cNvCxnSpPr>
          <p:nvPr/>
        </p:nvCxnSpPr>
        <p:spPr>
          <a:xfrm flipH="1" flipV="1">
            <a:off x="4866373" y="2044780"/>
            <a:ext cx="5024066" cy="693848"/>
          </a:xfrm>
          <a:prstGeom prst="bentConnector5">
            <a:avLst>
              <a:gd name="adj1" fmla="val 17832"/>
              <a:gd name="adj2" fmla="val -68806"/>
              <a:gd name="adj3" fmla="val 64952"/>
            </a:avLst>
          </a:prstGeom>
          <a:noFill/>
          <a:ln w="28575" cap="flat" cmpd="sng" algn="ctr">
            <a:solidFill>
              <a:srgbClr val="009E49"/>
            </a:solidFill>
            <a:prstDash val="solid"/>
            <a:headEnd type="diamond" w="med" len="med"/>
            <a:tailEnd type="triangle" w="med" len="med"/>
          </a:ln>
          <a:effectLst/>
        </p:spPr>
      </p:cxnSp>
      <p:grpSp>
        <p:nvGrpSpPr>
          <p:cNvPr id="485" name="Group 484"/>
          <p:cNvGrpSpPr/>
          <p:nvPr/>
        </p:nvGrpSpPr>
        <p:grpSpPr>
          <a:xfrm>
            <a:off x="7780048" y="4956344"/>
            <a:ext cx="3675785" cy="1843028"/>
            <a:chOff x="7190652" y="4945062"/>
            <a:chExt cx="3675785" cy="1843028"/>
          </a:xfrm>
        </p:grpSpPr>
        <p:sp>
          <p:nvSpPr>
            <p:cNvPr id="486" name="Right Arrow 485"/>
            <p:cNvSpPr/>
            <p:nvPr/>
          </p:nvSpPr>
          <p:spPr bwMode="auto">
            <a:xfrm>
              <a:off x="7190652" y="4945062"/>
              <a:ext cx="3675785" cy="1843028"/>
            </a:xfrm>
            <a:prstGeom prst="rightArrow">
              <a:avLst>
                <a:gd name="adj1" fmla="val 75275"/>
                <a:gd name="adj2" fmla="val 50000"/>
              </a:avLst>
            </a:prstGeom>
            <a:noFill/>
            <a:ln w="9525" cap="flat" cmpd="sng" algn="ctr">
              <a:solidFill>
                <a:srgbClr val="FFFF0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87" name="TextBox 486"/>
            <p:cNvSpPr txBox="1"/>
            <p:nvPr/>
          </p:nvSpPr>
          <p:spPr>
            <a:xfrm>
              <a:off x="7228842" y="5173662"/>
              <a:ext cx="2724144" cy="1412694"/>
            </a:xfrm>
            <a:prstGeom prst="rect">
              <a:avLst/>
            </a:prstGeom>
            <a:noFill/>
          </p:spPr>
          <p:txBody>
            <a:bodyPr wrap="none" lIns="182880" tIns="146304" rIns="182880" bIns="146304" rtlCol="0">
              <a:spAutoFit/>
            </a:bodyPr>
            <a:lstStyle/>
            <a:p>
              <a:pPr marL="0" marR="0" lvl="0" indent="0" defTabSz="932742"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rgbClr val="FFFFFF"/>
                      </a:gs>
                      <a:gs pos="30000">
                        <a:srgbClr val="FFFFFF"/>
                      </a:gs>
                    </a:gsLst>
                    <a:lin ang="5400000" scaled="0"/>
                  </a:gradFill>
                  <a:effectLst/>
                  <a:uLnTx/>
                  <a:uFillTx/>
                </a:rPr>
                <a:t>AMQP 1.0</a:t>
              </a:r>
            </a:p>
            <a:p>
              <a:pPr marL="0" marR="0" lvl="0" indent="0" defTabSz="932742"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rgbClr val="FFFFFF"/>
                      </a:gs>
                      <a:gs pos="30000">
                        <a:srgbClr val="FFFFFF"/>
                      </a:gs>
                    </a:gsLst>
                    <a:lin ang="5400000" scaled="0"/>
                  </a:gradFill>
                  <a:effectLst/>
                  <a:uLnTx/>
                  <a:uFillTx/>
                </a:rPr>
                <a:t>Credit-based flow control</a:t>
              </a:r>
            </a:p>
            <a:p>
              <a:pPr marL="0" marR="0" lvl="0" indent="0" defTabSz="932742"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rgbClr val="FFFFFF"/>
                      </a:gs>
                      <a:gs pos="30000">
                        <a:srgbClr val="FFFFFF"/>
                      </a:gs>
                    </a:gsLst>
                    <a:lin ang="5400000" scaled="0"/>
                  </a:gradFill>
                  <a:effectLst/>
                  <a:uLnTx/>
                  <a:uFillTx/>
                </a:rPr>
                <a:t>Client-side cursors</a:t>
              </a:r>
            </a:p>
            <a:p>
              <a:pPr marL="0" marR="0" lvl="0" indent="0" defTabSz="932742" eaLnBrk="1" fontAlgn="auto" latinLnBrk="0" hangingPunct="1">
                <a:lnSpc>
                  <a:spcPct val="90000"/>
                </a:lnSpc>
                <a:spcBef>
                  <a:spcPts val="0"/>
                </a:spcBef>
                <a:spcAft>
                  <a:spcPts val="600"/>
                </a:spcAft>
                <a:buClrTx/>
                <a:buSzTx/>
                <a:buFontTx/>
                <a:buNone/>
                <a:tabLst/>
                <a:defRPr/>
              </a:pPr>
              <a:r>
                <a:rPr kumimoji="0" lang="en-US" sz="1600" b="0" i="0" u="none" strike="noStrike" kern="0" cap="none" spc="0" normalizeH="0" baseline="0" noProof="0" dirty="0">
                  <a:ln>
                    <a:noFill/>
                  </a:ln>
                  <a:gradFill>
                    <a:gsLst>
                      <a:gs pos="2917">
                        <a:srgbClr val="FFFFFF"/>
                      </a:gs>
                      <a:gs pos="30000">
                        <a:srgbClr val="FFFFFF"/>
                      </a:gs>
                    </a:gsLst>
                    <a:lin ang="5400000" scaled="0"/>
                  </a:gradFill>
                  <a:effectLst/>
                  <a:uLnTx/>
                  <a:uFillTx/>
                </a:rPr>
                <a:t>Offset by Id or Timestamp</a:t>
              </a:r>
            </a:p>
          </p:txBody>
        </p:sp>
      </p:grpSp>
      <p:grpSp>
        <p:nvGrpSpPr>
          <p:cNvPr id="488" name="Group 487"/>
          <p:cNvGrpSpPr/>
          <p:nvPr/>
        </p:nvGrpSpPr>
        <p:grpSpPr>
          <a:xfrm>
            <a:off x="8961699" y="1089721"/>
            <a:ext cx="2895338" cy="3519799"/>
            <a:chOff x="8199699" y="1089721"/>
            <a:chExt cx="2895338" cy="3519799"/>
          </a:xfrm>
        </p:grpSpPr>
        <p:sp>
          <p:nvSpPr>
            <p:cNvPr id="489" name="Rectangle 488"/>
            <p:cNvSpPr/>
            <p:nvPr/>
          </p:nvSpPr>
          <p:spPr bwMode="auto">
            <a:xfrm>
              <a:off x="8199699" y="1089721"/>
              <a:ext cx="2895338" cy="813641"/>
            </a:xfrm>
            <a:prstGeom prst="rect">
              <a:avLst/>
            </a:prstGeom>
            <a:solidFill>
              <a:srgbClr val="F472D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Event Processor Host</a:t>
              </a:r>
            </a:p>
          </p:txBody>
        </p:sp>
        <p:sp>
          <p:nvSpPr>
            <p:cNvPr id="490" name="Rectangle 489"/>
            <p:cNvSpPr/>
            <p:nvPr/>
          </p:nvSpPr>
          <p:spPr bwMode="auto">
            <a:xfrm>
              <a:off x="10968087" y="1884168"/>
              <a:ext cx="126950" cy="2725352"/>
            </a:xfrm>
            <a:prstGeom prst="rect">
              <a:avLst/>
            </a:prstGeom>
            <a:solidFill>
              <a:srgbClr val="F472D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491" name="Rectangle 490"/>
          <p:cNvSpPr/>
          <p:nvPr/>
        </p:nvSpPr>
        <p:spPr bwMode="auto">
          <a:xfrm>
            <a:off x="9435721" y="982662"/>
            <a:ext cx="2116516" cy="417526"/>
          </a:xfrm>
          <a:prstGeom prst="rect">
            <a:avLst/>
          </a:prstGeom>
          <a:solidFill>
            <a:srgbClr val="984B93"/>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800" b="0" i="0" u="none" strike="noStrike" kern="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IEventProcessor</a:t>
            </a: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492" name="Straight Arrow Connector 704"/>
          <p:cNvCxnSpPr/>
          <p:nvPr/>
        </p:nvCxnSpPr>
        <p:spPr>
          <a:xfrm flipH="1" flipV="1">
            <a:off x="4851771" y="2206171"/>
            <a:ext cx="5024066" cy="693848"/>
          </a:xfrm>
          <a:prstGeom prst="bentConnector5">
            <a:avLst>
              <a:gd name="adj1" fmla="val 15618"/>
              <a:gd name="adj2" fmla="val -68806"/>
              <a:gd name="adj3" fmla="val 66428"/>
            </a:avLst>
          </a:prstGeom>
          <a:noFill/>
          <a:ln w="28575" cap="flat" cmpd="sng" algn="ctr">
            <a:solidFill>
              <a:srgbClr val="009E49"/>
            </a:solidFill>
            <a:prstDash val="solid"/>
            <a:headEnd type="diamond" w="med" len="med"/>
            <a:tailEnd type="triangle" w="med" len="med"/>
          </a:ln>
          <a:effectLst/>
        </p:spPr>
      </p:cxnSp>
      <p:sp>
        <p:nvSpPr>
          <p:cNvPr id="493" name="Rectangle 492"/>
          <p:cNvSpPr/>
          <p:nvPr/>
        </p:nvSpPr>
        <p:spPr bwMode="auto">
          <a:xfrm>
            <a:off x="6751899" y="4752002"/>
            <a:ext cx="1523738" cy="155989"/>
          </a:xfrm>
          <a:prstGeom prst="rect">
            <a:avLst/>
          </a:prstGeom>
          <a:solidFill>
            <a:srgbClr val="7FBA00"/>
          </a:solidFill>
          <a:ln w="9525" cap="flat" cmpd="sng" algn="ctr">
            <a:solidFill>
              <a:srgbClr val="BAD80A"/>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02548598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240" y="1189177"/>
            <a:ext cx="5563390" cy="4045466"/>
          </a:xfrm>
        </p:spPr>
        <p:txBody>
          <a:bodyPr/>
          <a:lstStyle/>
          <a:p>
            <a:r>
              <a:rPr lang="fr-FR" dirty="0"/>
              <a:t>HDFS</a:t>
            </a:r>
          </a:p>
          <a:p>
            <a:r>
              <a:rPr lang="fr-FR" dirty="0"/>
              <a:t>MapR FS</a:t>
            </a:r>
          </a:p>
          <a:p>
            <a:r>
              <a:rPr lang="fr-FR" dirty="0"/>
              <a:t>Amazon s3</a:t>
            </a:r>
          </a:p>
          <a:p>
            <a:r>
              <a:rPr lang="fr-FR" dirty="0"/>
              <a:t>Google File System</a:t>
            </a:r>
          </a:p>
          <a:p>
            <a:r>
              <a:rPr lang="fr-FR" dirty="0"/>
              <a:t>Azure Blob Storage</a:t>
            </a:r>
          </a:p>
          <a:p>
            <a:r>
              <a:rPr lang="fr-FR" dirty="0"/>
              <a:t>Azure Data Lake Store</a:t>
            </a:r>
          </a:p>
        </p:txBody>
      </p:sp>
      <p:sp>
        <p:nvSpPr>
          <p:cNvPr id="2" name="Title 1"/>
          <p:cNvSpPr>
            <a:spLocks noGrp="1"/>
          </p:cNvSpPr>
          <p:nvPr>
            <p:ph type="title"/>
          </p:nvPr>
        </p:nvSpPr>
        <p:spPr/>
        <p:txBody>
          <a:bodyPr/>
          <a:lstStyle/>
          <a:p>
            <a:r>
              <a:rPr lang="fr-FR" dirty="0"/>
              <a:t>data </a:t>
            </a:r>
            <a:r>
              <a:rPr lang="fr-FR" dirty="0" err="1"/>
              <a:t>lake</a:t>
            </a:r>
            <a:endParaRPr lang="fr-FR" dirty="0"/>
          </a:p>
        </p:txBody>
      </p:sp>
      <p:sp>
        <p:nvSpPr>
          <p:cNvPr id="4" name="Text Placeholder 2"/>
          <p:cNvSpPr txBox="1">
            <a:spLocks/>
          </p:cNvSpPr>
          <p:nvPr/>
        </p:nvSpPr>
        <p:spPr>
          <a:xfrm>
            <a:off x="5832630" y="1189177"/>
            <a:ext cx="6092451" cy="1391150"/>
          </a:xfrm>
          <a:prstGeom prst="rect">
            <a:avLst/>
          </a:prstGeom>
        </p:spPr>
        <p:txBody>
          <a:bodyPr vert="horz" wrap="square" lIns="146304" tIns="91440" rIns="146304" bIns="91440" rtlCol="0">
            <a:spAutoFit/>
          </a:bodyPr>
          <a:lstStyle>
            <a:lvl1pPr marL="336076" marR="0" indent="-336076" algn="l" defTabSz="914180"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gradFill>
                  <a:gsLst>
                    <a:gs pos="1250">
                      <a:schemeClr val="tx1"/>
                    </a:gs>
                    <a:gs pos="100000">
                      <a:schemeClr val="tx1"/>
                    </a:gs>
                  </a:gsLst>
                  <a:lin ang="5400000" scaled="0"/>
                </a:gradFill>
                <a:latin typeface="+mj-lt"/>
                <a:ea typeface="+mn-ea"/>
                <a:cs typeface="+mn-cs"/>
              </a:defRPr>
            </a:lvl1pPr>
            <a:lvl2pPr marL="572574" marR="0" indent="-236498" algn="l" defTabSz="914180"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4178"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r>
              <a:rPr lang="fr-FR" dirty="0"/>
              <a:t>Co localité des données</a:t>
            </a:r>
          </a:p>
          <a:p>
            <a:r>
              <a:rPr lang="fr-FR" dirty="0"/>
              <a:t>cluster à cluster</a:t>
            </a:r>
          </a:p>
        </p:txBody>
      </p:sp>
    </p:spTree>
    <p:extLst>
      <p:ext uri="{BB962C8B-B14F-4D97-AF65-F5344CB8AC3E}">
        <p14:creationId xmlns:p14="http://schemas.microsoft.com/office/powerpoint/2010/main" val="78524270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moteurs de traitement</a:t>
            </a:r>
          </a:p>
        </p:txBody>
      </p:sp>
      <p:pic>
        <p:nvPicPr>
          <p:cNvPr id="4" name="Picture 3"/>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337682" y="1325134"/>
            <a:ext cx="9518958" cy="5426150"/>
          </a:xfrm>
          <a:prstGeom prst="rect">
            <a:avLst/>
          </a:prstGeom>
        </p:spPr>
      </p:pic>
    </p:spTree>
    <p:extLst>
      <p:ext uri="{BB962C8B-B14F-4D97-AF65-F5344CB8AC3E}">
        <p14:creationId xmlns:p14="http://schemas.microsoft.com/office/powerpoint/2010/main" val="36167549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41" y="1330027"/>
            <a:ext cx="11653523" cy="3575209"/>
          </a:xfrm>
        </p:spPr>
        <p:txBody>
          <a:bodyPr/>
          <a:lstStyle/>
          <a:p>
            <a:r>
              <a:rPr lang="fr-FR" dirty="0"/>
              <a:t>SQL</a:t>
            </a:r>
          </a:p>
          <a:p>
            <a:pPr lvl="1"/>
            <a:r>
              <a:rPr lang="fr-FR" dirty="0"/>
              <a:t>moteur relationnel permettant </a:t>
            </a:r>
            <a:br>
              <a:rPr lang="fr-FR" dirty="0"/>
            </a:br>
            <a:r>
              <a:rPr lang="fr-FR" dirty="0"/>
              <a:t>tout type de requêtes</a:t>
            </a:r>
          </a:p>
          <a:p>
            <a:pPr lvl="1"/>
            <a:endParaRPr lang="fr-FR" dirty="0"/>
          </a:p>
          <a:p>
            <a:pPr lvl="1"/>
            <a:r>
              <a:rPr lang="fr-FR" dirty="0"/>
              <a:t>langage de requêtes</a:t>
            </a:r>
          </a:p>
          <a:p>
            <a:pPr lvl="2"/>
            <a:r>
              <a:rPr lang="fr-FR" dirty="0"/>
              <a:t>SQL</a:t>
            </a:r>
          </a:p>
          <a:p>
            <a:pPr lvl="2"/>
            <a:r>
              <a:rPr lang="fr-FR" dirty="0" err="1"/>
              <a:t>noSQL</a:t>
            </a:r>
            <a:r>
              <a:rPr lang="fr-FR" dirty="0"/>
              <a:t> (CQL, …)</a:t>
            </a:r>
          </a:p>
          <a:p>
            <a:pPr lvl="2"/>
            <a:r>
              <a:rPr lang="fr-FR" dirty="0"/>
              <a:t>Hive, Presto, Drill, </a:t>
            </a:r>
            <a:r>
              <a:rPr lang="fr-FR" dirty="0" err="1"/>
              <a:t>SparkSQL</a:t>
            </a:r>
            <a:r>
              <a:rPr lang="fr-FR" dirty="0"/>
              <a:t>, …</a:t>
            </a:r>
          </a:p>
          <a:p>
            <a:pPr lvl="2"/>
            <a:endParaRPr lang="fr-FR" dirty="0"/>
          </a:p>
        </p:txBody>
      </p:sp>
      <p:sp>
        <p:nvSpPr>
          <p:cNvPr id="3" name="Title 2"/>
          <p:cNvSpPr>
            <a:spLocks noGrp="1"/>
          </p:cNvSpPr>
          <p:nvPr>
            <p:ph type="title"/>
          </p:nvPr>
        </p:nvSpPr>
        <p:spPr/>
        <p:txBody>
          <a:bodyPr/>
          <a:lstStyle/>
          <a:p>
            <a:r>
              <a:rPr lang="fr-FR" dirty="0"/>
              <a:t>Bases de données</a:t>
            </a:r>
          </a:p>
        </p:txBody>
      </p:sp>
      <p:sp>
        <p:nvSpPr>
          <p:cNvPr id="4" name="Text Placeholder 1"/>
          <p:cNvSpPr txBox="1">
            <a:spLocks/>
          </p:cNvSpPr>
          <p:nvPr/>
        </p:nvSpPr>
        <p:spPr>
          <a:xfrm>
            <a:off x="5592932" y="1341577"/>
            <a:ext cx="6482230" cy="4709431"/>
          </a:xfrm>
          <a:prstGeom prst="rect">
            <a:avLst/>
          </a:prstGeom>
        </p:spPr>
        <p:txBody>
          <a:bodyPr vert="horz" wrap="square" lIns="146304" tIns="91440" rIns="146304" bIns="91440" rtlCol="0">
            <a:spAutoFit/>
          </a:bodyPr>
          <a:lstStyle>
            <a:lvl1pPr marL="336076" marR="0" indent="-336076" algn="l" defTabSz="914180"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gradFill>
                  <a:gsLst>
                    <a:gs pos="1250">
                      <a:schemeClr val="tx1"/>
                    </a:gs>
                    <a:gs pos="100000">
                      <a:schemeClr val="tx1"/>
                    </a:gs>
                  </a:gsLst>
                  <a:lin ang="5400000" scaled="0"/>
                </a:gradFill>
                <a:latin typeface="+mj-lt"/>
                <a:ea typeface="+mn-ea"/>
                <a:cs typeface="+mn-cs"/>
              </a:defRPr>
            </a:lvl1pPr>
            <a:lvl2pPr marL="572574" marR="0" indent="-236498" algn="l" defTabSz="914180"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gradFill>
                  <a:gsLst>
                    <a:gs pos="1250">
                      <a:schemeClr val="tx1"/>
                    </a:gs>
                    <a:gs pos="100000">
                      <a:schemeClr val="tx1"/>
                    </a:gs>
                  </a:gsLst>
                  <a:lin ang="5400000" scaled="0"/>
                </a:gradFill>
                <a:latin typeface="+mn-lt"/>
                <a:ea typeface="+mn-ea"/>
                <a:cs typeface="+mn-cs"/>
              </a:defRPr>
            </a:lvl2pPr>
            <a:lvl3pPr marL="784178"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gradFill>
                  <a:gsLst>
                    <a:gs pos="1250">
                      <a:schemeClr val="tx1"/>
                    </a:gs>
                    <a:gs pos="100000">
                      <a:schemeClr val="tx1"/>
                    </a:gs>
                  </a:gsLst>
                  <a:lin ang="5400000" scaled="0"/>
                </a:gra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gradFill>
                  <a:gsLst>
                    <a:gs pos="1250">
                      <a:schemeClr val="tx1"/>
                    </a:gs>
                    <a:gs pos="100000">
                      <a:schemeClr val="tx1"/>
                    </a:gs>
                  </a:gsLst>
                  <a:lin ang="5400000" scaled="0"/>
                </a:gra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r>
              <a:rPr lang="fr-FR" dirty="0"/>
              <a:t>NoSQL</a:t>
            </a:r>
          </a:p>
          <a:p>
            <a:pPr lvl="1"/>
            <a:r>
              <a:rPr lang="fr-FR" dirty="0"/>
              <a:t>Scale out</a:t>
            </a:r>
          </a:p>
          <a:p>
            <a:pPr lvl="1"/>
            <a:endParaRPr lang="fr-FR" dirty="0"/>
          </a:p>
          <a:p>
            <a:pPr lvl="1"/>
            <a:r>
              <a:rPr lang="fr-FR" dirty="0"/>
              <a:t>colonnes</a:t>
            </a:r>
          </a:p>
          <a:p>
            <a:pPr lvl="1"/>
            <a:r>
              <a:rPr lang="fr-FR" dirty="0"/>
              <a:t>documents</a:t>
            </a:r>
          </a:p>
          <a:p>
            <a:pPr lvl="1"/>
            <a:r>
              <a:rPr lang="fr-FR" dirty="0"/>
              <a:t>clefs/valeurs</a:t>
            </a:r>
          </a:p>
          <a:p>
            <a:pPr lvl="1"/>
            <a:r>
              <a:rPr lang="fr-FR" dirty="0"/>
              <a:t>graphes</a:t>
            </a:r>
          </a:p>
          <a:p>
            <a:pPr lvl="1"/>
            <a:endParaRPr lang="fr-FR" dirty="0"/>
          </a:p>
          <a:p>
            <a:pPr lvl="1"/>
            <a:r>
              <a:rPr lang="fr-FR" dirty="0"/>
              <a:t>réparties</a:t>
            </a:r>
          </a:p>
          <a:p>
            <a:pPr lvl="1"/>
            <a:r>
              <a:rPr lang="fr-FR" dirty="0"/>
              <a:t>rapides en écriture</a:t>
            </a:r>
          </a:p>
          <a:p>
            <a:pPr lvl="1"/>
            <a:r>
              <a:rPr lang="fr-FR" dirty="0"/>
              <a:t>rapides en lecture</a:t>
            </a:r>
          </a:p>
        </p:txBody>
      </p:sp>
    </p:spTree>
    <p:extLst>
      <p:ext uri="{BB962C8B-B14F-4D97-AF65-F5344CB8AC3E}">
        <p14:creationId xmlns:p14="http://schemas.microsoft.com/office/powerpoint/2010/main" val="39588273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dataviz</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614" y="503386"/>
            <a:ext cx="9350157" cy="6117779"/>
          </a:xfrm>
          <a:prstGeom prst="rect">
            <a:avLst/>
          </a:prstGeom>
        </p:spPr>
      </p:pic>
    </p:spTree>
    <p:extLst>
      <p:ext uri="{BB962C8B-B14F-4D97-AF65-F5344CB8AC3E}">
        <p14:creationId xmlns:p14="http://schemas.microsoft.com/office/powerpoint/2010/main" val="110016413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a:t>aka.ms/</a:t>
            </a:r>
            <a:r>
              <a:rPr lang="fr-FR" dirty="0" err="1"/>
              <a:t>hellodata</a:t>
            </a:r>
            <a:endParaRPr lang="fr-FR" dirty="0"/>
          </a:p>
        </p:txBody>
      </p:sp>
    </p:spTree>
    <p:extLst>
      <p:ext uri="{BB962C8B-B14F-4D97-AF65-F5344CB8AC3E}">
        <p14:creationId xmlns:p14="http://schemas.microsoft.com/office/powerpoint/2010/main" val="389825059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5169428"/>
          </a:xfrm>
        </p:spPr>
        <p:txBody>
          <a:bodyPr/>
          <a:lstStyle/>
          <a:p>
            <a:r>
              <a:rPr lang="fr-FR" sz="3600" dirty="0">
                <a:hlinkClick r:id="rId2"/>
              </a:rPr>
              <a:t>http://bigdatahebdo.azurewebsites.net/episodes/2016/05/16/EP23_Kafka_a_Devoxxfr/</a:t>
            </a:r>
            <a:r>
              <a:rPr lang="fr-FR" sz="3600" dirty="0"/>
              <a:t> </a:t>
            </a:r>
          </a:p>
          <a:p>
            <a:r>
              <a:rPr lang="fr-FR" sz="3600" dirty="0">
                <a:hlinkClick r:id="rId3"/>
              </a:rPr>
              <a:t>https://engineering.linkedin.com/blog/2016/06/stream-processing-hard-problems-part-1-killing-lambda</a:t>
            </a:r>
            <a:r>
              <a:rPr lang="fr-FR" sz="3600" dirty="0"/>
              <a:t> </a:t>
            </a:r>
          </a:p>
          <a:p>
            <a:r>
              <a:rPr lang="fr-FR" sz="3600" dirty="0">
                <a:hlinkClick r:id="rId4"/>
              </a:rPr>
              <a:t>http://imply.io/post/2016/07/05/exactly-once-streaming-ingestion.html</a:t>
            </a:r>
            <a:r>
              <a:rPr lang="fr-FR" sz="3600" dirty="0"/>
              <a:t> </a:t>
            </a:r>
          </a:p>
          <a:p>
            <a:r>
              <a:rPr lang="en-US" sz="3600" dirty="0">
                <a:hlinkClick r:id="rId5"/>
              </a:rPr>
              <a:t>https://www.mapr.com/ebooks/intro-to-apache-flink/chapter-6-batch-is-a-special-case-of-streaming.html</a:t>
            </a:r>
            <a:endParaRPr lang="en-US" sz="3600" dirty="0"/>
          </a:p>
          <a:p>
            <a:r>
              <a:rPr lang="en-US" sz="3600" dirty="0"/>
              <a:t>…</a:t>
            </a:r>
            <a:endParaRPr lang="fr-FR" sz="3600" dirty="0"/>
          </a:p>
        </p:txBody>
      </p:sp>
      <p:sp>
        <p:nvSpPr>
          <p:cNvPr id="3" name="Title 2"/>
          <p:cNvSpPr>
            <a:spLocks noGrp="1"/>
          </p:cNvSpPr>
          <p:nvPr>
            <p:ph type="title"/>
          </p:nvPr>
        </p:nvSpPr>
        <p:spPr/>
        <p:txBody>
          <a:bodyPr/>
          <a:lstStyle/>
          <a:p>
            <a:r>
              <a:rPr lang="fr-FR" dirty="0"/>
              <a:t>Remise en cause</a:t>
            </a:r>
          </a:p>
        </p:txBody>
      </p:sp>
    </p:spTree>
    <p:extLst>
      <p:ext uri="{BB962C8B-B14F-4D97-AF65-F5344CB8AC3E}">
        <p14:creationId xmlns:p14="http://schemas.microsoft.com/office/powerpoint/2010/main" val="417718029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Introduction</a:t>
            </a:r>
          </a:p>
        </p:txBody>
      </p:sp>
    </p:spTree>
    <p:extLst>
      <p:ext uri="{BB962C8B-B14F-4D97-AF65-F5344CB8AC3E}">
        <p14:creationId xmlns:p14="http://schemas.microsoft.com/office/powerpoint/2010/main" val="378378931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Right 15"/>
          <p:cNvSpPr/>
          <p:nvPr/>
        </p:nvSpPr>
        <p:spPr>
          <a:xfrm>
            <a:off x="5059214" y="3416436"/>
            <a:ext cx="6112900" cy="2552767"/>
          </a:xfrm>
          <a:prstGeom prst="rightArrow">
            <a:avLst>
              <a:gd name="adj1" fmla="val 50000"/>
              <a:gd name="adj2" fmla="val 14966"/>
            </a:avLst>
          </a:prstGeom>
          <a:solidFill>
            <a:schemeClr val="accent6">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Segoe UI"/>
                <a:ea typeface="+mn-ea"/>
                <a:cs typeface="+mn-cs"/>
              </a:rPr>
              <a:t>cold </a:t>
            </a:r>
            <a:r>
              <a:rPr kumimoji="0" lang="fr-FR" sz="1800" b="0" i="0" u="none" strike="noStrike" kern="1200" cap="none" spc="0" normalizeH="0" baseline="0" noProof="0" dirty="0" err="1">
                <a:ln>
                  <a:noFill/>
                </a:ln>
                <a:solidFill>
                  <a:srgbClr val="FFFFFF"/>
                </a:solidFill>
                <a:effectLst/>
                <a:uLnTx/>
                <a:uFillTx/>
                <a:latin typeface="Segoe UI"/>
                <a:ea typeface="+mn-ea"/>
                <a:cs typeface="+mn-cs"/>
              </a:rPr>
              <a:t>path</a:t>
            </a:r>
            <a:endParaRPr kumimoji="0" lang="fr-FR"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5" name="Arrow: Right 14"/>
          <p:cNvSpPr/>
          <p:nvPr/>
        </p:nvSpPr>
        <p:spPr>
          <a:xfrm>
            <a:off x="5059213" y="1980049"/>
            <a:ext cx="6136651" cy="2965026"/>
          </a:xfrm>
          <a:prstGeom prst="rightArrow">
            <a:avLst>
              <a:gd name="adj1" fmla="val 50000"/>
              <a:gd name="adj2" fmla="val 1496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Segoe UI"/>
                <a:ea typeface="+mn-ea"/>
                <a:cs typeface="+mn-cs"/>
              </a:rPr>
              <a:t>hot </a:t>
            </a:r>
            <a:r>
              <a:rPr kumimoji="0" lang="fr-FR" sz="1800" b="0" i="0" u="none" strike="noStrike" kern="1200" cap="none" spc="0" normalizeH="0" baseline="0" noProof="0" dirty="0" err="1">
                <a:ln>
                  <a:noFill/>
                </a:ln>
                <a:solidFill>
                  <a:srgbClr val="FFFFFF"/>
                </a:solidFill>
                <a:effectLst/>
                <a:uLnTx/>
                <a:uFillTx/>
                <a:latin typeface="Segoe UI"/>
                <a:ea typeface="+mn-ea"/>
                <a:cs typeface="+mn-cs"/>
              </a:rPr>
              <a:t>path</a:t>
            </a:r>
            <a:endParaRPr kumimoji="0" lang="fr-FR"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 name="Title 1"/>
          <p:cNvSpPr>
            <a:spLocks noGrp="1"/>
          </p:cNvSpPr>
          <p:nvPr>
            <p:ph type="title"/>
          </p:nvPr>
        </p:nvSpPr>
        <p:spPr/>
        <p:txBody>
          <a:bodyPr/>
          <a:lstStyle/>
          <a:p>
            <a:r>
              <a:rPr lang="fr-FR" dirty="0"/>
              <a:t>Architecture non lambda</a:t>
            </a:r>
          </a:p>
        </p:txBody>
      </p:sp>
      <p:sp>
        <p:nvSpPr>
          <p:cNvPr id="3" name="Rectangle 2"/>
          <p:cNvSpPr/>
          <p:nvPr/>
        </p:nvSpPr>
        <p:spPr bwMode="auto">
          <a:xfrm>
            <a:off x="975642" y="3604421"/>
            <a:ext cx="1396314" cy="63871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fr-FR"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Events</a:t>
            </a:r>
          </a:p>
        </p:txBody>
      </p:sp>
      <p:sp>
        <p:nvSpPr>
          <p:cNvPr id="4" name="Rectangle 3"/>
          <p:cNvSpPr/>
          <p:nvPr/>
        </p:nvSpPr>
        <p:spPr bwMode="auto">
          <a:xfrm>
            <a:off x="3132117" y="3467802"/>
            <a:ext cx="1386349" cy="88087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events log</a:t>
            </a:r>
          </a:p>
        </p:txBody>
      </p:sp>
      <p:sp>
        <p:nvSpPr>
          <p:cNvPr id="5" name="Rectangle 4"/>
          <p:cNvSpPr/>
          <p:nvPr/>
        </p:nvSpPr>
        <p:spPr bwMode="auto">
          <a:xfrm>
            <a:off x="5202941" y="3058151"/>
            <a:ext cx="1684746" cy="980471"/>
          </a:xfrm>
          <a:prstGeom prst="rect">
            <a:avLst/>
          </a:prstGeom>
          <a:solidFill>
            <a:schemeClr val="accent1"/>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Near</a:t>
            </a:r>
            <a:b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b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Real Time</a:t>
            </a:r>
          </a:p>
        </p:txBody>
      </p:sp>
      <p:sp>
        <p:nvSpPr>
          <p:cNvPr id="6" name="Rectangle 5"/>
          <p:cNvSpPr/>
          <p:nvPr/>
        </p:nvSpPr>
        <p:spPr bwMode="auto">
          <a:xfrm>
            <a:off x="7031414" y="3058151"/>
            <a:ext cx="1637572" cy="192493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fr-FR"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DB</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fr-FR"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SQL/</a:t>
            </a:r>
            <a:r>
              <a:rPr kumimoji="0" lang="fr-FR" sz="1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noSQL</a:t>
            </a:r>
            <a:endParaRPr kumimoji="0" lang="fr-FR" sz="1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Rectangle 6"/>
          <p:cNvSpPr/>
          <p:nvPr/>
        </p:nvSpPr>
        <p:spPr bwMode="auto">
          <a:xfrm>
            <a:off x="5202941" y="4000613"/>
            <a:ext cx="1684746" cy="982472"/>
          </a:xfrm>
          <a:prstGeom prst="rect">
            <a:avLst/>
          </a:prstGeom>
          <a:solidFill>
            <a:schemeClr val="accent1"/>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fr-FR"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batch</a:t>
            </a:r>
          </a:p>
        </p:txBody>
      </p:sp>
      <p:sp>
        <p:nvSpPr>
          <p:cNvPr id="8" name="Rectangle 7"/>
          <p:cNvSpPr/>
          <p:nvPr/>
        </p:nvSpPr>
        <p:spPr bwMode="auto">
          <a:xfrm>
            <a:off x="8812713" y="3058152"/>
            <a:ext cx="1697728" cy="192493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query</a:t>
            </a:r>
          </a:p>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 </a:t>
            </a:r>
          </a:p>
        </p:txBody>
      </p:sp>
      <p:sp>
        <p:nvSpPr>
          <p:cNvPr id="11" name="Right Arrow 10"/>
          <p:cNvSpPr/>
          <p:nvPr/>
        </p:nvSpPr>
        <p:spPr bwMode="auto">
          <a:xfrm>
            <a:off x="2552854" y="3772927"/>
            <a:ext cx="504059" cy="30170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fr-FR"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2" name="Right Arrow 11"/>
          <p:cNvSpPr/>
          <p:nvPr/>
        </p:nvSpPr>
        <p:spPr bwMode="auto">
          <a:xfrm>
            <a:off x="4613230" y="3826087"/>
            <a:ext cx="504059" cy="301701"/>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fr-FR"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8312480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le streaming et ses challenges</a:t>
            </a:r>
          </a:p>
        </p:txBody>
      </p:sp>
    </p:spTree>
    <p:extLst>
      <p:ext uri="{BB962C8B-B14F-4D97-AF65-F5344CB8AC3E}">
        <p14:creationId xmlns:p14="http://schemas.microsoft.com/office/powerpoint/2010/main" val="117319055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727571"/>
          </a:xfrm>
        </p:spPr>
        <p:txBody>
          <a:bodyPr/>
          <a:lstStyle/>
          <a:p>
            <a:pPr marL="0" indent="0">
              <a:buNone/>
            </a:pPr>
            <a:r>
              <a:rPr lang="fr-FR" dirty="0"/>
              <a:t>Evénements:</a:t>
            </a:r>
          </a:p>
        </p:txBody>
      </p:sp>
      <p:sp>
        <p:nvSpPr>
          <p:cNvPr id="3" name="Title 2"/>
          <p:cNvSpPr>
            <a:spLocks noGrp="1"/>
          </p:cNvSpPr>
          <p:nvPr>
            <p:ph type="title"/>
          </p:nvPr>
        </p:nvSpPr>
        <p:spPr/>
        <p:txBody>
          <a:bodyPr/>
          <a:lstStyle/>
          <a:p>
            <a:r>
              <a:rPr lang="fr-FR" dirty="0"/>
              <a:t>Exemple</a:t>
            </a:r>
          </a:p>
        </p:txBody>
      </p:sp>
      <p:graphicFrame>
        <p:nvGraphicFramePr>
          <p:cNvPr id="5" name="Table 4"/>
          <p:cNvGraphicFramePr>
            <a:graphicFrameLocks noGrp="1"/>
          </p:cNvGraphicFramePr>
          <p:nvPr>
            <p:extLst>
              <p:ext uri="{D42A27DB-BD31-4B8C-83A1-F6EECF244321}">
                <p14:modId xmlns:p14="http://schemas.microsoft.com/office/powerpoint/2010/main" val="1988128036"/>
              </p:ext>
            </p:extLst>
          </p:nvPr>
        </p:nvGraphicFramePr>
        <p:xfrm>
          <a:off x="3381405" y="1381303"/>
          <a:ext cx="8127999" cy="2595880"/>
        </p:xfrm>
        <a:graphic>
          <a:graphicData uri="http://schemas.openxmlformats.org/drawingml/2006/table">
            <a:tbl>
              <a:tblPr firstRow="1" bandRow="1">
                <a:tableStyleId>{F5AB1C69-6EDB-4FF4-983F-18BD219EF322}</a:tableStyleId>
              </a:tblPr>
              <a:tblGrid>
                <a:gridCol w="2709333">
                  <a:extLst>
                    <a:ext uri="{9D8B030D-6E8A-4147-A177-3AD203B41FA5}">
                      <a16:colId xmlns:a16="http://schemas.microsoft.com/office/drawing/2014/main" val="537358780"/>
                    </a:ext>
                  </a:extLst>
                </a:gridCol>
                <a:gridCol w="2709333">
                  <a:extLst>
                    <a:ext uri="{9D8B030D-6E8A-4147-A177-3AD203B41FA5}">
                      <a16:colId xmlns:a16="http://schemas.microsoft.com/office/drawing/2014/main" val="3663347151"/>
                    </a:ext>
                  </a:extLst>
                </a:gridCol>
                <a:gridCol w="2709333">
                  <a:extLst>
                    <a:ext uri="{9D8B030D-6E8A-4147-A177-3AD203B41FA5}">
                      <a16:colId xmlns:a16="http://schemas.microsoft.com/office/drawing/2014/main" val="2207875928"/>
                    </a:ext>
                  </a:extLst>
                </a:gridCol>
              </a:tblGrid>
              <a:tr h="370840">
                <a:tc>
                  <a:txBody>
                    <a:bodyPr/>
                    <a:lstStyle/>
                    <a:p>
                      <a:r>
                        <a:rPr lang="fr-FR" dirty="0"/>
                        <a:t>Heure</a:t>
                      </a:r>
                    </a:p>
                  </a:txBody>
                  <a:tcPr/>
                </a:tc>
                <a:tc>
                  <a:txBody>
                    <a:bodyPr/>
                    <a:lstStyle/>
                    <a:p>
                      <a:r>
                        <a:rPr lang="fr-FR" dirty="0"/>
                        <a:t>Objet A</a:t>
                      </a:r>
                    </a:p>
                  </a:txBody>
                  <a:tcPr/>
                </a:tc>
                <a:tc>
                  <a:txBody>
                    <a:bodyPr/>
                    <a:lstStyle/>
                    <a:p>
                      <a:r>
                        <a:rPr lang="fr-FR" dirty="0"/>
                        <a:t>Objet B</a:t>
                      </a:r>
                    </a:p>
                  </a:txBody>
                  <a:tcPr/>
                </a:tc>
                <a:extLst>
                  <a:ext uri="{0D108BD9-81ED-4DB2-BD59-A6C34878D82A}">
                    <a16:rowId xmlns:a16="http://schemas.microsoft.com/office/drawing/2014/main" val="4115154942"/>
                  </a:ext>
                </a:extLst>
              </a:tr>
              <a:tr h="370840">
                <a:tc>
                  <a:txBody>
                    <a:bodyPr/>
                    <a:lstStyle/>
                    <a:p>
                      <a:r>
                        <a:rPr lang="fr-FR" dirty="0"/>
                        <a:t>10:00:00</a:t>
                      </a:r>
                    </a:p>
                  </a:txBody>
                  <a:tcPr/>
                </a:tc>
                <a:tc>
                  <a:txBody>
                    <a:bodyPr/>
                    <a:lstStyle/>
                    <a:p>
                      <a:r>
                        <a:rPr lang="fr-FR" dirty="0"/>
                        <a:t>100</a:t>
                      </a:r>
                    </a:p>
                  </a:txBody>
                  <a:tcPr/>
                </a:tc>
                <a:tc>
                  <a:txBody>
                    <a:bodyPr/>
                    <a:lstStyle/>
                    <a:p>
                      <a:r>
                        <a:rPr lang="fr-FR" dirty="0"/>
                        <a:t>2000</a:t>
                      </a:r>
                    </a:p>
                  </a:txBody>
                  <a:tcPr/>
                </a:tc>
                <a:extLst>
                  <a:ext uri="{0D108BD9-81ED-4DB2-BD59-A6C34878D82A}">
                    <a16:rowId xmlns:a16="http://schemas.microsoft.com/office/drawing/2014/main" val="1780782093"/>
                  </a:ext>
                </a:extLst>
              </a:tr>
              <a:tr h="370840">
                <a:tc>
                  <a:txBody>
                    <a:bodyPr/>
                    <a:lstStyle/>
                    <a:p>
                      <a:r>
                        <a:rPr lang="fr-FR" dirty="0"/>
                        <a:t>10:00:03</a:t>
                      </a:r>
                    </a:p>
                  </a:txBody>
                  <a:tcPr/>
                </a:tc>
                <a:tc>
                  <a:txBody>
                    <a:bodyPr/>
                    <a:lstStyle/>
                    <a:p>
                      <a:endParaRPr lang="fr-FR" dirty="0"/>
                    </a:p>
                  </a:txBody>
                  <a:tcPr/>
                </a:tc>
                <a:tc>
                  <a:txBody>
                    <a:bodyPr/>
                    <a:lstStyle/>
                    <a:p>
                      <a:r>
                        <a:rPr lang="fr-FR" dirty="0"/>
                        <a:t>1800</a:t>
                      </a:r>
                    </a:p>
                  </a:txBody>
                  <a:tcPr/>
                </a:tc>
                <a:extLst>
                  <a:ext uri="{0D108BD9-81ED-4DB2-BD59-A6C34878D82A}">
                    <a16:rowId xmlns:a16="http://schemas.microsoft.com/office/drawing/2014/main" val="2880720852"/>
                  </a:ext>
                </a:extLst>
              </a:tr>
              <a:tr h="370840">
                <a:tc>
                  <a:txBody>
                    <a:bodyPr/>
                    <a:lstStyle/>
                    <a:p>
                      <a:r>
                        <a:rPr lang="fr-FR" dirty="0"/>
                        <a:t>10:00:04</a:t>
                      </a:r>
                    </a:p>
                  </a:txBody>
                  <a:tcPr/>
                </a:tc>
                <a:tc>
                  <a:txBody>
                    <a:bodyPr/>
                    <a:lstStyle/>
                    <a:p>
                      <a:r>
                        <a:rPr lang="fr-FR" dirty="0"/>
                        <a:t>85</a:t>
                      </a:r>
                    </a:p>
                  </a:txBody>
                  <a:tcPr/>
                </a:tc>
                <a:tc>
                  <a:txBody>
                    <a:bodyPr/>
                    <a:lstStyle/>
                    <a:p>
                      <a:endParaRPr lang="fr-FR" dirty="0"/>
                    </a:p>
                  </a:txBody>
                  <a:tcPr/>
                </a:tc>
                <a:extLst>
                  <a:ext uri="{0D108BD9-81ED-4DB2-BD59-A6C34878D82A}">
                    <a16:rowId xmlns:a16="http://schemas.microsoft.com/office/drawing/2014/main" val="4160221509"/>
                  </a:ext>
                </a:extLst>
              </a:tr>
              <a:tr h="370840">
                <a:tc>
                  <a:txBody>
                    <a:bodyPr/>
                    <a:lstStyle/>
                    <a:p>
                      <a:r>
                        <a:rPr lang="fr-FR" dirty="0"/>
                        <a:t>10:00:07</a:t>
                      </a:r>
                    </a:p>
                  </a:txBody>
                  <a:tcPr/>
                </a:tc>
                <a:tc>
                  <a:txBody>
                    <a:bodyPr/>
                    <a:lstStyle/>
                    <a:p>
                      <a:r>
                        <a:rPr lang="fr-FR" dirty="0"/>
                        <a:t>40</a:t>
                      </a:r>
                    </a:p>
                  </a:txBody>
                  <a:tcPr/>
                </a:tc>
                <a:tc>
                  <a:txBody>
                    <a:bodyPr/>
                    <a:lstStyle/>
                    <a:p>
                      <a:r>
                        <a:rPr lang="fr-FR" dirty="0"/>
                        <a:t>2500</a:t>
                      </a:r>
                    </a:p>
                  </a:txBody>
                  <a:tcPr/>
                </a:tc>
                <a:extLst>
                  <a:ext uri="{0D108BD9-81ED-4DB2-BD59-A6C34878D82A}">
                    <a16:rowId xmlns:a16="http://schemas.microsoft.com/office/drawing/2014/main" val="3255907950"/>
                  </a:ext>
                </a:extLst>
              </a:tr>
              <a:tr h="370840">
                <a:tc>
                  <a:txBody>
                    <a:bodyPr/>
                    <a:lstStyle/>
                    <a:p>
                      <a:r>
                        <a:rPr lang="fr-FR" dirty="0"/>
                        <a:t>10:00:08</a:t>
                      </a:r>
                    </a:p>
                  </a:txBody>
                  <a:tcPr/>
                </a:tc>
                <a:tc>
                  <a:txBody>
                    <a:bodyPr/>
                    <a:lstStyle/>
                    <a:p>
                      <a:r>
                        <a:rPr lang="fr-FR" dirty="0"/>
                        <a:t>100</a:t>
                      </a:r>
                    </a:p>
                  </a:txBody>
                  <a:tcPr/>
                </a:tc>
                <a:tc>
                  <a:txBody>
                    <a:bodyPr/>
                    <a:lstStyle/>
                    <a:p>
                      <a:endParaRPr lang="fr-FR" dirty="0"/>
                    </a:p>
                  </a:txBody>
                  <a:tcPr/>
                </a:tc>
                <a:extLst>
                  <a:ext uri="{0D108BD9-81ED-4DB2-BD59-A6C34878D82A}">
                    <a16:rowId xmlns:a16="http://schemas.microsoft.com/office/drawing/2014/main" val="2976882731"/>
                  </a:ext>
                </a:extLst>
              </a:tr>
              <a:tr h="370840">
                <a:tc>
                  <a:txBody>
                    <a:bodyPr/>
                    <a:lstStyle/>
                    <a:p>
                      <a:r>
                        <a:rPr lang="fr-FR" dirty="0"/>
                        <a:t>10:00:09</a:t>
                      </a:r>
                    </a:p>
                  </a:txBody>
                  <a:tcPr/>
                </a:tc>
                <a:tc>
                  <a:txBody>
                    <a:bodyPr/>
                    <a:lstStyle/>
                    <a:p>
                      <a:endParaRPr lang="fr-FR" dirty="0"/>
                    </a:p>
                  </a:txBody>
                  <a:tcPr/>
                </a:tc>
                <a:tc>
                  <a:txBody>
                    <a:bodyPr/>
                    <a:lstStyle/>
                    <a:p>
                      <a:r>
                        <a:rPr lang="fr-FR" dirty="0"/>
                        <a:t>3000</a:t>
                      </a:r>
                    </a:p>
                  </a:txBody>
                  <a:tcPr/>
                </a:tc>
                <a:extLst>
                  <a:ext uri="{0D108BD9-81ED-4DB2-BD59-A6C34878D82A}">
                    <a16:rowId xmlns:a16="http://schemas.microsoft.com/office/drawing/2014/main" val="1720443596"/>
                  </a:ext>
                </a:extLst>
              </a:tr>
            </a:tbl>
          </a:graphicData>
        </a:graphic>
      </p:graphicFrame>
      <p:sp>
        <p:nvSpPr>
          <p:cNvPr id="6" name="Text Placeholder 3"/>
          <p:cNvSpPr txBox="1">
            <a:spLocks/>
          </p:cNvSpPr>
          <p:nvPr/>
        </p:nvSpPr>
        <p:spPr>
          <a:xfrm>
            <a:off x="269239" y="4169309"/>
            <a:ext cx="9041776" cy="727571"/>
          </a:xfrm>
          <a:prstGeom prst="rect">
            <a:avLst/>
          </a:prstGeom>
        </p:spPr>
        <p:txBody>
          <a:bodyPr vert="horz" wrap="square" lIns="146304" tIns="91440" rIns="146304" bIns="91440" rtlCol="0">
            <a:spAutoFit/>
          </a:bodyPr>
          <a:lstStyle>
            <a:lvl1pPr marL="336076" marR="0" indent="-336076" algn="l" defTabSz="914180" rtl="0" eaLnBrk="1" fontAlgn="auto" latinLnBrk="0" hangingPunct="1">
              <a:lnSpc>
                <a:spcPct val="90000"/>
              </a:lnSpc>
              <a:spcBef>
                <a:spcPct val="20000"/>
              </a:spcBef>
              <a:spcAft>
                <a:spcPts val="0"/>
              </a:spcAft>
              <a:buClrTx/>
              <a:buSzPct val="90000"/>
              <a:buFont typeface="Arial" pitchFamily="34" charset="0"/>
              <a:buChar char="•"/>
              <a:tabLst/>
              <a:defRPr sz="3920" kern="1200" spc="0" baseline="0">
                <a:solidFill>
                  <a:srgbClr val="002060"/>
                </a:solidFill>
                <a:latin typeface="+mj-lt"/>
                <a:ea typeface="+mn-ea"/>
                <a:cs typeface="+mn-cs"/>
              </a:defRPr>
            </a:lvl1pPr>
            <a:lvl2pPr marL="572574" marR="0" indent="-236498" algn="l" defTabSz="914180" rtl="0" eaLnBrk="1" fontAlgn="auto" latinLnBrk="0" hangingPunct="1">
              <a:lnSpc>
                <a:spcPct val="90000"/>
              </a:lnSpc>
              <a:spcBef>
                <a:spcPct val="20000"/>
              </a:spcBef>
              <a:spcAft>
                <a:spcPts val="0"/>
              </a:spcAft>
              <a:buClrTx/>
              <a:buSzPct val="90000"/>
              <a:buFont typeface="Arial" pitchFamily="34" charset="0"/>
              <a:buChar char="•"/>
              <a:tabLst/>
              <a:defRPr sz="2352" kern="1200" spc="0" baseline="0">
                <a:solidFill>
                  <a:srgbClr val="002060"/>
                </a:solidFill>
                <a:latin typeface="+mn-lt"/>
                <a:ea typeface="+mn-ea"/>
                <a:cs typeface="+mn-cs"/>
              </a:defRPr>
            </a:lvl2pPr>
            <a:lvl3pPr marL="784178"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960" kern="1200" spc="0" baseline="0">
                <a:solidFill>
                  <a:srgbClr val="002060"/>
                </a:soli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solidFill>
                  <a:srgbClr val="002060"/>
                </a:soli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764" kern="1200" spc="0" baseline="0">
                <a:solidFill>
                  <a:srgbClr val="00206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pPr marL="0" indent="0">
              <a:buFont typeface="Arial" pitchFamily="34" charset="0"/>
              <a:buNone/>
            </a:pPr>
            <a:r>
              <a:rPr lang="fr-FR" dirty="0" err="1"/>
              <a:t>Aggrégations</a:t>
            </a:r>
            <a:r>
              <a:rPr lang="fr-FR" dirty="0"/>
              <a:t>:</a:t>
            </a:r>
          </a:p>
        </p:txBody>
      </p:sp>
      <p:graphicFrame>
        <p:nvGraphicFramePr>
          <p:cNvPr id="7" name="Table 6"/>
          <p:cNvGraphicFramePr>
            <a:graphicFrameLocks noGrp="1"/>
          </p:cNvGraphicFramePr>
          <p:nvPr>
            <p:extLst>
              <p:ext uri="{D42A27DB-BD31-4B8C-83A1-F6EECF244321}">
                <p14:modId xmlns:p14="http://schemas.microsoft.com/office/powerpoint/2010/main" val="409018673"/>
              </p:ext>
            </p:extLst>
          </p:nvPr>
        </p:nvGraphicFramePr>
        <p:xfrm>
          <a:off x="3381404" y="4983501"/>
          <a:ext cx="8127999" cy="1112520"/>
        </p:xfrm>
        <a:graphic>
          <a:graphicData uri="http://schemas.openxmlformats.org/drawingml/2006/table">
            <a:tbl>
              <a:tblPr firstRow="1" bandRow="1">
                <a:tableStyleId>{F5AB1C69-6EDB-4FF4-983F-18BD219EF322}</a:tableStyleId>
              </a:tblPr>
              <a:tblGrid>
                <a:gridCol w="2709333">
                  <a:extLst>
                    <a:ext uri="{9D8B030D-6E8A-4147-A177-3AD203B41FA5}">
                      <a16:colId xmlns:a16="http://schemas.microsoft.com/office/drawing/2014/main" val="537358780"/>
                    </a:ext>
                  </a:extLst>
                </a:gridCol>
                <a:gridCol w="2709333">
                  <a:extLst>
                    <a:ext uri="{9D8B030D-6E8A-4147-A177-3AD203B41FA5}">
                      <a16:colId xmlns:a16="http://schemas.microsoft.com/office/drawing/2014/main" val="3663347151"/>
                    </a:ext>
                  </a:extLst>
                </a:gridCol>
                <a:gridCol w="2709333">
                  <a:extLst>
                    <a:ext uri="{9D8B030D-6E8A-4147-A177-3AD203B41FA5}">
                      <a16:colId xmlns:a16="http://schemas.microsoft.com/office/drawing/2014/main" val="2207875928"/>
                    </a:ext>
                  </a:extLst>
                </a:gridCol>
              </a:tblGrid>
              <a:tr h="370840">
                <a:tc>
                  <a:txBody>
                    <a:bodyPr/>
                    <a:lstStyle/>
                    <a:p>
                      <a:r>
                        <a:rPr lang="fr-FR" dirty="0"/>
                        <a:t>Fenêtre de temps</a:t>
                      </a:r>
                    </a:p>
                  </a:txBody>
                  <a:tcPr/>
                </a:tc>
                <a:tc>
                  <a:txBody>
                    <a:bodyPr/>
                    <a:lstStyle/>
                    <a:p>
                      <a:r>
                        <a:rPr lang="fr-FR" dirty="0"/>
                        <a:t>Objet A (somme)</a:t>
                      </a:r>
                    </a:p>
                  </a:txBody>
                  <a:tcPr/>
                </a:tc>
                <a:tc>
                  <a:txBody>
                    <a:bodyPr/>
                    <a:lstStyle/>
                    <a:p>
                      <a:r>
                        <a:rPr lang="fr-FR" dirty="0"/>
                        <a:t>Objet B (moyenne)</a:t>
                      </a:r>
                    </a:p>
                  </a:txBody>
                  <a:tcPr/>
                </a:tc>
                <a:extLst>
                  <a:ext uri="{0D108BD9-81ED-4DB2-BD59-A6C34878D82A}">
                    <a16:rowId xmlns:a16="http://schemas.microsoft.com/office/drawing/2014/main" val="4115154942"/>
                  </a:ext>
                </a:extLst>
              </a:tr>
              <a:tr h="370840">
                <a:tc>
                  <a:txBody>
                    <a:bodyPr/>
                    <a:lstStyle/>
                    <a:p>
                      <a:r>
                        <a:rPr lang="fr-FR" dirty="0"/>
                        <a:t>10:00:05</a:t>
                      </a:r>
                    </a:p>
                  </a:txBody>
                  <a:tcPr/>
                </a:tc>
                <a:tc>
                  <a:txBody>
                    <a:bodyPr/>
                    <a:lstStyle/>
                    <a:p>
                      <a:r>
                        <a:rPr lang="fr-FR" dirty="0"/>
                        <a:t>185</a:t>
                      </a:r>
                    </a:p>
                  </a:txBody>
                  <a:tcPr/>
                </a:tc>
                <a:tc>
                  <a:txBody>
                    <a:bodyPr/>
                    <a:lstStyle/>
                    <a:p>
                      <a:r>
                        <a:rPr lang="fr-FR" dirty="0"/>
                        <a:t>1900</a:t>
                      </a:r>
                    </a:p>
                  </a:txBody>
                  <a:tcPr/>
                </a:tc>
                <a:extLst>
                  <a:ext uri="{0D108BD9-81ED-4DB2-BD59-A6C34878D82A}">
                    <a16:rowId xmlns:a16="http://schemas.microsoft.com/office/drawing/2014/main" val="1780782093"/>
                  </a:ext>
                </a:extLst>
              </a:tr>
              <a:tr h="370840">
                <a:tc>
                  <a:txBody>
                    <a:bodyPr/>
                    <a:lstStyle/>
                    <a:p>
                      <a:r>
                        <a:rPr lang="fr-FR" dirty="0"/>
                        <a:t>10:00:10</a:t>
                      </a:r>
                    </a:p>
                  </a:txBody>
                  <a:tcPr/>
                </a:tc>
                <a:tc>
                  <a:txBody>
                    <a:bodyPr/>
                    <a:lstStyle/>
                    <a:p>
                      <a:r>
                        <a:rPr lang="fr-FR" dirty="0"/>
                        <a:t>140</a:t>
                      </a:r>
                    </a:p>
                  </a:txBody>
                  <a:tcPr/>
                </a:tc>
                <a:tc>
                  <a:txBody>
                    <a:bodyPr/>
                    <a:lstStyle/>
                    <a:p>
                      <a:r>
                        <a:rPr lang="fr-FR" dirty="0"/>
                        <a:t>2750</a:t>
                      </a:r>
                    </a:p>
                  </a:txBody>
                  <a:tcPr/>
                </a:tc>
                <a:extLst>
                  <a:ext uri="{0D108BD9-81ED-4DB2-BD59-A6C34878D82A}">
                    <a16:rowId xmlns:a16="http://schemas.microsoft.com/office/drawing/2014/main" val="2880720852"/>
                  </a:ext>
                </a:extLst>
              </a:tr>
            </a:tbl>
          </a:graphicData>
        </a:graphic>
      </p:graphicFrame>
      <p:cxnSp>
        <p:nvCxnSpPr>
          <p:cNvPr id="9" name="Straight Connector 8"/>
          <p:cNvCxnSpPr/>
          <p:nvPr/>
        </p:nvCxnSpPr>
        <p:spPr>
          <a:xfrm flipV="1">
            <a:off x="3381405" y="2862197"/>
            <a:ext cx="8127999" cy="12526"/>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381404" y="5718132"/>
            <a:ext cx="8127999" cy="12526"/>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381404" y="6089758"/>
            <a:ext cx="8127999" cy="12526"/>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81404" y="3961526"/>
            <a:ext cx="8127999" cy="12526"/>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81404" y="1747211"/>
            <a:ext cx="8127999" cy="12526"/>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381404" y="5343158"/>
            <a:ext cx="8127999" cy="12526"/>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38637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un système distribué</a:t>
            </a:r>
          </a:p>
        </p:txBody>
      </p:sp>
      <p:sp>
        <p:nvSpPr>
          <p:cNvPr id="2" name="Rectangle 1"/>
          <p:cNvSpPr/>
          <p:nvPr/>
        </p:nvSpPr>
        <p:spPr bwMode="auto">
          <a:xfrm>
            <a:off x="371812" y="3161393"/>
            <a:ext cx="1388962" cy="648183"/>
          </a:xfrm>
          <a:prstGeom prst="rect">
            <a:avLst/>
          </a:prstGeom>
          <a:solidFill>
            <a:schemeClr val="tx2"/>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2400" dirty="0">
                <a:gradFill>
                  <a:gsLst>
                    <a:gs pos="0">
                      <a:srgbClr val="FFFFFF"/>
                    </a:gs>
                    <a:gs pos="100000">
                      <a:srgbClr val="FFFFFF"/>
                    </a:gs>
                  </a:gsLst>
                  <a:lin ang="5400000" scaled="0"/>
                </a:gradFill>
                <a:ea typeface="Segoe UI" pitchFamily="34" charset="0"/>
                <a:cs typeface="Segoe UI" pitchFamily="34" charset="0"/>
              </a:rPr>
              <a:t>objet A</a:t>
            </a:r>
          </a:p>
        </p:txBody>
      </p:sp>
      <p:sp>
        <p:nvSpPr>
          <p:cNvPr id="5" name="Rectangle 4"/>
          <p:cNvSpPr/>
          <p:nvPr/>
        </p:nvSpPr>
        <p:spPr bwMode="auto">
          <a:xfrm>
            <a:off x="371812" y="4449198"/>
            <a:ext cx="1388962" cy="648183"/>
          </a:xfrm>
          <a:prstGeom prst="rect">
            <a:avLst/>
          </a:prstGeom>
          <a:solidFill>
            <a:srgbClr val="FFC000"/>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2400" dirty="0">
                <a:gradFill>
                  <a:gsLst>
                    <a:gs pos="0">
                      <a:srgbClr val="FFFFFF"/>
                    </a:gs>
                    <a:gs pos="100000">
                      <a:srgbClr val="FFFFFF"/>
                    </a:gs>
                  </a:gsLst>
                  <a:lin ang="5400000" scaled="0"/>
                </a:gradFill>
                <a:ea typeface="Segoe UI" pitchFamily="34" charset="0"/>
                <a:cs typeface="Segoe UI" pitchFamily="34" charset="0"/>
              </a:rPr>
              <a:t>objet B</a:t>
            </a:r>
          </a:p>
        </p:txBody>
      </p:sp>
      <p:grpSp>
        <p:nvGrpSpPr>
          <p:cNvPr id="13" name="Group 12"/>
          <p:cNvGrpSpPr/>
          <p:nvPr/>
        </p:nvGrpSpPr>
        <p:grpSpPr>
          <a:xfrm>
            <a:off x="4085106" y="3546371"/>
            <a:ext cx="1946058" cy="1226918"/>
            <a:chOff x="2857436" y="2239942"/>
            <a:chExt cx="1946058" cy="1226918"/>
          </a:xfrm>
        </p:grpSpPr>
        <p:sp>
          <p:nvSpPr>
            <p:cNvPr id="11" name="Cylinder 10"/>
            <p:cNvSpPr/>
            <p:nvPr/>
          </p:nvSpPr>
          <p:spPr bwMode="auto">
            <a:xfrm rot="5400000">
              <a:off x="3477438" y="1712540"/>
              <a:ext cx="798653" cy="1853458"/>
            </a:xfrm>
            <a:prstGeom prst="can">
              <a:avLst/>
            </a:prstGeom>
            <a:solidFill>
              <a:schemeClr val="accent3">
                <a:lumMod val="75000"/>
              </a:schemeClr>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fr-FR" sz="2400" dirty="0">
                  <a:gradFill>
                    <a:gsLst>
                      <a:gs pos="0">
                        <a:srgbClr val="FFFFFF"/>
                      </a:gs>
                      <a:gs pos="100000">
                        <a:srgbClr val="FFFFFF"/>
                      </a:gs>
                    </a:gsLst>
                    <a:lin ang="5400000" scaled="0"/>
                  </a:gradFill>
                  <a:ea typeface="Segoe UI" pitchFamily="34" charset="0"/>
                  <a:cs typeface="Segoe UI" pitchFamily="34" charset="0"/>
                </a:rPr>
                <a:t>broker</a:t>
              </a:r>
            </a:p>
          </p:txBody>
        </p:sp>
        <p:sp>
          <p:nvSpPr>
            <p:cNvPr id="12" name="Cylinder 11"/>
            <p:cNvSpPr/>
            <p:nvPr/>
          </p:nvSpPr>
          <p:spPr bwMode="auto">
            <a:xfrm rot="5400000">
              <a:off x="3431139" y="2187104"/>
              <a:ext cx="798653" cy="1760860"/>
            </a:xfrm>
            <a:prstGeom prst="can">
              <a:avLst/>
            </a:prstGeom>
            <a:solidFill>
              <a:schemeClr val="accent3">
                <a:lumMod val="75000"/>
              </a:schemeClr>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fr-FR" sz="2400" dirty="0">
                  <a:gradFill>
                    <a:gsLst>
                      <a:gs pos="0">
                        <a:srgbClr val="FFFFFF"/>
                      </a:gs>
                      <a:gs pos="100000">
                        <a:srgbClr val="FFFFFF"/>
                      </a:gs>
                    </a:gsLst>
                    <a:lin ang="5400000" scaled="0"/>
                  </a:gradFill>
                  <a:ea typeface="Segoe UI" pitchFamily="34" charset="0"/>
                  <a:cs typeface="Segoe UI" pitchFamily="34" charset="0"/>
                </a:rPr>
                <a:t>broker</a:t>
              </a:r>
            </a:p>
          </p:txBody>
        </p:sp>
        <p:sp>
          <p:nvSpPr>
            <p:cNvPr id="10" name="Cylinder 9"/>
            <p:cNvSpPr/>
            <p:nvPr/>
          </p:nvSpPr>
          <p:spPr bwMode="auto">
            <a:xfrm rot="5400000">
              <a:off x="3303816" y="1871571"/>
              <a:ext cx="798653" cy="1691414"/>
            </a:xfrm>
            <a:prstGeom prst="can">
              <a:avLst/>
            </a:prstGeom>
            <a:solidFill>
              <a:schemeClr val="accent3">
                <a:lumMod val="75000"/>
              </a:schemeClr>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fr-FR" sz="2400" dirty="0">
                  <a:gradFill>
                    <a:gsLst>
                      <a:gs pos="0">
                        <a:srgbClr val="FFFFFF"/>
                      </a:gs>
                      <a:gs pos="100000">
                        <a:srgbClr val="FFFFFF"/>
                      </a:gs>
                    </a:gsLst>
                    <a:lin ang="5400000" scaled="0"/>
                  </a:gradFill>
                  <a:ea typeface="Segoe UI" pitchFamily="34" charset="0"/>
                  <a:cs typeface="Segoe UI" pitchFamily="34" charset="0"/>
                </a:rPr>
                <a:t>broker</a:t>
              </a:r>
            </a:p>
          </p:txBody>
        </p:sp>
      </p:grpSp>
      <p:sp>
        <p:nvSpPr>
          <p:cNvPr id="14" name="Rectangle: Rounded Corners 13"/>
          <p:cNvSpPr/>
          <p:nvPr/>
        </p:nvSpPr>
        <p:spPr bwMode="auto">
          <a:xfrm>
            <a:off x="7602587" y="3242416"/>
            <a:ext cx="3711176" cy="1562582"/>
          </a:xfrm>
          <a:prstGeom prst="roundRect">
            <a:avLst/>
          </a:prstGeom>
          <a:solidFill>
            <a:schemeClr val="accent3">
              <a:lumMod val="75000"/>
            </a:schemeClr>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fr-FR" sz="2400" dirty="0">
                <a:gradFill>
                  <a:gsLst>
                    <a:gs pos="0">
                      <a:srgbClr val="FFFFFF"/>
                    </a:gs>
                    <a:gs pos="100000">
                      <a:srgbClr val="FFFFFF"/>
                    </a:gs>
                  </a:gsLst>
                  <a:lin ang="5400000" scaled="0"/>
                </a:gradFill>
                <a:ea typeface="Segoe UI" pitchFamily="34" charset="0"/>
                <a:cs typeface="Segoe UI" pitchFamily="34" charset="0"/>
              </a:rPr>
              <a:t>Moteur de </a:t>
            </a:r>
            <a:br>
              <a:rPr lang="fr-FR" sz="2400" dirty="0">
                <a:gradFill>
                  <a:gsLst>
                    <a:gs pos="0">
                      <a:srgbClr val="FFFFFF"/>
                    </a:gs>
                    <a:gs pos="100000">
                      <a:srgbClr val="FFFFFF"/>
                    </a:gs>
                  </a:gsLst>
                  <a:lin ang="5400000" scaled="0"/>
                </a:gradFill>
                <a:ea typeface="Segoe UI" pitchFamily="34" charset="0"/>
                <a:cs typeface="Segoe UI" pitchFamily="34" charset="0"/>
              </a:rPr>
            </a:br>
            <a:r>
              <a:rPr lang="fr-FR" sz="2400" dirty="0">
                <a:gradFill>
                  <a:gsLst>
                    <a:gs pos="0">
                      <a:srgbClr val="FFFFFF"/>
                    </a:gs>
                    <a:gs pos="100000">
                      <a:srgbClr val="FFFFFF"/>
                    </a:gs>
                  </a:gsLst>
                  <a:lin ang="5400000" scaled="0"/>
                </a:gradFill>
                <a:ea typeface="Segoe UI" pitchFamily="34" charset="0"/>
                <a:cs typeface="Segoe UI" pitchFamily="34" charset="0"/>
              </a:rPr>
              <a:t>traitement</a:t>
            </a:r>
          </a:p>
        </p:txBody>
      </p:sp>
      <p:grpSp>
        <p:nvGrpSpPr>
          <p:cNvPr id="36" name="Group 35"/>
          <p:cNvGrpSpPr/>
          <p:nvPr/>
        </p:nvGrpSpPr>
        <p:grpSpPr>
          <a:xfrm>
            <a:off x="1658132" y="3394016"/>
            <a:ext cx="797114" cy="304710"/>
            <a:chOff x="3646025" y="4583575"/>
            <a:chExt cx="2870524" cy="1585731"/>
          </a:xfrm>
        </p:grpSpPr>
        <p:sp>
          <p:nvSpPr>
            <p:cNvPr id="15" name="Rectangle 14"/>
            <p:cNvSpPr/>
            <p:nvPr/>
          </p:nvSpPr>
          <p:spPr bwMode="auto">
            <a:xfrm>
              <a:off x="3646025" y="4583575"/>
              <a:ext cx="2870522" cy="1585731"/>
            </a:xfrm>
            <a:prstGeom prst="rect">
              <a:avLst/>
            </a:prstGeom>
            <a:solidFill>
              <a:schemeClr val="accent3">
                <a:lumMod val="75000"/>
              </a:schemeClr>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Connector 16"/>
            <p:cNvCxnSpPr>
              <a:cxnSpLocks/>
            </p:cNvCxnSpPr>
            <p:nvPr/>
          </p:nvCxnSpPr>
          <p:spPr>
            <a:xfrm>
              <a:off x="3646025" y="4595148"/>
              <a:ext cx="1435260" cy="732502"/>
            </a:xfrm>
            <a:prstGeom prst="line">
              <a:avLst/>
            </a:prstGeom>
            <a:ln>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H="1">
              <a:off x="5081284" y="4595149"/>
              <a:ext cx="1435265" cy="732501"/>
            </a:xfrm>
            <a:prstGeom prst="line">
              <a:avLst/>
            </a:prstGeom>
            <a:ln>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662478" y="4652643"/>
            <a:ext cx="797114" cy="304710"/>
            <a:chOff x="3646025" y="4583575"/>
            <a:chExt cx="2870524" cy="1585731"/>
          </a:xfrm>
        </p:grpSpPr>
        <p:sp>
          <p:nvSpPr>
            <p:cNvPr id="19" name="Rectangle 18"/>
            <p:cNvSpPr/>
            <p:nvPr/>
          </p:nvSpPr>
          <p:spPr bwMode="auto">
            <a:xfrm>
              <a:off x="3646025" y="4583575"/>
              <a:ext cx="2870522" cy="1585731"/>
            </a:xfrm>
            <a:prstGeom prst="rect">
              <a:avLst/>
            </a:prstGeom>
            <a:solidFill>
              <a:schemeClr val="accent3">
                <a:lumMod val="75000"/>
              </a:schemeClr>
            </a:solidFill>
            <a:ln>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20" name="Straight Connector 19"/>
            <p:cNvCxnSpPr>
              <a:cxnSpLocks/>
            </p:cNvCxnSpPr>
            <p:nvPr/>
          </p:nvCxnSpPr>
          <p:spPr>
            <a:xfrm>
              <a:off x="3646025" y="4595148"/>
              <a:ext cx="1435260" cy="732502"/>
            </a:xfrm>
            <a:prstGeom prst="line">
              <a:avLst/>
            </a:prstGeom>
            <a:ln>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H="1">
              <a:off x="5081284" y="4595149"/>
              <a:ext cx="1435265" cy="732501"/>
            </a:xfrm>
            <a:prstGeom prst="line">
              <a:avLst/>
            </a:prstGeom>
            <a:ln>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8382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99 0.0037 L 0.00299 0.0037 C 0.00482 0.00463 0.00677 0.00602 0.00859 0.00694 C 0.00964 0.00741 0.01081 0.00764 0.01185 0.0081 C 0.01289 0.0088 0.01393 0.01018 0.01497 0.01042 C 0.02682 0.01296 0.04375 0.01319 0.05508 0.01366 C 0.06029 0.0169 0.05195 0.01204 0.06146 0.01597 C 0.06276 0.01667 0.06393 0.01759 0.06523 0.01829 L 0.06719 0.01944 C 0.06771 0.01991 0.06849 0.01991 0.06901 0.0206 C 0.06966 0.0213 0.07031 0.02222 0.07096 0.02292 C 0.07148 0.02338 0.07227 0.02338 0.07279 0.02384 C 0.07461 0.02523 0.07799 0.02847 0.07799 0.02847 C 0.07852 0.02986 0.07917 0.03148 0.07982 0.0331 C 0.08086 0.03495 0.08216 0.03634 0.08307 0.03866 C 0.08424 0.0419 0.08437 0.04282 0.0862 0.04537 C 0.08672 0.0463 0.0875 0.04676 0.08815 0.04768 C 0.09062 0.05116 0.08802 0.04907 0.09128 0.05116 C 0.09219 0.05231 0.09284 0.05347 0.09388 0.0544 C 0.0944 0.05509 0.09505 0.05509 0.0957 0.05556 C 0.09661 0.05625 0.0974 0.05694 0.09831 0.05787 C 0.09961 0.05926 0.10078 0.06088 0.10208 0.0625 C 0.10365 0.06435 0.10469 0.06574 0.10651 0.0669 C 0.10729 0.06736 0.1082 0.06759 0.10911 0.06806 C 0.11224 0.06968 0.11159 0.07037 0.11602 0.07153 C 0.12461 0.07361 0.11693 0.07153 0.1237 0.07361 C 0.125 0.07407 0.1263 0.07431 0.12747 0.07477 C 0.12878 0.07546 0.13008 0.07662 0.13138 0.07708 C 0.13307 0.07778 0.13477 0.07847 0.13646 0.0794 C 0.13763 0.08009 0.13893 0.08148 0.14023 0.08171 L 0.14779 0.08264 C 0.16016 0.0875 0.14792 0.08333 0.1694 0.08611 C 0.17018 0.08634 0.1707 0.08704 0.17135 0.08727 C 0.17227 0.08773 0.17305 0.08796 0.17396 0.08843 C 0.17461 0.08866 0.17513 0.08912 0.17578 0.08958 C 0.17669 0.09005 0.17747 0.09028 0.17839 0.09074 C 0.18477 0.09398 0.17487 0.08935 0.18281 0.09282 C 0.18672 0.09768 0.18268 0.09398 0.18659 0.09398 C 0.18724 0.09398 0.18789 0.09514 0.18854 0.09514 C 0.19128 0.09583 0.20378 0.09722 0.20573 0.09745 C 0.21732 0.1044 0.20495 0.09745 0.23815 0.09745 C 0.23893 0.09745 0.23984 0.09815 0.24062 0.09861 C 0.24909 0.09792 0.25768 0.09444 0.26602 0.0963 C 0.26862 0.09676 0.26927 0.1044 0.27174 0.10532 C 0.27878 0.1081 0.2862 0.10602 0.29336 0.10648 C 0.29727 0.10671 0.30104 0.10718 0.30482 0.10764 C 0.34219 0.11111 0.31901 0.10856 0.34167 0.11111 C 0.34232 0.11134 0.34297 0.11227 0.34362 0.11227 C 0.37214 0.11227 0.38763 0.11065 0.41549 0.1088 C 0.41732 0.10833 0.41927 0.10833 0.42109 0.10764 C 0.42253 0.10718 0.4237 0.10602 0.425 0.10532 L 0.43008 0.10301 C 0.43086 0.10278 0.43177 0.10255 0.43255 0.10208 C 0.4332 0.10162 0.43385 0.10116 0.43451 0.10093 C 0.43529 0.10046 0.4362 0.10023 0.43698 0.09977 C 0.44141 0.09745 0.43607 0.1 0.44154 0.0963 C 0.44232 0.09583 0.44323 0.0956 0.44401 0.09514 C 0.44648 0.09074 0.44388 0.09468 0.44727 0.0919 C 0.44792 0.0912 0.44844 0.09005 0.44909 0.08958 C 0.44935 0.08935 0.45326 0.08657 0.45417 0.08611 C 0.45573 0.08565 0.45716 0.08542 0.45859 0.08495 C 0.4599 0.08426 0.4612 0.08333 0.4625 0.08264 C 0.46432 0.08194 0.46732 0.08079 0.46888 0.0794 C 0.46966 0.0787 0.47044 0.07755 0.47135 0.07708 C 0.47305 0.07616 0.47643 0.07477 0.47643 0.07477 C 0.4819 0.06829 0.475 0.07616 0.48021 0.07153 C 0.4849 0.06736 0.47917 0.07083 0.48477 0.0669 C 0.48594 0.06597 0.48854 0.06458 0.48854 0.06458 L 0.49049 0.06574 " pathEditMode="relative" ptsTypes="AAAAAAAAAAAAAAAAAAAAAAAAAAAAAAAAAAAAAAAAAAAAAAAAAAAAAAAAAAAAAAAAAAAAA">
                                      <p:cBhvr>
                                        <p:cTn id="6" dur="5000" fill="hold"/>
                                        <p:tgtEl>
                                          <p:spTgt spid="3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182 0.01088 L -0.00182 0.01088 C 0.01172 0.0125 0.01211 0.0132 0.02995 0.01088 C 0.03164 0.01065 0.03333 0.0095 0.03503 0.0088 C 0.03659 0.00787 0.03919 0.00672 0.04076 0.00649 C 0.0444 0.00556 0.05651 0.00394 0.06289 0.00186 C 0.06406 0.00162 0.0651 0.00116 0.06615 0.0007 C 0.0668 0.00047 0.06745 -4.44444E-6 0.06797 -0.00023 C 0.06953 -0.00115 0.07096 -0.00208 0.07253 -0.00254 C 0.0737 -0.003 0.075 -0.00324 0.0763 -0.0037 C 0.07995 -0.00601 0.07643 -0.00393 0.08203 -0.00601 C 0.08281 -0.00625 0.08372 -0.00671 0.08451 -0.00717 C 0.08776 -0.00879 0.08802 -0.00949 0.09089 -0.01041 C 0.09544 -0.01203 0.0957 -0.01157 0.10104 -0.01273 C 0.1026 -0.01296 0.10404 -0.01342 0.10547 -0.01388 C 0.10716 -0.01481 0.1082 -0.0155 0.11003 -0.0162 C 0.11146 -0.01666 0.11289 -0.01689 0.11445 -0.01736 C 0.11523 -0.01805 0.11602 -0.01898 0.11693 -0.01944 C 0.11901 -0.0206 0.12122 -0.02083 0.12331 -0.02175 C 0.12422 -0.02222 0.125 -0.02245 0.12591 -0.02291 C 0.12956 -0.02476 0.12591 -0.02291 0.12969 -0.02638 C 0.1306 -0.02708 0.13333 -0.02824 0.13412 -0.02847 C 0.13451 -0.02939 0.1349 -0.03032 0.13542 -0.03078 C 0.1362 -0.03148 0.13711 -0.03148 0.13789 -0.03194 C 0.13854 -0.03217 0.13919 -0.03287 0.13984 -0.0331 C 0.14219 -0.03402 0.14284 -0.03379 0.14492 -0.03541 C 0.14635 -0.03634 0.14818 -0.03819 0.14935 -0.03981 C 0.14987 -0.0405 0.15013 -0.04166 0.15065 -0.04213 C 0.15143 -0.04282 0.15234 -0.04282 0.15326 -0.04328 C 0.15391 -0.04351 0.15443 -0.04398 0.15508 -0.04444 C 0.15677 -0.04513 0.16016 -0.04652 0.16016 -0.04652 C 0.16315 -0.05023 0.16133 -0.04838 0.16589 -0.05115 L 0.16784 -0.05231 C 0.17018 -0.05648 0.16823 -0.05393 0.17357 -0.05555 C 0.17435 -0.05601 0.17526 -0.05648 0.17604 -0.05671 C 0.1776 -0.05717 0.17904 -0.0574 0.18047 -0.05787 C 0.18346 -0.06134 0.18242 -0.06088 0.1875 -0.06134 C 0.19961 -0.06226 0.2237 -0.06342 0.2237 -0.06342 C 0.22839 -0.06319 0.23307 -0.06319 0.23776 -0.0625 C 0.24037 -0.06203 0.24531 -0.06018 0.24531 -0.06018 C 0.24596 -0.05972 0.24662 -0.05925 0.24727 -0.05902 C 0.2569 -0.05555 0.27956 -0.05694 0.28099 -0.05671 C 0.28607 -0.05648 0.29115 -0.05601 0.29622 -0.05555 C 0.29831 -0.05532 0.30039 -0.05509 0.3026 -0.05439 C 0.30391 -0.05416 0.30508 -0.0537 0.30638 -0.05347 C 0.30912 -0.05277 0.31185 -0.05254 0.31458 -0.05231 C 0.31914 -0.05254 0.32357 -0.05277 0.328 -0.05347 C 0.32969 -0.0537 0.33138 -0.05439 0.33307 -0.05439 C 0.33477 -0.05439 0.3487 -0.05254 0.35091 -0.05231 C 0.35625 -0.05023 0.35651 -0.05 0.36419 -0.05 C 0.36641 -0.05 0.36849 -0.05092 0.37057 -0.05115 C 0.37487 -0.05162 0.37904 -0.05185 0.38333 -0.05231 L 0.39349 -0.05347 C 0.4069 -0.05763 0.39466 -0.05393 0.4056 -0.05671 C 0.40677 -0.05717 0.40807 -0.05787 0.40938 -0.05787 L 0.46589 -0.06018 C 0.4681 -0.06041 0.47018 -0.06134 0.47227 -0.06134 C 0.48229 -0.06088 0.50221 -0.05902 0.50221 -0.05902 " pathEditMode="relative" ptsTypes="AAAAAAAAAAAAAAAAAAAAAAAAAAAAAAAAAAAAAAAAAAAAAAAAAAAAAAAAAA">
                                      <p:cBhvr>
                                        <p:cTn id="8" dur="6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cas idéal</a:t>
            </a:r>
          </a:p>
        </p:txBody>
      </p:sp>
      <p:cxnSp>
        <p:nvCxnSpPr>
          <p:cNvPr id="38" name="Straight Arrow Connector 37"/>
          <p:cNvCxnSpPr>
            <a:cxnSpLocks/>
          </p:cNvCxnSpPr>
          <p:nvPr/>
        </p:nvCxnSpPr>
        <p:spPr>
          <a:xfrm>
            <a:off x="1340286" y="4221271"/>
            <a:ext cx="9137737" cy="0"/>
          </a:xfrm>
          <a:prstGeom prst="straightConnector1">
            <a:avLst/>
          </a:prstGeom>
          <a:ln>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H="1">
            <a:off x="1847590" y="1515649"/>
            <a:ext cx="15727" cy="3056351"/>
          </a:xfrm>
          <a:prstGeom prst="line">
            <a:avLst/>
          </a:prstGeom>
          <a:ln w="3175">
            <a:solidFill>
              <a:srgbClr val="000000"/>
            </a:solidFill>
            <a:prstDash val="lgDashDotDot"/>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a:off x="2512513"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a:off x="3177436"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a:off x="3842359"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507282"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a:off x="5172205"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5837128"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6502051"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7166974"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7831897"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8496820"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a:off x="9161743"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a:off x="9826669"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6200000">
            <a:off x="992759"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10:00:00</a:t>
            </a:r>
          </a:p>
        </p:txBody>
      </p:sp>
      <p:sp>
        <p:nvSpPr>
          <p:cNvPr id="57" name="TextBox 56"/>
          <p:cNvSpPr txBox="1"/>
          <p:nvPr/>
        </p:nvSpPr>
        <p:spPr>
          <a:xfrm rot="16200000">
            <a:off x="1656372"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10:00:01</a:t>
            </a:r>
          </a:p>
        </p:txBody>
      </p:sp>
      <p:sp>
        <p:nvSpPr>
          <p:cNvPr id="58" name="TextBox 57"/>
          <p:cNvSpPr txBox="1"/>
          <p:nvPr/>
        </p:nvSpPr>
        <p:spPr>
          <a:xfrm rot="16200000">
            <a:off x="2319985"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10:00:02</a:t>
            </a:r>
          </a:p>
        </p:txBody>
      </p:sp>
      <p:sp>
        <p:nvSpPr>
          <p:cNvPr id="59" name="TextBox 58"/>
          <p:cNvSpPr txBox="1"/>
          <p:nvPr/>
        </p:nvSpPr>
        <p:spPr>
          <a:xfrm rot="16200000">
            <a:off x="2983598"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10:00:03</a:t>
            </a:r>
          </a:p>
        </p:txBody>
      </p:sp>
      <p:sp>
        <p:nvSpPr>
          <p:cNvPr id="60" name="TextBox 59"/>
          <p:cNvSpPr txBox="1"/>
          <p:nvPr/>
        </p:nvSpPr>
        <p:spPr>
          <a:xfrm rot="16200000">
            <a:off x="3647211"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10:00:04</a:t>
            </a:r>
          </a:p>
        </p:txBody>
      </p:sp>
      <p:sp>
        <p:nvSpPr>
          <p:cNvPr id="61" name="TextBox 60"/>
          <p:cNvSpPr txBox="1"/>
          <p:nvPr/>
        </p:nvSpPr>
        <p:spPr>
          <a:xfrm rot="16200000">
            <a:off x="4310824"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10:00:05</a:t>
            </a:r>
          </a:p>
        </p:txBody>
      </p:sp>
      <p:sp>
        <p:nvSpPr>
          <p:cNvPr id="62" name="TextBox 61"/>
          <p:cNvSpPr txBox="1"/>
          <p:nvPr/>
        </p:nvSpPr>
        <p:spPr>
          <a:xfrm rot="16200000">
            <a:off x="4974437"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10:00:06</a:t>
            </a:r>
          </a:p>
        </p:txBody>
      </p:sp>
      <p:sp>
        <p:nvSpPr>
          <p:cNvPr id="63" name="TextBox 62"/>
          <p:cNvSpPr txBox="1"/>
          <p:nvPr/>
        </p:nvSpPr>
        <p:spPr>
          <a:xfrm rot="16200000">
            <a:off x="5638050"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10:00:07</a:t>
            </a:r>
          </a:p>
        </p:txBody>
      </p:sp>
      <p:sp>
        <p:nvSpPr>
          <p:cNvPr id="64" name="TextBox 63"/>
          <p:cNvSpPr txBox="1"/>
          <p:nvPr/>
        </p:nvSpPr>
        <p:spPr>
          <a:xfrm rot="16200000">
            <a:off x="6301663"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10:00:08</a:t>
            </a:r>
          </a:p>
        </p:txBody>
      </p:sp>
      <p:sp>
        <p:nvSpPr>
          <p:cNvPr id="65" name="TextBox 64"/>
          <p:cNvSpPr txBox="1"/>
          <p:nvPr/>
        </p:nvSpPr>
        <p:spPr>
          <a:xfrm rot="16200000">
            <a:off x="6965276"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10:00:09</a:t>
            </a:r>
          </a:p>
        </p:txBody>
      </p:sp>
      <p:sp>
        <p:nvSpPr>
          <p:cNvPr id="66" name="TextBox 65"/>
          <p:cNvSpPr txBox="1"/>
          <p:nvPr/>
        </p:nvSpPr>
        <p:spPr>
          <a:xfrm rot="16200000">
            <a:off x="7628889"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10:00:10</a:t>
            </a:r>
          </a:p>
        </p:txBody>
      </p:sp>
      <p:sp>
        <p:nvSpPr>
          <p:cNvPr id="67" name="TextBox 66"/>
          <p:cNvSpPr txBox="1"/>
          <p:nvPr/>
        </p:nvSpPr>
        <p:spPr>
          <a:xfrm rot="16200000">
            <a:off x="8292502"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10:00:11</a:t>
            </a:r>
          </a:p>
        </p:txBody>
      </p:sp>
      <p:sp>
        <p:nvSpPr>
          <p:cNvPr id="68" name="TextBox 67"/>
          <p:cNvSpPr txBox="1"/>
          <p:nvPr/>
        </p:nvSpPr>
        <p:spPr>
          <a:xfrm rot="16200000">
            <a:off x="8956111"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10:00:12</a:t>
            </a:r>
          </a:p>
        </p:txBody>
      </p:sp>
      <p:sp>
        <p:nvSpPr>
          <p:cNvPr id="69" name="TextBox 68"/>
          <p:cNvSpPr txBox="1"/>
          <p:nvPr/>
        </p:nvSpPr>
        <p:spPr>
          <a:xfrm rot="16200000">
            <a:off x="1190044" y="3219247"/>
            <a:ext cx="1346548"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A,m1,100</a:t>
            </a:r>
          </a:p>
        </p:txBody>
      </p:sp>
      <p:sp>
        <p:nvSpPr>
          <p:cNvPr id="70" name="TextBox 69"/>
          <p:cNvSpPr txBox="1"/>
          <p:nvPr/>
        </p:nvSpPr>
        <p:spPr>
          <a:xfrm rot="16200000">
            <a:off x="3920718" y="3281875"/>
            <a:ext cx="1221288"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A,m4,85</a:t>
            </a:r>
          </a:p>
        </p:txBody>
      </p:sp>
      <p:sp>
        <p:nvSpPr>
          <p:cNvPr id="71" name="TextBox 70"/>
          <p:cNvSpPr txBox="1"/>
          <p:nvPr/>
        </p:nvSpPr>
        <p:spPr>
          <a:xfrm rot="16200000">
            <a:off x="5903933" y="3281874"/>
            <a:ext cx="1221288"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A,m5,40</a:t>
            </a:r>
          </a:p>
        </p:txBody>
      </p:sp>
      <p:sp>
        <p:nvSpPr>
          <p:cNvPr id="72" name="TextBox 71"/>
          <p:cNvSpPr txBox="1"/>
          <p:nvPr/>
        </p:nvSpPr>
        <p:spPr>
          <a:xfrm rot="16200000">
            <a:off x="6493701" y="3219245"/>
            <a:ext cx="1346546"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A,m7,100</a:t>
            </a:r>
          </a:p>
        </p:txBody>
      </p:sp>
      <p:sp>
        <p:nvSpPr>
          <p:cNvPr id="73" name="TextBox 72"/>
          <p:cNvSpPr txBox="1"/>
          <p:nvPr/>
        </p:nvSpPr>
        <p:spPr>
          <a:xfrm rot="16200000">
            <a:off x="1134072" y="1972512"/>
            <a:ext cx="1458494"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B,m2,2000</a:t>
            </a:r>
          </a:p>
        </p:txBody>
      </p:sp>
      <p:sp>
        <p:nvSpPr>
          <p:cNvPr id="74" name="TextBox 73"/>
          <p:cNvSpPr txBox="1"/>
          <p:nvPr/>
        </p:nvSpPr>
        <p:spPr>
          <a:xfrm rot="16200000">
            <a:off x="3132552" y="1957248"/>
            <a:ext cx="1427964"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B,m3,1800</a:t>
            </a:r>
          </a:p>
        </p:txBody>
      </p:sp>
      <p:sp>
        <p:nvSpPr>
          <p:cNvPr id="75" name="TextBox 74"/>
          <p:cNvSpPr txBox="1"/>
          <p:nvPr/>
        </p:nvSpPr>
        <p:spPr>
          <a:xfrm rot="16200000">
            <a:off x="5798133" y="1957250"/>
            <a:ext cx="1427965"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B,m6,2500</a:t>
            </a:r>
          </a:p>
        </p:txBody>
      </p:sp>
      <p:sp>
        <p:nvSpPr>
          <p:cNvPr id="76" name="TextBox 75"/>
          <p:cNvSpPr txBox="1"/>
          <p:nvPr/>
        </p:nvSpPr>
        <p:spPr>
          <a:xfrm rot="16200000">
            <a:off x="7102652" y="1972512"/>
            <a:ext cx="1458491"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B,m8,3000</a:t>
            </a:r>
          </a:p>
        </p:txBody>
      </p:sp>
      <p:cxnSp>
        <p:nvCxnSpPr>
          <p:cNvPr id="103" name="Straight Connector 102"/>
          <p:cNvCxnSpPr>
            <a:cxnSpLocks/>
          </p:cNvCxnSpPr>
          <p:nvPr/>
        </p:nvCxnSpPr>
        <p:spPr>
          <a:xfrm>
            <a:off x="5275329" y="1515647"/>
            <a:ext cx="0" cy="3056353"/>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p:cNvCxnSpPr>
          <p:nvPr/>
        </p:nvCxnSpPr>
        <p:spPr>
          <a:xfrm>
            <a:off x="1661570" y="1515647"/>
            <a:ext cx="0" cy="3056353"/>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cxnSpLocks/>
          </p:cNvCxnSpPr>
          <p:nvPr/>
        </p:nvCxnSpPr>
        <p:spPr>
          <a:xfrm>
            <a:off x="8607252" y="1515647"/>
            <a:ext cx="0" cy="3056353"/>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00404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événements dupliqués</a:t>
            </a:r>
          </a:p>
        </p:txBody>
      </p:sp>
      <p:cxnSp>
        <p:nvCxnSpPr>
          <p:cNvPr id="38" name="Straight Arrow Connector 37"/>
          <p:cNvCxnSpPr>
            <a:cxnSpLocks/>
          </p:cNvCxnSpPr>
          <p:nvPr/>
        </p:nvCxnSpPr>
        <p:spPr>
          <a:xfrm>
            <a:off x="1340286" y="4221271"/>
            <a:ext cx="9137737" cy="0"/>
          </a:xfrm>
          <a:prstGeom prst="straightConnector1">
            <a:avLst/>
          </a:prstGeom>
          <a:ln>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H="1">
            <a:off x="1847590" y="1515649"/>
            <a:ext cx="15727" cy="3056351"/>
          </a:xfrm>
          <a:prstGeom prst="line">
            <a:avLst/>
          </a:prstGeom>
          <a:ln w="3175">
            <a:solidFill>
              <a:srgbClr val="000000"/>
            </a:solidFill>
            <a:prstDash val="lgDashDotDot"/>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a:off x="2512513"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a:off x="3177436"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a:off x="3842359"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507282"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a:off x="5172205"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5837128"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6502051"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7166974"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7831897"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8496820"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a:off x="9161743"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a:off x="9826669"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6200000">
            <a:off x="992759"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10:00:00</a:t>
            </a:r>
          </a:p>
        </p:txBody>
      </p:sp>
      <p:sp>
        <p:nvSpPr>
          <p:cNvPr id="57" name="TextBox 56"/>
          <p:cNvSpPr txBox="1"/>
          <p:nvPr/>
        </p:nvSpPr>
        <p:spPr>
          <a:xfrm rot="16200000">
            <a:off x="1656372"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10:00:01</a:t>
            </a:r>
          </a:p>
        </p:txBody>
      </p:sp>
      <p:sp>
        <p:nvSpPr>
          <p:cNvPr id="58" name="TextBox 57"/>
          <p:cNvSpPr txBox="1"/>
          <p:nvPr/>
        </p:nvSpPr>
        <p:spPr>
          <a:xfrm rot="16200000">
            <a:off x="2319985"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10:00:02</a:t>
            </a:r>
          </a:p>
        </p:txBody>
      </p:sp>
      <p:sp>
        <p:nvSpPr>
          <p:cNvPr id="59" name="TextBox 58"/>
          <p:cNvSpPr txBox="1"/>
          <p:nvPr/>
        </p:nvSpPr>
        <p:spPr>
          <a:xfrm rot="16200000">
            <a:off x="2983598"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10:00:03</a:t>
            </a:r>
          </a:p>
        </p:txBody>
      </p:sp>
      <p:sp>
        <p:nvSpPr>
          <p:cNvPr id="60" name="TextBox 59"/>
          <p:cNvSpPr txBox="1"/>
          <p:nvPr/>
        </p:nvSpPr>
        <p:spPr>
          <a:xfrm rot="16200000">
            <a:off x="3647211"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10:00:04</a:t>
            </a:r>
          </a:p>
        </p:txBody>
      </p:sp>
      <p:sp>
        <p:nvSpPr>
          <p:cNvPr id="61" name="TextBox 60"/>
          <p:cNvSpPr txBox="1"/>
          <p:nvPr/>
        </p:nvSpPr>
        <p:spPr>
          <a:xfrm rot="16200000">
            <a:off x="4310824"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10:00:05</a:t>
            </a:r>
          </a:p>
        </p:txBody>
      </p:sp>
      <p:sp>
        <p:nvSpPr>
          <p:cNvPr id="62" name="TextBox 61"/>
          <p:cNvSpPr txBox="1"/>
          <p:nvPr/>
        </p:nvSpPr>
        <p:spPr>
          <a:xfrm rot="16200000">
            <a:off x="4974437"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10:00:06</a:t>
            </a:r>
          </a:p>
        </p:txBody>
      </p:sp>
      <p:sp>
        <p:nvSpPr>
          <p:cNvPr id="63" name="TextBox 62"/>
          <p:cNvSpPr txBox="1"/>
          <p:nvPr/>
        </p:nvSpPr>
        <p:spPr>
          <a:xfrm rot="16200000">
            <a:off x="5638050"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10:00:07</a:t>
            </a:r>
          </a:p>
        </p:txBody>
      </p:sp>
      <p:sp>
        <p:nvSpPr>
          <p:cNvPr id="64" name="TextBox 63"/>
          <p:cNvSpPr txBox="1"/>
          <p:nvPr/>
        </p:nvSpPr>
        <p:spPr>
          <a:xfrm rot="16200000">
            <a:off x="6301663"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10:00:08</a:t>
            </a:r>
          </a:p>
        </p:txBody>
      </p:sp>
      <p:sp>
        <p:nvSpPr>
          <p:cNvPr id="65" name="TextBox 64"/>
          <p:cNvSpPr txBox="1"/>
          <p:nvPr/>
        </p:nvSpPr>
        <p:spPr>
          <a:xfrm rot="16200000">
            <a:off x="6965276"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10:00:09</a:t>
            </a:r>
          </a:p>
        </p:txBody>
      </p:sp>
      <p:sp>
        <p:nvSpPr>
          <p:cNvPr id="66" name="TextBox 65"/>
          <p:cNvSpPr txBox="1"/>
          <p:nvPr/>
        </p:nvSpPr>
        <p:spPr>
          <a:xfrm rot="16200000">
            <a:off x="7628889"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10:00:10</a:t>
            </a:r>
          </a:p>
        </p:txBody>
      </p:sp>
      <p:sp>
        <p:nvSpPr>
          <p:cNvPr id="67" name="TextBox 66"/>
          <p:cNvSpPr txBox="1"/>
          <p:nvPr/>
        </p:nvSpPr>
        <p:spPr>
          <a:xfrm rot="16200000">
            <a:off x="8292502"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10:00:11</a:t>
            </a:r>
          </a:p>
        </p:txBody>
      </p:sp>
      <p:sp>
        <p:nvSpPr>
          <p:cNvPr id="68" name="TextBox 67"/>
          <p:cNvSpPr txBox="1"/>
          <p:nvPr/>
        </p:nvSpPr>
        <p:spPr>
          <a:xfrm rot="16200000">
            <a:off x="8956111"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10:00:12</a:t>
            </a:r>
          </a:p>
        </p:txBody>
      </p:sp>
      <p:sp>
        <p:nvSpPr>
          <p:cNvPr id="69" name="TextBox 68"/>
          <p:cNvSpPr txBox="1"/>
          <p:nvPr/>
        </p:nvSpPr>
        <p:spPr>
          <a:xfrm rot="16200000">
            <a:off x="1190044" y="3219247"/>
            <a:ext cx="1346548"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A,m1,100</a:t>
            </a:r>
          </a:p>
        </p:txBody>
      </p:sp>
      <p:sp>
        <p:nvSpPr>
          <p:cNvPr id="70" name="TextBox 69"/>
          <p:cNvSpPr txBox="1"/>
          <p:nvPr/>
        </p:nvSpPr>
        <p:spPr>
          <a:xfrm rot="16200000">
            <a:off x="3920718" y="3281875"/>
            <a:ext cx="1221288"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A,m4,85</a:t>
            </a:r>
          </a:p>
        </p:txBody>
      </p:sp>
      <p:sp>
        <p:nvSpPr>
          <p:cNvPr id="71" name="TextBox 70"/>
          <p:cNvSpPr txBox="1"/>
          <p:nvPr/>
        </p:nvSpPr>
        <p:spPr>
          <a:xfrm rot="16200000">
            <a:off x="5903933" y="3281874"/>
            <a:ext cx="1221288"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A,m5,40</a:t>
            </a:r>
          </a:p>
        </p:txBody>
      </p:sp>
      <p:sp>
        <p:nvSpPr>
          <p:cNvPr id="72" name="TextBox 71"/>
          <p:cNvSpPr txBox="1"/>
          <p:nvPr/>
        </p:nvSpPr>
        <p:spPr>
          <a:xfrm rot="16200000">
            <a:off x="6493701" y="3219245"/>
            <a:ext cx="1346546"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A,m7,100</a:t>
            </a:r>
          </a:p>
        </p:txBody>
      </p:sp>
      <p:sp>
        <p:nvSpPr>
          <p:cNvPr id="73" name="TextBox 72"/>
          <p:cNvSpPr txBox="1"/>
          <p:nvPr/>
        </p:nvSpPr>
        <p:spPr>
          <a:xfrm rot="16200000">
            <a:off x="1134072" y="1972512"/>
            <a:ext cx="1458494"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B,m2,2000</a:t>
            </a:r>
          </a:p>
        </p:txBody>
      </p:sp>
      <p:sp>
        <p:nvSpPr>
          <p:cNvPr id="74" name="TextBox 73"/>
          <p:cNvSpPr txBox="1"/>
          <p:nvPr/>
        </p:nvSpPr>
        <p:spPr>
          <a:xfrm rot="16200000">
            <a:off x="3132552" y="1957248"/>
            <a:ext cx="1427964"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B,m3,1800</a:t>
            </a:r>
          </a:p>
        </p:txBody>
      </p:sp>
      <p:sp>
        <p:nvSpPr>
          <p:cNvPr id="75" name="TextBox 74"/>
          <p:cNvSpPr txBox="1"/>
          <p:nvPr/>
        </p:nvSpPr>
        <p:spPr>
          <a:xfrm rot="16200000">
            <a:off x="5798133" y="1957250"/>
            <a:ext cx="1427965"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B,m6,2500</a:t>
            </a:r>
          </a:p>
        </p:txBody>
      </p:sp>
      <p:sp>
        <p:nvSpPr>
          <p:cNvPr id="76" name="TextBox 75"/>
          <p:cNvSpPr txBox="1"/>
          <p:nvPr/>
        </p:nvSpPr>
        <p:spPr>
          <a:xfrm rot="16200000">
            <a:off x="7102652" y="1972512"/>
            <a:ext cx="1458491"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B,m8,3000</a:t>
            </a:r>
          </a:p>
        </p:txBody>
      </p:sp>
      <p:sp>
        <p:nvSpPr>
          <p:cNvPr id="39" name="TextBox 38"/>
          <p:cNvSpPr txBox="1"/>
          <p:nvPr/>
        </p:nvSpPr>
        <p:spPr>
          <a:xfrm rot="16200000">
            <a:off x="1760982" y="1972512"/>
            <a:ext cx="1458494" cy="544765"/>
          </a:xfrm>
          <a:prstGeom prst="rect">
            <a:avLst/>
          </a:prstGeom>
          <a:noFill/>
          <a:ln>
            <a:solidFill>
              <a:srgbClr val="FF0000"/>
            </a:solidFill>
          </a:ln>
        </p:spPr>
        <p:txBody>
          <a:bodyPr wrap="square" lIns="182880" tIns="146304" rIns="182880" bIns="146304" rtlCol="0">
            <a:spAutoFit/>
          </a:bodyPr>
          <a:lstStyle/>
          <a:p>
            <a:pPr>
              <a:lnSpc>
                <a:spcPct val="90000"/>
              </a:lnSpc>
              <a:spcAft>
                <a:spcPts val="600"/>
              </a:spcAft>
            </a:pPr>
            <a:r>
              <a:rPr lang="fr-FR" dirty="0">
                <a:solidFill>
                  <a:srgbClr val="FFC000"/>
                </a:solidFill>
              </a:rPr>
              <a:t>B,m2,2000</a:t>
            </a:r>
          </a:p>
        </p:txBody>
      </p:sp>
      <p:sp>
        <p:nvSpPr>
          <p:cNvPr id="46" name="TextBox 45"/>
          <p:cNvSpPr txBox="1"/>
          <p:nvPr/>
        </p:nvSpPr>
        <p:spPr>
          <a:xfrm rot="16200000">
            <a:off x="5173917" y="3150357"/>
            <a:ext cx="1346548" cy="544765"/>
          </a:xfrm>
          <a:prstGeom prst="rect">
            <a:avLst/>
          </a:prstGeom>
          <a:noFill/>
          <a:ln>
            <a:solidFill>
              <a:srgbClr val="FF0000"/>
            </a:solidFill>
          </a:ln>
        </p:spPr>
        <p:txBody>
          <a:bodyPr wrap="square" lIns="182880" tIns="146304" rIns="182880" bIns="146304" rtlCol="0">
            <a:spAutoFit/>
          </a:bodyPr>
          <a:lstStyle/>
          <a:p>
            <a:pPr>
              <a:lnSpc>
                <a:spcPct val="90000"/>
              </a:lnSpc>
              <a:spcAft>
                <a:spcPts val="600"/>
              </a:spcAft>
            </a:pPr>
            <a:r>
              <a:rPr lang="fr-FR" dirty="0">
                <a:solidFill>
                  <a:schemeClr val="tx2"/>
                </a:solidFill>
              </a:rPr>
              <a:t>A,m1,100</a:t>
            </a:r>
          </a:p>
        </p:txBody>
      </p:sp>
      <p:sp>
        <p:nvSpPr>
          <p:cNvPr id="52" name="TextBox 51"/>
          <p:cNvSpPr txBox="1"/>
          <p:nvPr/>
        </p:nvSpPr>
        <p:spPr>
          <a:xfrm rot="16200000">
            <a:off x="6561577" y="1944324"/>
            <a:ext cx="1221288" cy="544765"/>
          </a:xfrm>
          <a:prstGeom prst="rect">
            <a:avLst/>
          </a:prstGeom>
          <a:noFill/>
          <a:ln>
            <a:solidFill>
              <a:srgbClr val="FF0000"/>
            </a:solidFill>
          </a:ln>
        </p:spPr>
        <p:txBody>
          <a:bodyPr wrap="square" lIns="182880" tIns="146304" rIns="182880" bIns="146304" rtlCol="0">
            <a:spAutoFit/>
          </a:bodyPr>
          <a:lstStyle/>
          <a:p>
            <a:pPr>
              <a:lnSpc>
                <a:spcPct val="90000"/>
              </a:lnSpc>
              <a:spcAft>
                <a:spcPts val="600"/>
              </a:spcAft>
            </a:pPr>
            <a:r>
              <a:rPr lang="fr-FR" dirty="0">
                <a:solidFill>
                  <a:schemeClr val="tx2"/>
                </a:solidFill>
              </a:rPr>
              <a:t>A,m5,40</a:t>
            </a:r>
          </a:p>
        </p:txBody>
      </p:sp>
      <p:sp>
        <p:nvSpPr>
          <p:cNvPr id="55" name="TextBox 54"/>
          <p:cNvSpPr txBox="1"/>
          <p:nvPr/>
        </p:nvSpPr>
        <p:spPr>
          <a:xfrm rot="16200000">
            <a:off x="7116221" y="3181276"/>
            <a:ext cx="1458491" cy="544765"/>
          </a:xfrm>
          <a:prstGeom prst="rect">
            <a:avLst/>
          </a:prstGeom>
          <a:noFill/>
          <a:ln>
            <a:solidFill>
              <a:srgbClr val="FF0000"/>
            </a:solidFill>
          </a:ln>
        </p:spPr>
        <p:txBody>
          <a:bodyPr wrap="square" lIns="182880" tIns="146304" rIns="182880" bIns="146304" rtlCol="0">
            <a:spAutoFit/>
          </a:bodyPr>
          <a:lstStyle/>
          <a:p>
            <a:pPr>
              <a:lnSpc>
                <a:spcPct val="90000"/>
              </a:lnSpc>
              <a:spcAft>
                <a:spcPts val="600"/>
              </a:spcAft>
            </a:pPr>
            <a:r>
              <a:rPr lang="fr-FR" dirty="0">
                <a:solidFill>
                  <a:srgbClr val="FFC000"/>
                </a:solidFill>
              </a:rPr>
              <a:t>B,m8,3000</a:t>
            </a:r>
          </a:p>
        </p:txBody>
      </p:sp>
      <p:sp>
        <p:nvSpPr>
          <p:cNvPr id="77" name="TextBox 76"/>
          <p:cNvSpPr txBox="1"/>
          <p:nvPr/>
        </p:nvSpPr>
        <p:spPr>
          <a:xfrm rot="16200000">
            <a:off x="7762327" y="3181275"/>
            <a:ext cx="1458491" cy="544765"/>
          </a:xfrm>
          <a:prstGeom prst="rect">
            <a:avLst/>
          </a:prstGeom>
          <a:noFill/>
          <a:ln>
            <a:solidFill>
              <a:srgbClr val="FF0000"/>
            </a:solidFill>
          </a:ln>
        </p:spPr>
        <p:txBody>
          <a:bodyPr wrap="square" lIns="182880" tIns="146304" rIns="182880" bIns="146304" rtlCol="0">
            <a:spAutoFit/>
          </a:bodyPr>
          <a:lstStyle/>
          <a:p>
            <a:pPr>
              <a:lnSpc>
                <a:spcPct val="90000"/>
              </a:lnSpc>
              <a:spcAft>
                <a:spcPts val="600"/>
              </a:spcAft>
            </a:pPr>
            <a:r>
              <a:rPr lang="fr-FR" dirty="0">
                <a:solidFill>
                  <a:srgbClr val="FFC000"/>
                </a:solidFill>
              </a:rPr>
              <a:t>B,m8,3000</a:t>
            </a:r>
          </a:p>
        </p:txBody>
      </p:sp>
      <p:cxnSp>
        <p:nvCxnSpPr>
          <p:cNvPr id="78" name="Straight Connector 77"/>
          <p:cNvCxnSpPr>
            <a:cxnSpLocks/>
          </p:cNvCxnSpPr>
          <p:nvPr/>
        </p:nvCxnSpPr>
        <p:spPr>
          <a:xfrm>
            <a:off x="5275329" y="1515647"/>
            <a:ext cx="0" cy="3056353"/>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cxnSpLocks/>
          </p:cNvCxnSpPr>
          <p:nvPr/>
        </p:nvCxnSpPr>
        <p:spPr>
          <a:xfrm>
            <a:off x="1661570" y="1515647"/>
            <a:ext cx="0" cy="3056353"/>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p:cNvCxnSpPr>
          <p:nvPr/>
        </p:nvCxnSpPr>
        <p:spPr>
          <a:xfrm>
            <a:off x="8607252" y="1515647"/>
            <a:ext cx="0" cy="3056353"/>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00388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événements dans le désordre</a:t>
            </a:r>
          </a:p>
        </p:txBody>
      </p:sp>
      <p:cxnSp>
        <p:nvCxnSpPr>
          <p:cNvPr id="38" name="Straight Arrow Connector 37"/>
          <p:cNvCxnSpPr>
            <a:cxnSpLocks/>
          </p:cNvCxnSpPr>
          <p:nvPr/>
        </p:nvCxnSpPr>
        <p:spPr>
          <a:xfrm>
            <a:off x="1340286" y="4221271"/>
            <a:ext cx="9137737" cy="0"/>
          </a:xfrm>
          <a:prstGeom prst="straightConnector1">
            <a:avLst/>
          </a:prstGeom>
          <a:ln>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H="1">
            <a:off x="1847590" y="1515649"/>
            <a:ext cx="15727" cy="3056351"/>
          </a:xfrm>
          <a:prstGeom prst="line">
            <a:avLst/>
          </a:prstGeom>
          <a:ln w="3175">
            <a:solidFill>
              <a:srgbClr val="000000"/>
            </a:solidFill>
            <a:prstDash val="lgDashDotDot"/>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a:off x="2512513"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a:off x="3177436"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a:off x="3842359"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507282"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a:off x="5172205"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5837128"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6502051"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7166974"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7831897"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8496820"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a:off x="9161743"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a:off x="9826669"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6200000">
            <a:off x="992759"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10:00:00</a:t>
            </a:r>
          </a:p>
        </p:txBody>
      </p:sp>
      <p:sp>
        <p:nvSpPr>
          <p:cNvPr id="57" name="TextBox 56"/>
          <p:cNvSpPr txBox="1"/>
          <p:nvPr/>
        </p:nvSpPr>
        <p:spPr>
          <a:xfrm rot="16200000">
            <a:off x="1656372"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10:00:01</a:t>
            </a:r>
          </a:p>
        </p:txBody>
      </p:sp>
      <p:sp>
        <p:nvSpPr>
          <p:cNvPr id="58" name="TextBox 57"/>
          <p:cNvSpPr txBox="1"/>
          <p:nvPr/>
        </p:nvSpPr>
        <p:spPr>
          <a:xfrm rot="16200000">
            <a:off x="2319985"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10:00:02</a:t>
            </a:r>
          </a:p>
        </p:txBody>
      </p:sp>
      <p:sp>
        <p:nvSpPr>
          <p:cNvPr id="59" name="TextBox 58"/>
          <p:cNvSpPr txBox="1"/>
          <p:nvPr/>
        </p:nvSpPr>
        <p:spPr>
          <a:xfrm rot="16200000">
            <a:off x="2983598"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10:00:03</a:t>
            </a:r>
          </a:p>
        </p:txBody>
      </p:sp>
      <p:sp>
        <p:nvSpPr>
          <p:cNvPr id="60" name="TextBox 59"/>
          <p:cNvSpPr txBox="1"/>
          <p:nvPr/>
        </p:nvSpPr>
        <p:spPr>
          <a:xfrm rot="16200000">
            <a:off x="3647211"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10:00:04</a:t>
            </a:r>
          </a:p>
        </p:txBody>
      </p:sp>
      <p:sp>
        <p:nvSpPr>
          <p:cNvPr id="61" name="TextBox 60"/>
          <p:cNvSpPr txBox="1"/>
          <p:nvPr/>
        </p:nvSpPr>
        <p:spPr>
          <a:xfrm rot="16200000">
            <a:off x="4310824"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10:00:05</a:t>
            </a:r>
          </a:p>
        </p:txBody>
      </p:sp>
      <p:sp>
        <p:nvSpPr>
          <p:cNvPr id="62" name="TextBox 61"/>
          <p:cNvSpPr txBox="1"/>
          <p:nvPr/>
        </p:nvSpPr>
        <p:spPr>
          <a:xfrm rot="16200000">
            <a:off x="4974437"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10:00:06</a:t>
            </a:r>
          </a:p>
        </p:txBody>
      </p:sp>
      <p:sp>
        <p:nvSpPr>
          <p:cNvPr id="63" name="TextBox 62"/>
          <p:cNvSpPr txBox="1"/>
          <p:nvPr/>
        </p:nvSpPr>
        <p:spPr>
          <a:xfrm rot="16200000">
            <a:off x="5638050"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10:00:07</a:t>
            </a:r>
          </a:p>
        </p:txBody>
      </p:sp>
      <p:sp>
        <p:nvSpPr>
          <p:cNvPr id="64" name="TextBox 63"/>
          <p:cNvSpPr txBox="1"/>
          <p:nvPr/>
        </p:nvSpPr>
        <p:spPr>
          <a:xfrm rot="16200000">
            <a:off x="6301663"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10:00:08</a:t>
            </a:r>
          </a:p>
        </p:txBody>
      </p:sp>
      <p:sp>
        <p:nvSpPr>
          <p:cNvPr id="65" name="TextBox 64"/>
          <p:cNvSpPr txBox="1"/>
          <p:nvPr/>
        </p:nvSpPr>
        <p:spPr>
          <a:xfrm rot="16200000">
            <a:off x="6965276"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10:00:09</a:t>
            </a:r>
          </a:p>
        </p:txBody>
      </p:sp>
      <p:sp>
        <p:nvSpPr>
          <p:cNvPr id="66" name="TextBox 65"/>
          <p:cNvSpPr txBox="1"/>
          <p:nvPr/>
        </p:nvSpPr>
        <p:spPr>
          <a:xfrm rot="16200000">
            <a:off x="7628889"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10:00:10</a:t>
            </a:r>
          </a:p>
        </p:txBody>
      </p:sp>
      <p:sp>
        <p:nvSpPr>
          <p:cNvPr id="67" name="TextBox 66"/>
          <p:cNvSpPr txBox="1"/>
          <p:nvPr/>
        </p:nvSpPr>
        <p:spPr>
          <a:xfrm rot="16200000">
            <a:off x="8292502"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10:00:11</a:t>
            </a:r>
          </a:p>
        </p:txBody>
      </p:sp>
      <p:sp>
        <p:nvSpPr>
          <p:cNvPr id="68" name="TextBox 67"/>
          <p:cNvSpPr txBox="1"/>
          <p:nvPr/>
        </p:nvSpPr>
        <p:spPr>
          <a:xfrm rot="16200000">
            <a:off x="8956111"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10:00:12</a:t>
            </a:r>
          </a:p>
        </p:txBody>
      </p:sp>
      <p:sp>
        <p:nvSpPr>
          <p:cNvPr id="69" name="TextBox 68"/>
          <p:cNvSpPr txBox="1"/>
          <p:nvPr/>
        </p:nvSpPr>
        <p:spPr>
          <a:xfrm rot="16200000">
            <a:off x="1190044" y="3219247"/>
            <a:ext cx="1346548"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A,m1,100</a:t>
            </a:r>
          </a:p>
        </p:txBody>
      </p:sp>
      <p:sp>
        <p:nvSpPr>
          <p:cNvPr id="70" name="TextBox 69"/>
          <p:cNvSpPr txBox="1"/>
          <p:nvPr/>
        </p:nvSpPr>
        <p:spPr>
          <a:xfrm rot="16200000">
            <a:off x="3920718" y="3281875"/>
            <a:ext cx="1221288"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A,m4,85</a:t>
            </a:r>
          </a:p>
        </p:txBody>
      </p:sp>
      <p:sp>
        <p:nvSpPr>
          <p:cNvPr id="71" name="TextBox 70"/>
          <p:cNvSpPr txBox="1"/>
          <p:nvPr/>
        </p:nvSpPr>
        <p:spPr>
          <a:xfrm rot="16200000">
            <a:off x="7218627" y="3281873"/>
            <a:ext cx="1221288" cy="544765"/>
          </a:xfrm>
          <a:prstGeom prst="rect">
            <a:avLst/>
          </a:prstGeom>
          <a:noFill/>
          <a:ln>
            <a:solidFill>
              <a:srgbClr val="FF0000"/>
            </a:solidFill>
          </a:ln>
        </p:spPr>
        <p:txBody>
          <a:bodyPr wrap="square" lIns="182880" tIns="146304" rIns="182880" bIns="146304" rtlCol="0">
            <a:spAutoFit/>
          </a:bodyPr>
          <a:lstStyle/>
          <a:p>
            <a:pPr>
              <a:lnSpc>
                <a:spcPct val="90000"/>
              </a:lnSpc>
              <a:spcAft>
                <a:spcPts val="600"/>
              </a:spcAft>
            </a:pPr>
            <a:r>
              <a:rPr lang="fr-FR" dirty="0">
                <a:solidFill>
                  <a:schemeClr val="tx2"/>
                </a:solidFill>
              </a:rPr>
              <a:t>A,m5,40</a:t>
            </a:r>
          </a:p>
        </p:txBody>
      </p:sp>
      <p:sp>
        <p:nvSpPr>
          <p:cNvPr id="72" name="TextBox 71"/>
          <p:cNvSpPr txBox="1"/>
          <p:nvPr/>
        </p:nvSpPr>
        <p:spPr>
          <a:xfrm rot="16200000">
            <a:off x="6493701" y="3219245"/>
            <a:ext cx="1346546"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A,m7,100</a:t>
            </a:r>
          </a:p>
        </p:txBody>
      </p:sp>
      <p:sp>
        <p:nvSpPr>
          <p:cNvPr id="73" name="TextBox 72"/>
          <p:cNvSpPr txBox="1"/>
          <p:nvPr/>
        </p:nvSpPr>
        <p:spPr>
          <a:xfrm rot="16200000">
            <a:off x="1134072" y="1972512"/>
            <a:ext cx="1458494"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B,m2,2000</a:t>
            </a:r>
          </a:p>
        </p:txBody>
      </p:sp>
      <p:sp>
        <p:nvSpPr>
          <p:cNvPr id="74" name="TextBox 73"/>
          <p:cNvSpPr txBox="1"/>
          <p:nvPr/>
        </p:nvSpPr>
        <p:spPr>
          <a:xfrm rot="16200000">
            <a:off x="3132552" y="1957248"/>
            <a:ext cx="1427964"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B,m3,1800</a:t>
            </a:r>
          </a:p>
        </p:txBody>
      </p:sp>
      <p:sp>
        <p:nvSpPr>
          <p:cNvPr id="75" name="TextBox 74"/>
          <p:cNvSpPr txBox="1"/>
          <p:nvPr/>
        </p:nvSpPr>
        <p:spPr>
          <a:xfrm rot="16200000">
            <a:off x="5798133" y="1957250"/>
            <a:ext cx="1427965"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B,m6,2500</a:t>
            </a:r>
          </a:p>
        </p:txBody>
      </p:sp>
      <p:sp>
        <p:nvSpPr>
          <p:cNvPr id="76" name="TextBox 75"/>
          <p:cNvSpPr txBox="1"/>
          <p:nvPr/>
        </p:nvSpPr>
        <p:spPr>
          <a:xfrm rot="16200000">
            <a:off x="7781144" y="1957247"/>
            <a:ext cx="1458491" cy="544765"/>
          </a:xfrm>
          <a:prstGeom prst="rect">
            <a:avLst/>
          </a:prstGeom>
          <a:noFill/>
          <a:ln>
            <a:solidFill>
              <a:srgbClr val="FF0000"/>
            </a:solidFill>
          </a:ln>
        </p:spPr>
        <p:txBody>
          <a:bodyPr wrap="square" lIns="182880" tIns="146304" rIns="182880" bIns="146304" rtlCol="0">
            <a:spAutoFit/>
          </a:bodyPr>
          <a:lstStyle/>
          <a:p>
            <a:pPr>
              <a:lnSpc>
                <a:spcPct val="90000"/>
              </a:lnSpc>
              <a:spcAft>
                <a:spcPts val="600"/>
              </a:spcAft>
            </a:pPr>
            <a:r>
              <a:rPr lang="fr-FR" dirty="0">
                <a:solidFill>
                  <a:srgbClr val="FFC000"/>
                </a:solidFill>
              </a:rPr>
              <a:t>B,m8,3000</a:t>
            </a:r>
          </a:p>
        </p:txBody>
      </p:sp>
      <p:cxnSp>
        <p:nvCxnSpPr>
          <p:cNvPr id="39" name="Straight Connector 38"/>
          <p:cNvCxnSpPr>
            <a:cxnSpLocks/>
          </p:cNvCxnSpPr>
          <p:nvPr/>
        </p:nvCxnSpPr>
        <p:spPr>
          <a:xfrm>
            <a:off x="5275329" y="1515647"/>
            <a:ext cx="0" cy="3056353"/>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1661570" y="1515647"/>
            <a:ext cx="0" cy="3056353"/>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a:off x="8607252" y="1515647"/>
            <a:ext cx="0" cy="3056353"/>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29998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événements en retard</a:t>
            </a:r>
          </a:p>
        </p:txBody>
      </p:sp>
      <p:cxnSp>
        <p:nvCxnSpPr>
          <p:cNvPr id="38" name="Straight Arrow Connector 37"/>
          <p:cNvCxnSpPr>
            <a:cxnSpLocks/>
          </p:cNvCxnSpPr>
          <p:nvPr/>
        </p:nvCxnSpPr>
        <p:spPr>
          <a:xfrm>
            <a:off x="1340286" y="4221271"/>
            <a:ext cx="9137737" cy="0"/>
          </a:xfrm>
          <a:prstGeom prst="straightConnector1">
            <a:avLst/>
          </a:prstGeom>
          <a:ln>
            <a:solidFill>
              <a:srgbClr val="0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H="1">
            <a:off x="1847590" y="1515649"/>
            <a:ext cx="15727" cy="3056351"/>
          </a:xfrm>
          <a:prstGeom prst="line">
            <a:avLst/>
          </a:prstGeom>
          <a:ln w="3175">
            <a:solidFill>
              <a:srgbClr val="000000"/>
            </a:solidFill>
            <a:prstDash val="lgDashDotDot"/>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p:nvCxnSpPr>
        <p:spPr>
          <a:xfrm>
            <a:off x="2512513"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p:cNvCxnSpPr>
          <p:nvPr/>
        </p:nvCxnSpPr>
        <p:spPr>
          <a:xfrm>
            <a:off x="3177436"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a:off x="3842359"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a:off x="4507282"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p:cNvCxnSpPr>
          <p:nvPr/>
        </p:nvCxnSpPr>
        <p:spPr>
          <a:xfrm>
            <a:off x="5172205"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a:off x="5837128"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6502051"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7166974"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7831897"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a:off x="8496820"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a:off x="9161743"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nvCxnSpPr>
        <p:spPr>
          <a:xfrm>
            <a:off x="9826669" y="1515649"/>
            <a:ext cx="0" cy="3056351"/>
          </a:xfrm>
          <a:prstGeom prst="line">
            <a:avLst/>
          </a:prstGeom>
          <a:ln w="3175">
            <a:solidFill>
              <a:srgbClr val="000000"/>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16200000">
            <a:off x="992759"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10:00:00</a:t>
            </a:r>
          </a:p>
        </p:txBody>
      </p:sp>
      <p:sp>
        <p:nvSpPr>
          <p:cNvPr id="57" name="TextBox 56"/>
          <p:cNvSpPr txBox="1"/>
          <p:nvPr/>
        </p:nvSpPr>
        <p:spPr>
          <a:xfrm rot="16200000">
            <a:off x="1656372"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10:00:01</a:t>
            </a:r>
          </a:p>
        </p:txBody>
      </p:sp>
      <p:sp>
        <p:nvSpPr>
          <p:cNvPr id="58" name="TextBox 57"/>
          <p:cNvSpPr txBox="1"/>
          <p:nvPr/>
        </p:nvSpPr>
        <p:spPr>
          <a:xfrm rot="16200000">
            <a:off x="2319985"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10:00:02</a:t>
            </a:r>
          </a:p>
        </p:txBody>
      </p:sp>
      <p:sp>
        <p:nvSpPr>
          <p:cNvPr id="59" name="TextBox 58"/>
          <p:cNvSpPr txBox="1"/>
          <p:nvPr/>
        </p:nvSpPr>
        <p:spPr>
          <a:xfrm rot="16200000">
            <a:off x="2983598"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10:00:03</a:t>
            </a:r>
          </a:p>
        </p:txBody>
      </p:sp>
      <p:sp>
        <p:nvSpPr>
          <p:cNvPr id="60" name="TextBox 59"/>
          <p:cNvSpPr txBox="1"/>
          <p:nvPr/>
        </p:nvSpPr>
        <p:spPr>
          <a:xfrm rot="16200000">
            <a:off x="3647211"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10:00:04</a:t>
            </a:r>
          </a:p>
        </p:txBody>
      </p:sp>
      <p:sp>
        <p:nvSpPr>
          <p:cNvPr id="61" name="TextBox 60"/>
          <p:cNvSpPr txBox="1"/>
          <p:nvPr/>
        </p:nvSpPr>
        <p:spPr>
          <a:xfrm rot="16200000">
            <a:off x="4310824"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10:00:05</a:t>
            </a:r>
          </a:p>
        </p:txBody>
      </p:sp>
      <p:sp>
        <p:nvSpPr>
          <p:cNvPr id="62" name="TextBox 61"/>
          <p:cNvSpPr txBox="1"/>
          <p:nvPr/>
        </p:nvSpPr>
        <p:spPr>
          <a:xfrm rot="16200000">
            <a:off x="4974437"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10:00:06</a:t>
            </a:r>
          </a:p>
        </p:txBody>
      </p:sp>
      <p:sp>
        <p:nvSpPr>
          <p:cNvPr id="63" name="TextBox 62"/>
          <p:cNvSpPr txBox="1"/>
          <p:nvPr/>
        </p:nvSpPr>
        <p:spPr>
          <a:xfrm rot="16200000">
            <a:off x="5638050"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10:00:07</a:t>
            </a:r>
          </a:p>
        </p:txBody>
      </p:sp>
      <p:sp>
        <p:nvSpPr>
          <p:cNvPr id="64" name="TextBox 63"/>
          <p:cNvSpPr txBox="1"/>
          <p:nvPr/>
        </p:nvSpPr>
        <p:spPr>
          <a:xfrm rot="16200000">
            <a:off x="6301663"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10:00:08</a:t>
            </a:r>
          </a:p>
        </p:txBody>
      </p:sp>
      <p:sp>
        <p:nvSpPr>
          <p:cNvPr id="65" name="TextBox 64"/>
          <p:cNvSpPr txBox="1"/>
          <p:nvPr/>
        </p:nvSpPr>
        <p:spPr>
          <a:xfrm rot="16200000">
            <a:off x="6965276"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10:00:09</a:t>
            </a:r>
          </a:p>
        </p:txBody>
      </p:sp>
      <p:sp>
        <p:nvSpPr>
          <p:cNvPr id="66" name="TextBox 65"/>
          <p:cNvSpPr txBox="1"/>
          <p:nvPr/>
        </p:nvSpPr>
        <p:spPr>
          <a:xfrm rot="16200000">
            <a:off x="7628889"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10:00:10</a:t>
            </a:r>
          </a:p>
        </p:txBody>
      </p:sp>
      <p:sp>
        <p:nvSpPr>
          <p:cNvPr id="67" name="TextBox 66"/>
          <p:cNvSpPr txBox="1"/>
          <p:nvPr/>
        </p:nvSpPr>
        <p:spPr>
          <a:xfrm rot="16200000">
            <a:off x="8292502"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10:00:11</a:t>
            </a:r>
          </a:p>
        </p:txBody>
      </p:sp>
      <p:sp>
        <p:nvSpPr>
          <p:cNvPr id="68" name="TextBox 67"/>
          <p:cNvSpPr txBox="1"/>
          <p:nvPr/>
        </p:nvSpPr>
        <p:spPr>
          <a:xfrm rot="16200000">
            <a:off x="8956111" y="5069963"/>
            <a:ext cx="1741116" cy="544765"/>
          </a:xfrm>
          <a:prstGeom prst="rect">
            <a:avLst/>
          </a:prstGeom>
          <a:noFill/>
        </p:spPr>
        <p:txBody>
          <a:bodyPr wrap="square" lIns="182880" tIns="146304" rIns="182880" bIns="146304" rtlCol="0">
            <a:spAutoFit/>
          </a:bodyPr>
          <a:lstStyle/>
          <a:p>
            <a:pPr algn="r">
              <a:lnSpc>
                <a:spcPct val="90000"/>
              </a:lnSpc>
              <a:spcAft>
                <a:spcPts val="600"/>
              </a:spcAft>
            </a:pPr>
            <a:r>
              <a:rPr lang="fr-FR" dirty="0">
                <a:solidFill>
                  <a:srgbClr val="000000"/>
                </a:solidFill>
              </a:rPr>
              <a:t>10:00:12</a:t>
            </a:r>
          </a:p>
        </p:txBody>
      </p:sp>
      <p:sp>
        <p:nvSpPr>
          <p:cNvPr id="69" name="TextBox 68"/>
          <p:cNvSpPr txBox="1"/>
          <p:nvPr/>
        </p:nvSpPr>
        <p:spPr>
          <a:xfrm rot="16200000">
            <a:off x="7163547" y="3219245"/>
            <a:ext cx="1346548" cy="544765"/>
          </a:xfrm>
          <a:prstGeom prst="rect">
            <a:avLst/>
          </a:prstGeom>
          <a:noFill/>
          <a:ln>
            <a:solidFill>
              <a:srgbClr val="FF0000"/>
            </a:solidFill>
          </a:ln>
        </p:spPr>
        <p:txBody>
          <a:bodyPr wrap="square" lIns="182880" tIns="146304" rIns="182880" bIns="146304" rtlCol="0">
            <a:spAutoFit/>
          </a:bodyPr>
          <a:lstStyle/>
          <a:p>
            <a:pPr>
              <a:lnSpc>
                <a:spcPct val="90000"/>
              </a:lnSpc>
              <a:spcAft>
                <a:spcPts val="600"/>
              </a:spcAft>
            </a:pPr>
            <a:r>
              <a:rPr lang="fr-FR" dirty="0">
                <a:solidFill>
                  <a:schemeClr val="tx2"/>
                </a:solidFill>
              </a:rPr>
              <a:t>A,m1,100</a:t>
            </a:r>
          </a:p>
        </p:txBody>
      </p:sp>
      <p:sp>
        <p:nvSpPr>
          <p:cNvPr id="70" name="TextBox 69"/>
          <p:cNvSpPr txBox="1"/>
          <p:nvPr/>
        </p:nvSpPr>
        <p:spPr>
          <a:xfrm rot="16200000">
            <a:off x="3920718" y="3281875"/>
            <a:ext cx="1221288"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A,m4,85</a:t>
            </a:r>
          </a:p>
        </p:txBody>
      </p:sp>
      <p:sp>
        <p:nvSpPr>
          <p:cNvPr id="71" name="TextBox 70"/>
          <p:cNvSpPr txBox="1"/>
          <p:nvPr/>
        </p:nvSpPr>
        <p:spPr>
          <a:xfrm rot="16200000">
            <a:off x="5903933" y="3281874"/>
            <a:ext cx="1221288"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A,m5,40</a:t>
            </a:r>
          </a:p>
        </p:txBody>
      </p:sp>
      <p:sp>
        <p:nvSpPr>
          <p:cNvPr id="72" name="TextBox 71"/>
          <p:cNvSpPr txBox="1"/>
          <p:nvPr/>
        </p:nvSpPr>
        <p:spPr>
          <a:xfrm rot="16200000">
            <a:off x="6493701" y="3219245"/>
            <a:ext cx="1346546"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chemeClr val="tx2"/>
                </a:solidFill>
              </a:rPr>
              <a:t>A,m7,100</a:t>
            </a:r>
          </a:p>
        </p:txBody>
      </p:sp>
      <p:sp>
        <p:nvSpPr>
          <p:cNvPr id="73" name="TextBox 72"/>
          <p:cNvSpPr txBox="1"/>
          <p:nvPr/>
        </p:nvSpPr>
        <p:spPr>
          <a:xfrm rot="16200000">
            <a:off x="1134072" y="1972512"/>
            <a:ext cx="1458494"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B,m2,2000</a:t>
            </a:r>
          </a:p>
        </p:txBody>
      </p:sp>
      <p:sp>
        <p:nvSpPr>
          <p:cNvPr id="74" name="TextBox 73"/>
          <p:cNvSpPr txBox="1"/>
          <p:nvPr/>
        </p:nvSpPr>
        <p:spPr>
          <a:xfrm rot="16200000">
            <a:off x="3132552" y="1957248"/>
            <a:ext cx="1427964"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B,m3,1800</a:t>
            </a:r>
          </a:p>
        </p:txBody>
      </p:sp>
      <p:sp>
        <p:nvSpPr>
          <p:cNvPr id="75" name="TextBox 74"/>
          <p:cNvSpPr txBox="1"/>
          <p:nvPr/>
        </p:nvSpPr>
        <p:spPr>
          <a:xfrm rot="16200000">
            <a:off x="5798133" y="1957250"/>
            <a:ext cx="1427965" cy="544765"/>
          </a:xfrm>
          <a:prstGeom prst="rect">
            <a:avLst/>
          </a:prstGeom>
          <a:noFill/>
        </p:spPr>
        <p:txBody>
          <a:bodyPr wrap="square" lIns="182880" tIns="146304" rIns="182880" bIns="146304" rtlCol="0">
            <a:spAutoFit/>
          </a:bodyPr>
          <a:lstStyle/>
          <a:p>
            <a:pPr>
              <a:lnSpc>
                <a:spcPct val="90000"/>
              </a:lnSpc>
              <a:spcAft>
                <a:spcPts val="600"/>
              </a:spcAft>
            </a:pPr>
            <a:r>
              <a:rPr lang="fr-FR" dirty="0">
                <a:solidFill>
                  <a:srgbClr val="FFC000"/>
                </a:solidFill>
              </a:rPr>
              <a:t>B,m6,2500</a:t>
            </a:r>
          </a:p>
        </p:txBody>
      </p:sp>
      <p:sp>
        <p:nvSpPr>
          <p:cNvPr id="76" name="TextBox 75"/>
          <p:cNvSpPr txBox="1"/>
          <p:nvPr/>
        </p:nvSpPr>
        <p:spPr>
          <a:xfrm rot="16200000">
            <a:off x="9097424" y="1957247"/>
            <a:ext cx="1458491" cy="544765"/>
          </a:xfrm>
          <a:prstGeom prst="rect">
            <a:avLst/>
          </a:prstGeom>
          <a:noFill/>
          <a:ln>
            <a:solidFill>
              <a:srgbClr val="FF0000"/>
            </a:solidFill>
          </a:ln>
        </p:spPr>
        <p:txBody>
          <a:bodyPr wrap="square" lIns="182880" tIns="146304" rIns="182880" bIns="146304" rtlCol="0">
            <a:spAutoFit/>
          </a:bodyPr>
          <a:lstStyle/>
          <a:p>
            <a:pPr>
              <a:lnSpc>
                <a:spcPct val="90000"/>
              </a:lnSpc>
              <a:spcAft>
                <a:spcPts val="600"/>
              </a:spcAft>
            </a:pPr>
            <a:r>
              <a:rPr lang="fr-FR" dirty="0">
                <a:solidFill>
                  <a:srgbClr val="FFC000"/>
                </a:solidFill>
              </a:rPr>
              <a:t>B,m8,3000</a:t>
            </a:r>
          </a:p>
        </p:txBody>
      </p:sp>
      <p:cxnSp>
        <p:nvCxnSpPr>
          <p:cNvPr id="39" name="Straight Connector 38"/>
          <p:cNvCxnSpPr>
            <a:cxnSpLocks/>
          </p:cNvCxnSpPr>
          <p:nvPr/>
        </p:nvCxnSpPr>
        <p:spPr>
          <a:xfrm>
            <a:off x="5275329" y="1515647"/>
            <a:ext cx="0" cy="3056353"/>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1661570" y="1515647"/>
            <a:ext cx="0" cy="3056353"/>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a:off x="8607252" y="1515647"/>
            <a:ext cx="0" cy="3056353"/>
          </a:xfrm>
          <a:prstGeom prst="line">
            <a:avLst/>
          </a:prstGeom>
          <a:ln>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1597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Apache </a:t>
            </a:r>
            <a:r>
              <a:rPr lang="fr-FR" dirty="0" err="1"/>
              <a:t>Flink</a:t>
            </a:r>
            <a:endParaRPr lang="fr-FR" dirty="0"/>
          </a:p>
        </p:txBody>
      </p:sp>
      <p:pic>
        <p:nvPicPr>
          <p:cNvPr id="4" name="Picture 3"/>
          <p:cNvPicPr>
            <a:picLocks noChangeAspect="1"/>
          </p:cNvPicPr>
          <p:nvPr/>
        </p:nvPicPr>
        <p:blipFill>
          <a:blip r:embed="rId3"/>
          <a:stretch>
            <a:fillRect/>
          </a:stretch>
        </p:blipFill>
        <p:spPr>
          <a:xfrm>
            <a:off x="1340296" y="1189176"/>
            <a:ext cx="9278363" cy="5424687"/>
          </a:xfrm>
          <a:prstGeom prst="rect">
            <a:avLst/>
          </a:prstGeom>
        </p:spPr>
      </p:pic>
    </p:spTree>
    <p:extLst>
      <p:ext uri="{BB962C8B-B14F-4D97-AF65-F5344CB8AC3E}">
        <p14:creationId xmlns:p14="http://schemas.microsoft.com/office/powerpoint/2010/main" val="246797716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dirty="0"/>
              <a:t>Apache </a:t>
            </a:r>
            <a:r>
              <a:rPr lang="fr-FR" dirty="0" err="1"/>
              <a:t>Flink</a:t>
            </a:r>
            <a:endParaRPr lang="fr-F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428" y="789650"/>
            <a:ext cx="9009143" cy="5278699"/>
          </a:xfrm>
          <a:prstGeom prst="rect">
            <a:avLst/>
          </a:prstGeom>
        </p:spPr>
      </p:pic>
    </p:spTree>
    <p:extLst>
      <p:ext uri="{BB962C8B-B14F-4D97-AF65-F5344CB8AC3E}">
        <p14:creationId xmlns:p14="http://schemas.microsoft.com/office/powerpoint/2010/main" val="97017747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5372625"/>
          </a:xfrm>
        </p:spPr>
        <p:txBody>
          <a:bodyPr/>
          <a:lstStyle/>
          <a:p>
            <a:r>
              <a:rPr lang="fr-FR" dirty="0"/>
              <a:t>Architecture lambda</a:t>
            </a:r>
          </a:p>
          <a:p>
            <a:r>
              <a:rPr lang="fr-FR" dirty="0"/>
              <a:t>Remise en cause de l'architecture lambda</a:t>
            </a:r>
          </a:p>
          <a:p>
            <a:r>
              <a:rPr lang="fr-FR" dirty="0"/>
              <a:t>Challenges du streaming</a:t>
            </a:r>
          </a:p>
          <a:p>
            <a:r>
              <a:rPr lang="fr-FR" dirty="0"/>
              <a:t>Introduction boontadata</a:t>
            </a:r>
          </a:p>
          <a:p>
            <a:r>
              <a:rPr lang="fr-FR" dirty="0"/>
              <a:t>Démo boontadata</a:t>
            </a:r>
          </a:p>
          <a:p>
            <a:r>
              <a:rPr lang="fr-FR" dirty="0"/>
              <a:t>Contribuez !</a:t>
            </a:r>
          </a:p>
          <a:p>
            <a:r>
              <a:rPr lang="fr-FR" dirty="0"/>
              <a:t>Démo contribution (</a:t>
            </a:r>
            <a:r>
              <a:rPr lang="fr-FR" dirty="0" err="1"/>
              <a:t>dev</a:t>
            </a:r>
            <a:r>
              <a:rPr lang="fr-FR" dirty="0"/>
              <a:t> test </a:t>
            </a:r>
            <a:r>
              <a:rPr lang="fr-FR" dirty="0" err="1"/>
              <a:t>labs</a:t>
            </a:r>
            <a:r>
              <a:rPr lang="fr-FR" dirty="0"/>
              <a:t>)</a:t>
            </a:r>
          </a:p>
          <a:p>
            <a:endParaRPr lang="fr-FR" dirty="0"/>
          </a:p>
        </p:txBody>
      </p:sp>
      <p:sp>
        <p:nvSpPr>
          <p:cNvPr id="3" name="Title 2"/>
          <p:cNvSpPr>
            <a:spLocks noGrp="1"/>
          </p:cNvSpPr>
          <p:nvPr>
            <p:ph type="title"/>
          </p:nvPr>
        </p:nvSpPr>
        <p:spPr/>
        <p:txBody>
          <a:bodyPr/>
          <a:lstStyle/>
          <a:p>
            <a:r>
              <a:rPr lang="fr-FR" dirty="0"/>
              <a:t>Agenda</a:t>
            </a:r>
          </a:p>
        </p:txBody>
      </p:sp>
    </p:spTree>
    <p:extLst>
      <p:ext uri="{BB962C8B-B14F-4D97-AF65-F5344CB8AC3E}">
        <p14:creationId xmlns:p14="http://schemas.microsoft.com/office/powerpoint/2010/main" val="353113226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boontadata</a:t>
            </a:r>
          </a:p>
        </p:txBody>
      </p:sp>
    </p:spTree>
    <p:extLst>
      <p:ext uri="{BB962C8B-B14F-4D97-AF65-F5344CB8AC3E}">
        <p14:creationId xmlns:p14="http://schemas.microsoft.com/office/powerpoint/2010/main" val="46656687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221148" y="1304142"/>
              <a:ext cx="6337440" cy="5091120"/>
            </p14:xfrm>
          </p:contentPart>
        </mc:Choice>
        <mc:Fallback xmlns="">
          <p:pic>
            <p:nvPicPr>
              <p:cNvPr id="3" name="Ink 2"/>
              <p:cNvPicPr/>
              <p:nvPr/>
            </p:nvPicPr>
            <p:blipFill>
              <a:blip r:embed="rId3"/>
              <a:stretch>
                <a:fillRect/>
              </a:stretch>
            </p:blipFill>
            <p:spPr>
              <a:xfrm>
                <a:off x="2215028" y="1298022"/>
                <a:ext cx="6349680" cy="5103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118788" y="761622"/>
              <a:ext cx="272880" cy="4583160"/>
            </p14:xfrm>
          </p:contentPart>
        </mc:Choice>
        <mc:Fallback xmlns="">
          <p:pic>
            <p:nvPicPr>
              <p:cNvPr id="4" name="Ink 3"/>
              <p:cNvPicPr/>
              <p:nvPr/>
            </p:nvPicPr>
            <p:blipFill>
              <a:blip r:embed="rId5"/>
              <a:stretch>
                <a:fillRect/>
              </a:stretch>
            </p:blipFill>
            <p:spPr>
              <a:xfrm>
                <a:off x="5112668" y="755502"/>
                <a:ext cx="285120" cy="459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5695508" y="935862"/>
              <a:ext cx="1823040" cy="2304360"/>
            </p14:xfrm>
          </p:contentPart>
        </mc:Choice>
        <mc:Fallback xmlns="">
          <p:pic>
            <p:nvPicPr>
              <p:cNvPr id="5" name="Ink 4"/>
              <p:cNvPicPr/>
              <p:nvPr/>
            </p:nvPicPr>
            <p:blipFill>
              <a:blip r:embed="rId7"/>
              <a:stretch>
                <a:fillRect/>
              </a:stretch>
            </p:blipFill>
            <p:spPr>
              <a:xfrm>
                <a:off x="5689388" y="929742"/>
                <a:ext cx="1835280" cy="2316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5742668" y="3884622"/>
              <a:ext cx="2169720" cy="311760"/>
            </p14:xfrm>
          </p:contentPart>
        </mc:Choice>
        <mc:Fallback xmlns="">
          <p:pic>
            <p:nvPicPr>
              <p:cNvPr id="6" name="Ink 5"/>
              <p:cNvPicPr/>
              <p:nvPr/>
            </p:nvPicPr>
            <p:blipFill>
              <a:blip r:embed="rId9"/>
              <a:stretch>
                <a:fillRect/>
              </a:stretch>
            </p:blipFill>
            <p:spPr>
              <a:xfrm>
                <a:off x="5736548" y="3878502"/>
                <a:ext cx="21819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p14:cNvContentPartPr/>
              <p14:nvPr/>
            </p14:nvContentPartPr>
            <p14:xfrm>
              <a:off x="5866868" y="4548462"/>
              <a:ext cx="2127240" cy="881280"/>
            </p14:xfrm>
          </p:contentPart>
        </mc:Choice>
        <mc:Fallback xmlns="">
          <p:pic>
            <p:nvPicPr>
              <p:cNvPr id="7" name="Ink 6"/>
              <p:cNvPicPr/>
              <p:nvPr/>
            </p:nvPicPr>
            <p:blipFill>
              <a:blip r:embed="rId11"/>
              <a:stretch>
                <a:fillRect/>
              </a:stretch>
            </p:blipFill>
            <p:spPr>
              <a:xfrm>
                <a:off x="5860748" y="4542342"/>
                <a:ext cx="2139480" cy="893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p14:cNvContentPartPr/>
              <p14:nvPr/>
            </p14:nvContentPartPr>
            <p14:xfrm>
              <a:off x="5764268" y="5061822"/>
              <a:ext cx="1972800" cy="1070280"/>
            </p14:xfrm>
          </p:contentPart>
        </mc:Choice>
        <mc:Fallback xmlns="">
          <p:pic>
            <p:nvPicPr>
              <p:cNvPr id="8" name="Ink 7"/>
              <p:cNvPicPr/>
              <p:nvPr/>
            </p:nvPicPr>
            <p:blipFill>
              <a:blip r:embed="rId13"/>
              <a:stretch>
                <a:fillRect/>
              </a:stretch>
            </p:blipFill>
            <p:spPr>
              <a:xfrm>
                <a:off x="5758148" y="5055702"/>
                <a:ext cx="1985040" cy="1082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p14:cNvContentPartPr/>
              <p14:nvPr/>
            </p14:nvContentPartPr>
            <p14:xfrm>
              <a:off x="7728068" y="429342"/>
              <a:ext cx="2148480" cy="1223280"/>
            </p14:xfrm>
          </p:contentPart>
        </mc:Choice>
        <mc:Fallback xmlns="">
          <p:pic>
            <p:nvPicPr>
              <p:cNvPr id="9" name="Ink 8"/>
              <p:cNvPicPr/>
              <p:nvPr/>
            </p:nvPicPr>
            <p:blipFill>
              <a:blip r:embed="rId15"/>
              <a:stretch>
                <a:fillRect/>
              </a:stretch>
            </p:blipFill>
            <p:spPr>
              <a:xfrm>
                <a:off x="7721948" y="423222"/>
                <a:ext cx="2160720" cy="1235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p14:cNvContentPartPr/>
              <p14:nvPr/>
            </p14:nvContentPartPr>
            <p14:xfrm>
              <a:off x="7940468" y="2298822"/>
              <a:ext cx="7560" cy="431640"/>
            </p14:xfrm>
          </p:contentPart>
        </mc:Choice>
        <mc:Fallback xmlns="">
          <p:pic>
            <p:nvPicPr>
              <p:cNvPr id="10" name="Ink 9"/>
              <p:cNvPicPr/>
              <p:nvPr/>
            </p:nvPicPr>
            <p:blipFill>
              <a:blip r:embed="rId17"/>
              <a:stretch>
                <a:fillRect/>
              </a:stretch>
            </p:blipFill>
            <p:spPr>
              <a:xfrm>
                <a:off x="7934348" y="2292702"/>
                <a:ext cx="1980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p14:cNvContentPartPr/>
              <p14:nvPr/>
            </p14:nvContentPartPr>
            <p14:xfrm>
              <a:off x="7986548" y="1935942"/>
              <a:ext cx="1725480" cy="1013400"/>
            </p14:xfrm>
          </p:contentPart>
        </mc:Choice>
        <mc:Fallback xmlns="">
          <p:pic>
            <p:nvPicPr>
              <p:cNvPr id="11" name="Ink 10"/>
              <p:cNvPicPr/>
              <p:nvPr/>
            </p:nvPicPr>
            <p:blipFill>
              <a:blip r:embed="rId19"/>
              <a:stretch>
                <a:fillRect/>
              </a:stretch>
            </p:blipFill>
            <p:spPr>
              <a:xfrm>
                <a:off x="7980428" y="1929822"/>
                <a:ext cx="1737720" cy="1025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p14:cNvContentPartPr/>
              <p14:nvPr/>
            </p14:nvContentPartPr>
            <p14:xfrm>
              <a:off x="8246828" y="3476022"/>
              <a:ext cx="1661040" cy="997560"/>
            </p14:xfrm>
          </p:contentPart>
        </mc:Choice>
        <mc:Fallback xmlns="">
          <p:pic>
            <p:nvPicPr>
              <p:cNvPr id="12" name="Ink 11"/>
              <p:cNvPicPr/>
              <p:nvPr/>
            </p:nvPicPr>
            <p:blipFill>
              <a:blip r:embed="rId21"/>
              <a:stretch>
                <a:fillRect/>
              </a:stretch>
            </p:blipFill>
            <p:spPr>
              <a:xfrm>
                <a:off x="8240708" y="3469902"/>
                <a:ext cx="1673280" cy="1009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p14:cNvContentPartPr/>
              <p14:nvPr/>
            </p14:nvContentPartPr>
            <p14:xfrm>
              <a:off x="8285499" y="4565922"/>
              <a:ext cx="2037240" cy="991800"/>
            </p14:xfrm>
          </p:contentPart>
        </mc:Choice>
        <mc:Fallback xmlns="">
          <p:pic>
            <p:nvPicPr>
              <p:cNvPr id="13" name="Ink 12"/>
              <p:cNvPicPr/>
              <p:nvPr/>
            </p:nvPicPr>
            <p:blipFill>
              <a:blip r:embed="rId23"/>
              <a:stretch>
                <a:fillRect/>
              </a:stretch>
            </p:blipFill>
            <p:spPr>
              <a:xfrm>
                <a:off x="8279379" y="4559802"/>
                <a:ext cx="2049480" cy="1004040"/>
              </a:xfrm>
              <a:prstGeom prst="rect">
                <a:avLst/>
              </a:prstGeom>
            </p:spPr>
          </p:pic>
        </mc:Fallback>
      </mc:AlternateContent>
      <p:sp>
        <p:nvSpPr>
          <p:cNvPr id="14" name="TextBox 13"/>
          <p:cNvSpPr txBox="1"/>
          <p:nvPr/>
        </p:nvSpPr>
        <p:spPr>
          <a:xfrm>
            <a:off x="8185211" y="793410"/>
            <a:ext cx="1135247" cy="461665"/>
          </a:xfrm>
          <a:prstGeom prst="rect">
            <a:avLst/>
          </a:prstGeom>
          <a:noFill/>
        </p:spPr>
        <p:txBody>
          <a:bodyPr wrap="none" rtlCol="0">
            <a:spAutoFit/>
          </a:bodyPr>
          <a:lstStyle/>
          <a:p>
            <a:r>
              <a:rPr lang="fr-FR" sz="2400" dirty="0">
                <a:latin typeface="Segoe Script" panose="020B0504020000000003" pitchFamily="34" charset="0"/>
              </a:rPr>
              <a:t>Storm</a:t>
            </a:r>
          </a:p>
        </p:txBody>
      </p:sp>
      <p:sp>
        <p:nvSpPr>
          <p:cNvPr id="15" name="TextBox 14"/>
          <p:cNvSpPr txBox="1"/>
          <p:nvPr/>
        </p:nvSpPr>
        <p:spPr>
          <a:xfrm>
            <a:off x="8097980" y="2211809"/>
            <a:ext cx="1087157" cy="461665"/>
          </a:xfrm>
          <a:prstGeom prst="rect">
            <a:avLst/>
          </a:prstGeom>
          <a:noFill/>
        </p:spPr>
        <p:txBody>
          <a:bodyPr wrap="none" rtlCol="0">
            <a:spAutoFit/>
          </a:bodyPr>
          <a:lstStyle/>
          <a:p>
            <a:r>
              <a:rPr lang="fr-FR" sz="2400" dirty="0" err="1">
                <a:latin typeface="Segoe Script" panose="020B0504020000000003" pitchFamily="34" charset="0"/>
              </a:rPr>
              <a:t>Flink</a:t>
            </a:r>
            <a:endParaRPr lang="fr-FR" sz="2400" dirty="0">
              <a:latin typeface="Segoe Script" panose="020B0504020000000003" pitchFamily="34" charset="0"/>
            </a:endParaRPr>
          </a:p>
        </p:txBody>
      </p:sp>
      <p:sp>
        <p:nvSpPr>
          <p:cNvPr id="16" name="TextBox 15"/>
          <p:cNvSpPr txBox="1"/>
          <p:nvPr/>
        </p:nvSpPr>
        <p:spPr>
          <a:xfrm>
            <a:off x="8467810" y="3760422"/>
            <a:ext cx="1274708" cy="461665"/>
          </a:xfrm>
          <a:prstGeom prst="rect">
            <a:avLst/>
          </a:prstGeom>
          <a:noFill/>
        </p:spPr>
        <p:txBody>
          <a:bodyPr wrap="none" rtlCol="0">
            <a:spAutoFit/>
          </a:bodyPr>
          <a:lstStyle/>
          <a:p>
            <a:r>
              <a:rPr lang="fr-FR" sz="2400" dirty="0" err="1">
                <a:latin typeface="Segoe Script" panose="020B0504020000000003" pitchFamily="34" charset="0"/>
              </a:rPr>
              <a:t>Samza</a:t>
            </a:r>
            <a:endParaRPr lang="fr-FR" sz="2400" dirty="0">
              <a:latin typeface="Segoe Script" panose="020B0504020000000003" pitchFamily="34" charset="0"/>
            </a:endParaRPr>
          </a:p>
        </p:txBody>
      </p:sp>
      <p:sp>
        <p:nvSpPr>
          <p:cNvPr id="17" name="TextBox 16"/>
          <p:cNvSpPr txBox="1"/>
          <p:nvPr/>
        </p:nvSpPr>
        <p:spPr>
          <a:xfrm>
            <a:off x="8373372" y="4695008"/>
            <a:ext cx="1972015" cy="830997"/>
          </a:xfrm>
          <a:prstGeom prst="rect">
            <a:avLst/>
          </a:prstGeom>
          <a:noFill/>
        </p:spPr>
        <p:txBody>
          <a:bodyPr wrap="none" rtlCol="0">
            <a:spAutoFit/>
          </a:bodyPr>
          <a:lstStyle/>
          <a:p>
            <a:r>
              <a:rPr lang="fr-FR" sz="2400" dirty="0" err="1">
                <a:latin typeface="Segoe Script" panose="020B0504020000000003" pitchFamily="34" charset="0"/>
              </a:rPr>
              <a:t>Spark</a:t>
            </a:r>
            <a:endParaRPr lang="fr-FR" sz="2400" dirty="0">
              <a:latin typeface="Segoe Script" panose="020B0504020000000003" pitchFamily="34" charset="0"/>
            </a:endParaRPr>
          </a:p>
          <a:p>
            <a:r>
              <a:rPr lang="fr-FR" sz="2400" dirty="0">
                <a:latin typeface="Segoe Script" panose="020B0504020000000003" pitchFamily="34" charset="0"/>
              </a:rPr>
              <a:t> Streaming</a:t>
            </a:r>
          </a:p>
        </p:txBody>
      </p:sp>
      <mc:AlternateContent xmlns:mc="http://schemas.openxmlformats.org/markup-compatibility/2006" xmlns:p14="http://schemas.microsoft.com/office/powerpoint/2010/main">
        <mc:Choice Requires="p14">
          <p:contentPart p14:bwMode="auto" r:id="rId24">
            <p14:nvContentPartPr>
              <p14:cNvPr id="18" name="Ink 17"/>
              <p14:cNvContentPartPr/>
              <p14:nvPr/>
            </p14:nvContentPartPr>
            <p14:xfrm>
              <a:off x="8323868" y="4853022"/>
              <a:ext cx="30960" cy="648000"/>
            </p14:xfrm>
          </p:contentPart>
        </mc:Choice>
        <mc:Fallback xmlns="">
          <p:pic>
            <p:nvPicPr>
              <p:cNvPr id="18" name="Ink 17"/>
              <p:cNvPicPr/>
              <p:nvPr/>
            </p:nvPicPr>
            <p:blipFill>
              <a:blip r:embed="rId25"/>
              <a:stretch>
                <a:fillRect/>
              </a:stretch>
            </p:blipFill>
            <p:spPr>
              <a:xfrm>
                <a:off x="8317748" y="4846902"/>
                <a:ext cx="43200" cy="660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p14:cNvContentPartPr/>
              <p14:nvPr/>
            </p14:nvContentPartPr>
            <p14:xfrm>
              <a:off x="8373188" y="5822142"/>
              <a:ext cx="2297880" cy="818640"/>
            </p14:xfrm>
          </p:contentPart>
        </mc:Choice>
        <mc:Fallback xmlns="">
          <p:pic>
            <p:nvPicPr>
              <p:cNvPr id="19" name="Ink 18"/>
              <p:cNvPicPr/>
              <p:nvPr/>
            </p:nvPicPr>
            <p:blipFill>
              <a:blip r:embed="rId27"/>
              <a:stretch>
                <a:fillRect/>
              </a:stretch>
            </p:blipFill>
            <p:spPr>
              <a:xfrm>
                <a:off x="8367068" y="5816022"/>
                <a:ext cx="2310120" cy="830880"/>
              </a:xfrm>
              <a:prstGeom prst="rect">
                <a:avLst/>
              </a:prstGeom>
            </p:spPr>
          </p:pic>
        </mc:Fallback>
      </mc:AlternateContent>
      <p:sp>
        <p:nvSpPr>
          <p:cNvPr id="20" name="TextBox 19"/>
          <p:cNvSpPr txBox="1"/>
          <p:nvPr/>
        </p:nvSpPr>
        <p:spPr>
          <a:xfrm>
            <a:off x="8752834" y="5933597"/>
            <a:ext cx="434734" cy="461665"/>
          </a:xfrm>
          <a:prstGeom prst="rect">
            <a:avLst/>
          </a:prstGeom>
          <a:noFill/>
        </p:spPr>
        <p:txBody>
          <a:bodyPr wrap="none" rtlCol="0">
            <a:spAutoFit/>
          </a:bodyPr>
          <a:lstStyle/>
          <a:p>
            <a:r>
              <a:rPr lang="fr-FR" sz="2400" dirty="0">
                <a:latin typeface="Segoe Script" panose="020B0504020000000003" pitchFamily="34" charset="0"/>
              </a:rPr>
              <a:t>…</a:t>
            </a:r>
          </a:p>
        </p:txBody>
      </p:sp>
    </p:spTree>
    <p:extLst>
      <p:ext uri="{BB962C8B-B14F-4D97-AF65-F5344CB8AC3E}">
        <p14:creationId xmlns:p14="http://schemas.microsoft.com/office/powerpoint/2010/main" val="340696854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6979" y="3416235"/>
            <a:ext cx="1701209" cy="1155405"/>
          </a:xfrm>
          <a:prstGeom prst="rect">
            <a:avLst/>
          </a:prstGeom>
          <a:solidFill>
            <a:schemeClr val="accent6">
              <a:lumMod val="75000"/>
              <a:lumOff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IOT simulator</a:t>
            </a:r>
          </a:p>
        </p:txBody>
      </p:sp>
      <p:sp>
        <p:nvSpPr>
          <p:cNvPr id="3" name="Rectangle 2"/>
          <p:cNvSpPr/>
          <p:nvPr/>
        </p:nvSpPr>
        <p:spPr>
          <a:xfrm>
            <a:off x="3475742" y="2601072"/>
            <a:ext cx="1701209" cy="1155405"/>
          </a:xfrm>
          <a:prstGeom prst="rect">
            <a:avLst/>
          </a:prstGeom>
          <a:solidFill>
            <a:schemeClr val="accent6">
              <a:lumMod val="75000"/>
              <a:lumOff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Kafka broker</a:t>
            </a:r>
          </a:p>
        </p:txBody>
      </p:sp>
      <p:sp>
        <p:nvSpPr>
          <p:cNvPr id="4" name="Rectangle 3"/>
          <p:cNvSpPr/>
          <p:nvPr/>
        </p:nvSpPr>
        <p:spPr>
          <a:xfrm>
            <a:off x="3475742" y="5507305"/>
            <a:ext cx="6372446" cy="1155405"/>
          </a:xfrm>
          <a:prstGeom prst="rect">
            <a:avLst/>
          </a:prstGeom>
          <a:solidFill>
            <a:schemeClr val="accent6">
              <a:lumMod val="75000"/>
              <a:lumOff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Cassandra </a:t>
            </a:r>
            <a:r>
              <a:rPr lang="fr-FR" dirty="0" err="1"/>
              <a:t>noSQL</a:t>
            </a:r>
            <a:r>
              <a:rPr lang="fr-FR" dirty="0"/>
              <a:t> </a:t>
            </a:r>
            <a:r>
              <a:rPr lang="fr-FR" dirty="0" err="1"/>
              <a:t>Database</a:t>
            </a:r>
            <a:endParaRPr lang="fr-FR" dirty="0"/>
          </a:p>
        </p:txBody>
      </p:sp>
      <p:cxnSp>
        <p:nvCxnSpPr>
          <p:cNvPr id="5" name="Straight Arrow Connector 4"/>
          <p:cNvCxnSpPr>
            <a:stCxn id="2" idx="3"/>
            <a:endCxn id="3" idx="1"/>
          </p:cNvCxnSpPr>
          <p:nvPr/>
        </p:nvCxnSpPr>
        <p:spPr>
          <a:xfrm flipV="1">
            <a:off x="2228188" y="3178775"/>
            <a:ext cx="1247554" cy="815163"/>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a:stCxn id="2" idx="3"/>
            <a:endCxn id="4" idx="1"/>
          </p:cNvCxnSpPr>
          <p:nvPr/>
        </p:nvCxnSpPr>
        <p:spPr>
          <a:xfrm>
            <a:off x="2228188" y="3993938"/>
            <a:ext cx="1247554" cy="209107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275648" y="1353519"/>
            <a:ext cx="2948763" cy="985283"/>
          </a:xfrm>
          <a:prstGeom prst="rect">
            <a:avLst/>
          </a:prstGeom>
          <a:solidFill>
            <a:schemeClr val="accent6">
              <a:lumMod val="75000"/>
              <a:lumOff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Streaming </a:t>
            </a:r>
            <a:r>
              <a:rPr lang="fr-FR" dirty="0" err="1"/>
              <a:t>engine</a:t>
            </a:r>
            <a:r>
              <a:rPr lang="fr-FR" dirty="0"/>
              <a:t> #1</a:t>
            </a:r>
          </a:p>
        </p:txBody>
      </p:sp>
      <p:sp>
        <p:nvSpPr>
          <p:cNvPr id="8" name="Rectangle 7"/>
          <p:cNvSpPr/>
          <p:nvPr/>
        </p:nvSpPr>
        <p:spPr>
          <a:xfrm>
            <a:off x="6899425" y="2686132"/>
            <a:ext cx="2948763" cy="985283"/>
          </a:xfrm>
          <a:prstGeom prst="rect">
            <a:avLst/>
          </a:prstGeom>
          <a:solidFill>
            <a:schemeClr val="accent6">
              <a:lumMod val="75000"/>
              <a:lumOff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Streaming </a:t>
            </a:r>
            <a:r>
              <a:rPr lang="fr-FR" dirty="0" err="1"/>
              <a:t>engine</a:t>
            </a:r>
            <a:r>
              <a:rPr lang="fr-FR" dirty="0"/>
              <a:t> #2</a:t>
            </a:r>
          </a:p>
        </p:txBody>
      </p:sp>
      <p:sp>
        <p:nvSpPr>
          <p:cNvPr id="9" name="Rectangle 8"/>
          <p:cNvSpPr/>
          <p:nvPr/>
        </p:nvSpPr>
        <p:spPr>
          <a:xfrm>
            <a:off x="7750029" y="3993937"/>
            <a:ext cx="2948763" cy="985283"/>
          </a:xfrm>
          <a:prstGeom prst="rect">
            <a:avLst/>
          </a:prstGeom>
          <a:solidFill>
            <a:schemeClr val="accent6">
              <a:lumMod val="75000"/>
              <a:lumOff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Streaming </a:t>
            </a:r>
            <a:r>
              <a:rPr lang="fr-FR" dirty="0" err="1"/>
              <a:t>engine</a:t>
            </a:r>
            <a:r>
              <a:rPr lang="fr-FR" dirty="0"/>
              <a:t> #...</a:t>
            </a:r>
          </a:p>
        </p:txBody>
      </p:sp>
      <p:cxnSp>
        <p:nvCxnSpPr>
          <p:cNvPr id="10" name="Straight Arrow Connector 9"/>
          <p:cNvCxnSpPr>
            <a:cxnSpLocks/>
            <a:stCxn id="7" idx="1"/>
          </p:cNvCxnSpPr>
          <p:nvPr/>
        </p:nvCxnSpPr>
        <p:spPr>
          <a:xfrm flipH="1">
            <a:off x="5176951" y="1846161"/>
            <a:ext cx="1098697" cy="1031358"/>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8" idx="1"/>
            <a:endCxn id="3" idx="3"/>
          </p:cNvCxnSpPr>
          <p:nvPr/>
        </p:nvCxnSpPr>
        <p:spPr>
          <a:xfrm flipH="1">
            <a:off x="5176951" y="3178774"/>
            <a:ext cx="1722474" cy="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9" idx="1"/>
          </p:cNvCxnSpPr>
          <p:nvPr/>
        </p:nvCxnSpPr>
        <p:spPr>
          <a:xfrm flipH="1" flipV="1">
            <a:off x="5176951" y="3510157"/>
            <a:ext cx="2573078" cy="976422"/>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4" idx="0"/>
          </p:cNvCxnSpPr>
          <p:nvPr/>
        </p:nvCxnSpPr>
        <p:spPr>
          <a:xfrm>
            <a:off x="6661965" y="2338802"/>
            <a:ext cx="0" cy="3168503"/>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324728" y="3671415"/>
            <a:ext cx="7088" cy="183589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175332" y="4979219"/>
            <a:ext cx="0" cy="528086"/>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365640" y="5507305"/>
            <a:ext cx="1559441" cy="1155405"/>
          </a:xfrm>
          <a:prstGeom prst="rect">
            <a:avLst/>
          </a:prstGeom>
          <a:solidFill>
            <a:schemeClr val="accent6">
              <a:lumMod val="75000"/>
              <a:lumOff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compare</a:t>
            </a:r>
          </a:p>
        </p:txBody>
      </p:sp>
      <p:cxnSp>
        <p:nvCxnSpPr>
          <p:cNvPr id="17" name="Straight Arrow Connector 16"/>
          <p:cNvCxnSpPr>
            <a:stCxn id="16" idx="1"/>
            <a:endCxn id="4" idx="3"/>
          </p:cNvCxnSpPr>
          <p:nvPr/>
        </p:nvCxnSpPr>
        <p:spPr>
          <a:xfrm flipH="1">
            <a:off x="9848188" y="6085008"/>
            <a:ext cx="517452"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0" name="Title 19"/>
          <p:cNvSpPr>
            <a:spLocks noGrp="1"/>
          </p:cNvSpPr>
          <p:nvPr>
            <p:ph type="title"/>
          </p:nvPr>
        </p:nvSpPr>
        <p:spPr/>
        <p:txBody>
          <a:bodyPr/>
          <a:lstStyle/>
          <a:p>
            <a:r>
              <a:rPr lang="fr-FR" dirty="0"/>
              <a:t>boontadata</a:t>
            </a:r>
          </a:p>
        </p:txBody>
      </p:sp>
    </p:spTree>
    <p:extLst>
      <p:ext uri="{BB962C8B-B14F-4D97-AF65-F5344CB8AC3E}">
        <p14:creationId xmlns:p14="http://schemas.microsoft.com/office/powerpoint/2010/main" val="225927201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1" y="289512"/>
            <a:ext cx="6068929" cy="899665"/>
          </a:xfrm>
        </p:spPr>
        <p:txBody>
          <a:bodyPr/>
          <a:lstStyle/>
          <a:p>
            <a:r>
              <a:rPr lang="fr-FR" dirty="0"/>
              <a:t>http://boontadata.io </a:t>
            </a:r>
          </a:p>
        </p:txBody>
      </p:sp>
      <p:pic>
        <p:nvPicPr>
          <p:cNvPr id="3" name="Picture 2"/>
          <p:cNvPicPr>
            <a:picLocks noChangeAspect="1"/>
          </p:cNvPicPr>
          <p:nvPr/>
        </p:nvPicPr>
        <p:blipFill>
          <a:blip r:embed="rId2"/>
          <a:stretch>
            <a:fillRect/>
          </a:stretch>
        </p:blipFill>
        <p:spPr>
          <a:xfrm>
            <a:off x="775268" y="1331579"/>
            <a:ext cx="5083994" cy="10879655"/>
          </a:xfrm>
          <a:prstGeom prst="rect">
            <a:avLst/>
          </a:prstGeom>
        </p:spPr>
      </p:pic>
      <p:pic>
        <p:nvPicPr>
          <p:cNvPr id="4" name="Picture 3"/>
          <p:cNvPicPr>
            <a:picLocks noChangeAspect="1"/>
          </p:cNvPicPr>
          <p:nvPr/>
        </p:nvPicPr>
        <p:blipFill>
          <a:blip r:embed="rId2"/>
          <a:stretch>
            <a:fillRect/>
          </a:stretch>
        </p:blipFill>
        <p:spPr>
          <a:xfrm>
            <a:off x="6671521" y="-4108249"/>
            <a:ext cx="5083994" cy="10879655"/>
          </a:xfrm>
          <a:prstGeom prst="rect">
            <a:avLst/>
          </a:prstGeom>
        </p:spPr>
      </p:pic>
    </p:spTree>
    <p:extLst>
      <p:ext uri="{BB962C8B-B14F-4D97-AF65-F5344CB8AC3E}">
        <p14:creationId xmlns:p14="http://schemas.microsoft.com/office/powerpoint/2010/main" val="413147559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r-FR" dirty="0"/>
              <a:t>boontadata</a:t>
            </a:r>
          </a:p>
        </p:txBody>
      </p:sp>
    </p:spTree>
    <p:extLst>
      <p:ext uri="{BB962C8B-B14F-4D97-AF65-F5344CB8AC3E}">
        <p14:creationId xmlns:p14="http://schemas.microsoft.com/office/powerpoint/2010/main" val="254832722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4974760"/>
          </a:xfrm>
        </p:spPr>
        <p:txBody>
          <a:bodyPr/>
          <a:lstStyle/>
          <a:p>
            <a:r>
              <a:rPr lang="fr-FR" dirty="0"/>
              <a:t>boontadata-</a:t>
            </a:r>
            <a:r>
              <a:rPr lang="fr-FR" dirty="0" err="1"/>
              <a:t>streams</a:t>
            </a:r>
            <a:endParaRPr lang="fr-FR" dirty="0"/>
          </a:p>
          <a:p>
            <a:pPr lvl="1"/>
            <a:r>
              <a:rPr lang="fr-FR" dirty="0"/>
              <a:t>Ajout de </a:t>
            </a:r>
            <a:r>
              <a:rPr lang="fr-FR" dirty="0" err="1"/>
              <a:t>Frameworks</a:t>
            </a:r>
            <a:endParaRPr lang="fr-FR" dirty="0"/>
          </a:p>
          <a:p>
            <a:pPr lvl="2"/>
            <a:r>
              <a:rPr lang="fr-FR" dirty="0"/>
              <a:t>Kafka </a:t>
            </a:r>
            <a:r>
              <a:rPr lang="fr-FR" dirty="0" err="1"/>
              <a:t>Streams</a:t>
            </a:r>
            <a:r>
              <a:rPr lang="fr-FR" dirty="0"/>
              <a:t>, </a:t>
            </a:r>
            <a:r>
              <a:rPr lang="fr-FR" dirty="0" err="1"/>
              <a:t>Beam</a:t>
            </a:r>
            <a:r>
              <a:rPr lang="fr-FR" dirty="0"/>
              <a:t>, Apex, Storm, …</a:t>
            </a:r>
          </a:p>
          <a:p>
            <a:pPr lvl="1"/>
            <a:r>
              <a:rPr lang="fr-FR" dirty="0"/>
              <a:t>Amélioration du code</a:t>
            </a:r>
          </a:p>
          <a:p>
            <a:pPr lvl="2"/>
            <a:r>
              <a:rPr lang="fr-FR" dirty="0"/>
              <a:t>indexes dans Cassandra</a:t>
            </a:r>
          </a:p>
          <a:p>
            <a:pPr lvl="2"/>
            <a:r>
              <a:rPr lang="fr-FR" dirty="0" err="1"/>
              <a:t>Flink</a:t>
            </a:r>
            <a:r>
              <a:rPr lang="fr-FR" dirty="0"/>
              <a:t> lit Kafka 0.10 nativement</a:t>
            </a:r>
          </a:p>
          <a:p>
            <a:pPr lvl="2"/>
            <a:r>
              <a:rPr lang="fr-FR" dirty="0"/>
              <a:t>…</a:t>
            </a:r>
          </a:p>
          <a:p>
            <a:r>
              <a:rPr lang="fr-FR" dirty="0"/>
              <a:t>boontadata-</a:t>
            </a:r>
            <a:r>
              <a:rPr lang="fr-FR" dirty="0" err="1"/>
              <a:t>vstsbuild</a:t>
            </a:r>
            <a:endParaRPr lang="fr-FR" dirty="0"/>
          </a:p>
          <a:p>
            <a:pPr lvl="1"/>
            <a:r>
              <a:rPr lang="fr-FR" dirty="0"/>
              <a:t>automatisation avec Visual Studio Team Services</a:t>
            </a:r>
          </a:p>
          <a:p>
            <a:r>
              <a:rPr lang="fr-FR" dirty="0"/>
              <a:t>boontadata-</a:t>
            </a:r>
            <a:r>
              <a:rPr lang="fr-FR" dirty="0" err="1"/>
              <a:t>azurepaas</a:t>
            </a:r>
            <a:endParaRPr lang="fr-FR" dirty="0"/>
          </a:p>
          <a:p>
            <a:pPr lvl="1"/>
            <a:r>
              <a:rPr lang="fr-FR" dirty="0"/>
              <a:t>les mêmes scénarios en Azure PaaS</a:t>
            </a:r>
          </a:p>
        </p:txBody>
      </p:sp>
      <p:sp>
        <p:nvSpPr>
          <p:cNvPr id="3" name="Title 2"/>
          <p:cNvSpPr>
            <a:spLocks noGrp="1"/>
          </p:cNvSpPr>
          <p:nvPr>
            <p:ph type="title"/>
          </p:nvPr>
        </p:nvSpPr>
        <p:spPr/>
        <p:txBody>
          <a:bodyPr/>
          <a:lstStyle/>
          <a:p>
            <a:r>
              <a:rPr lang="fr-FR" dirty="0"/>
              <a:t>Contribuez !</a:t>
            </a:r>
          </a:p>
        </p:txBody>
      </p:sp>
    </p:spTree>
    <p:extLst>
      <p:ext uri="{BB962C8B-B14F-4D97-AF65-F5344CB8AC3E}">
        <p14:creationId xmlns:p14="http://schemas.microsoft.com/office/powerpoint/2010/main" val="159843636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a:t>Environnement pour la contribution à </a:t>
            </a:r>
            <a:br>
              <a:rPr lang="fr-FR" dirty="0"/>
            </a:br>
            <a:r>
              <a:rPr lang="fr-FR" dirty="0"/>
              <a:t>boontadata-</a:t>
            </a:r>
            <a:r>
              <a:rPr lang="fr-FR" dirty="0" err="1"/>
              <a:t>streams</a:t>
            </a:r>
            <a:endParaRPr lang="fr-FR" dirty="0"/>
          </a:p>
        </p:txBody>
      </p:sp>
    </p:spTree>
    <p:extLst>
      <p:ext uri="{BB962C8B-B14F-4D97-AF65-F5344CB8AC3E}">
        <p14:creationId xmlns:p14="http://schemas.microsoft.com/office/powerpoint/2010/main" val="30323191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Conclusion</a:t>
            </a:r>
            <a:br>
              <a:rPr lang="fr-FR" dirty="0"/>
            </a:br>
            <a:endParaRPr lang="fr-FR" dirty="0"/>
          </a:p>
        </p:txBody>
      </p:sp>
    </p:spTree>
    <p:extLst>
      <p:ext uri="{BB962C8B-B14F-4D97-AF65-F5344CB8AC3E}">
        <p14:creationId xmlns:p14="http://schemas.microsoft.com/office/powerpoint/2010/main" val="115035605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727571"/>
          </a:xfrm>
        </p:spPr>
        <p:txBody>
          <a:bodyPr/>
          <a:lstStyle/>
          <a:p>
            <a:r>
              <a:rPr lang="fr-FR" dirty="0">
                <a:hlinkClick r:id="rId2"/>
              </a:rPr>
              <a:t>http://boontadata.io</a:t>
            </a:r>
            <a:r>
              <a:rPr lang="fr-FR" dirty="0"/>
              <a:t> </a:t>
            </a:r>
          </a:p>
        </p:txBody>
      </p:sp>
      <p:sp>
        <p:nvSpPr>
          <p:cNvPr id="3" name="Title 2"/>
          <p:cNvSpPr>
            <a:spLocks noGrp="1"/>
          </p:cNvSpPr>
          <p:nvPr>
            <p:ph type="title"/>
          </p:nvPr>
        </p:nvSpPr>
        <p:spPr/>
        <p:txBody>
          <a:bodyPr/>
          <a:lstStyle/>
          <a:p>
            <a:r>
              <a:rPr lang="fr-FR" dirty="0"/>
              <a:t>Contribuez !</a:t>
            </a:r>
          </a:p>
        </p:txBody>
      </p:sp>
    </p:spTree>
    <p:extLst>
      <p:ext uri="{BB962C8B-B14F-4D97-AF65-F5344CB8AC3E}">
        <p14:creationId xmlns:p14="http://schemas.microsoft.com/office/powerpoint/2010/main" val="127833284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3219450" y="1971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6"/>
          <p:cNvSpPr>
            <a:spLocks noChangeArrowheads="1"/>
          </p:cNvSpPr>
          <p:nvPr/>
        </p:nvSpPr>
        <p:spPr bwMode="auto">
          <a:xfrm>
            <a:off x="3219450" y="2428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384" y="4900311"/>
            <a:ext cx="2928730" cy="1077314"/>
          </a:xfrm>
          <a:prstGeom prst="rect">
            <a:avLst/>
          </a:prstGeom>
        </p:spPr>
      </p:pic>
      <p:sp>
        <p:nvSpPr>
          <p:cNvPr id="9" name="TextBox 8"/>
          <p:cNvSpPr txBox="1"/>
          <p:nvPr/>
        </p:nvSpPr>
        <p:spPr>
          <a:xfrm>
            <a:off x="4214192" y="4383476"/>
            <a:ext cx="7621317" cy="2474524"/>
          </a:xfrm>
          <a:prstGeom prst="rect">
            <a:avLst/>
          </a:prstGeom>
          <a:noFill/>
        </p:spPr>
        <p:txBody>
          <a:bodyPr wrap="none" lIns="182880" tIns="146304" rIns="182880" bIns="146304" rtlCol="0">
            <a:spAutoFit/>
          </a:bodyPr>
          <a:lstStyle/>
          <a:p>
            <a:r>
              <a:rPr lang="en-US" sz="2400" b="1" dirty="0">
                <a:latin typeface="Lucida Console" panose="020B0609040504020204" pitchFamily="49" charset="0"/>
                <a:ea typeface="Times New Roman" panose="02020603050405020304" pitchFamily="18" charset="0"/>
                <a:cs typeface="Times New Roman" panose="02020603050405020304" pitchFamily="18" charset="0"/>
              </a:rPr>
              <a:t>Benjamin Guinebertière</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Lucida Console" panose="020B0609040504020204" pitchFamily="49" charset="0"/>
                <a:ea typeface="Times New Roman" panose="02020603050405020304" pitchFamily="18" charset="0"/>
                <a:cs typeface="Times New Roman" panose="02020603050405020304" pitchFamily="18" charset="0"/>
              </a:rPr>
              <a:t> </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Lucida Console" panose="020B0609040504020204" pitchFamily="49" charset="0"/>
                <a:ea typeface="Times New Roman" panose="02020603050405020304" pitchFamily="18" charset="0"/>
                <a:cs typeface="Times New Roman" panose="02020603050405020304" pitchFamily="18" charset="0"/>
              </a:rPr>
              <a:t>Technical Evangelist, Microsoft France</a:t>
            </a:r>
          </a:p>
          <a:p>
            <a:r>
              <a:rPr lang="en-US" sz="2400" dirty="0">
                <a:latin typeface="Lucida Console" panose="020B0609040504020204" pitchFamily="49" charset="0"/>
                <a:ea typeface="Times New Roman" panose="02020603050405020304" pitchFamily="18" charset="0"/>
                <a:cs typeface="Times New Roman" panose="02020603050405020304" pitchFamily="18" charset="0"/>
              </a:rPr>
              <a:t>Azure, data insights, machine learning </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r>
              <a:rPr lang="fr-FR" sz="2400" dirty="0">
                <a:solidFill>
                  <a:srgbClr val="0563C1"/>
                </a:solidFill>
                <a:latin typeface="Lucida Console" panose="020B0609040504020204" pitchFamily="49" charset="0"/>
                <a:ea typeface="Times New Roman" panose="02020603050405020304" pitchFamily="18" charset="0"/>
                <a:cs typeface="Times New Roman" panose="02020603050405020304" pitchFamily="18" charset="0"/>
                <a:hlinkClick r:id="rId3"/>
              </a:rPr>
              <a:t>@benjguin</a:t>
            </a:r>
            <a:r>
              <a:rPr lang="fr-FR" sz="2400" dirty="0">
                <a:latin typeface="Lucida Console" panose="020B0609040504020204" pitchFamily="49" charset="0"/>
                <a:ea typeface="Times New Roman" panose="02020603050405020304" pitchFamily="18" charset="0"/>
                <a:cs typeface="Times New Roman" panose="02020603050405020304" pitchFamily="18" charset="0"/>
              </a:rPr>
              <a:t> | </a:t>
            </a:r>
            <a:r>
              <a:rPr lang="fr-FR" sz="2400" dirty="0">
                <a:solidFill>
                  <a:srgbClr val="0563C1"/>
                </a:solidFill>
                <a:latin typeface="Lucida Console" panose="020B0609040504020204" pitchFamily="49" charset="0"/>
                <a:ea typeface="Times New Roman" panose="02020603050405020304" pitchFamily="18" charset="0"/>
                <a:cs typeface="Times New Roman" panose="02020603050405020304" pitchFamily="18" charset="0"/>
                <a:hlinkClick r:id="rId4"/>
              </a:rPr>
              <a:t>http://3-4.fr</a:t>
            </a:r>
            <a:endParaRPr lang="fr-FR" sz="4000"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600"/>
              </a:spcAft>
            </a:pPr>
            <a:endParaRPr lang="fr-FR"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727415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L’architecture lambda et sa remise en cause</a:t>
            </a:r>
          </a:p>
        </p:txBody>
      </p:sp>
    </p:spTree>
    <p:extLst>
      <p:ext uri="{BB962C8B-B14F-4D97-AF65-F5344CB8AC3E}">
        <p14:creationId xmlns:p14="http://schemas.microsoft.com/office/powerpoint/2010/main" val="3944764961"/>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8782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Left-Right Arrow 37"/>
          <p:cNvSpPr/>
          <p:nvPr/>
        </p:nvSpPr>
        <p:spPr>
          <a:xfrm>
            <a:off x="3726217" y="5208799"/>
            <a:ext cx="4531487" cy="237235"/>
          </a:xfrm>
          <a:prstGeom prst="lef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2" name="Title 1"/>
          <p:cNvSpPr>
            <a:spLocks noGrp="1"/>
          </p:cNvSpPr>
          <p:nvPr>
            <p:ph type="title"/>
          </p:nvPr>
        </p:nvSpPr>
        <p:spPr/>
        <p:txBody>
          <a:bodyPr/>
          <a:lstStyle/>
          <a:p>
            <a:r>
              <a:rPr lang="fr-FR" dirty="0"/>
              <a:t>Big Data / ML - Architecture typique</a:t>
            </a:r>
          </a:p>
        </p:txBody>
      </p:sp>
      <p:sp>
        <p:nvSpPr>
          <p:cNvPr id="3" name="Rectangle 2"/>
          <p:cNvSpPr/>
          <p:nvPr/>
        </p:nvSpPr>
        <p:spPr bwMode="auto">
          <a:xfrm>
            <a:off x="2022332" y="3308588"/>
            <a:ext cx="1684746" cy="2266222"/>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Data Lake</a:t>
            </a:r>
          </a:p>
        </p:txBody>
      </p:sp>
      <p:sp>
        <p:nvSpPr>
          <p:cNvPr id="4" name="Rectangle 3"/>
          <p:cNvSpPr/>
          <p:nvPr/>
        </p:nvSpPr>
        <p:spPr bwMode="auto">
          <a:xfrm>
            <a:off x="2021770" y="1215130"/>
            <a:ext cx="1725502" cy="147917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Big Data Engines</a:t>
            </a:r>
          </a:p>
        </p:txBody>
      </p:sp>
      <p:sp>
        <p:nvSpPr>
          <p:cNvPr id="5" name="Curved Down Arrow 4"/>
          <p:cNvSpPr/>
          <p:nvPr/>
        </p:nvSpPr>
        <p:spPr>
          <a:xfrm>
            <a:off x="2062527" y="2576286"/>
            <a:ext cx="1643989" cy="730804"/>
          </a:xfrm>
          <a:prstGeom prst="curvedDown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6" name="Rectangle 5"/>
          <p:cNvSpPr/>
          <p:nvPr/>
        </p:nvSpPr>
        <p:spPr bwMode="auto">
          <a:xfrm>
            <a:off x="5364048" y="4080733"/>
            <a:ext cx="1904442" cy="980471"/>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Relational Databases</a:t>
            </a:r>
          </a:p>
        </p:txBody>
      </p:sp>
      <p:sp>
        <p:nvSpPr>
          <p:cNvPr id="7" name="Rectangle 6"/>
          <p:cNvSpPr/>
          <p:nvPr/>
        </p:nvSpPr>
        <p:spPr bwMode="auto">
          <a:xfrm>
            <a:off x="5363507" y="2842129"/>
            <a:ext cx="1904442" cy="980471"/>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NoSQL Databases</a:t>
            </a:r>
          </a:p>
        </p:txBody>
      </p:sp>
      <p:sp>
        <p:nvSpPr>
          <p:cNvPr id="9" name="Right Arrow 8"/>
          <p:cNvSpPr/>
          <p:nvPr/>
        </p:nvSpPr>
        <p:spPr>
          <a:xfrm>
            <a:off x="3707078" y="4236242"/>
            <a:ext cx="1656970" cy="319363"/>
          </a:xfrm>
          <a:prstGeom prs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10" name="Right Arrow 9"/>
          <p:cNvSpPr/>
          <p:nvPr/>
        </p:nvSpPr>
        <p:spPr>
          <a:xfrm>
            <a:off x="3707078" y="3305592"/>
            <a:ext cx="1656970" cy="319363"/>
          </a:xfrm>
          <a:prstGeom prs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11" name="Rectangle 10"/>
          <p:cNvSpPr/>
          <p:nvPr/>
        </p:nvSpPr>
        <p:spPr bwMode="auto">
          <a:xfrm>
            <a:off x="8257704" y="1215130"/>
            <a:ext cx="1684746" cy="421748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API</a:t>
            </a:r>
          </a:p>
        </p:txBody>
      </p:sp>
      <p:sp>
        <p:nvSpPr>
          <p:cNvPr id="12" name="Left-Right Arrow 11"/>
          <p:cNvSpPr/>
          <p:nvPr/>
        </p:nvSpPr>
        <p:spPr>
          <a:xfrm>
            <a:off x="7268490" y="3176518"/>
            <a:ext cx="989214" cy="199505"/>
          </a:xfrm>
          <a:prstGeom prst="lef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14" name="Left-Right Arrow 13"/>
          <p:cNvSpPr/>
          <p:nvPr/>
        </p:nvSpPr>
        <p:spPr>
          <a:xfrm>
            <a:off x="7268490" y="4265486"/>
            <a:ext cx="989214" cy="199505"/>
          </a:xfrm>
          <a:prstGeom prst="lef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15" name="Rectangle 14"/>
          <p:cNvSpPr/>
          <p:nvPr/>
        </p:nvSpPr>
        <p:spPr bwMode="auto">
          <a:xfrm>
            <a:off x="10668395" y="3021330"/>
            <a:ext cx="1354975" cy="496010"/>
          </a:xfrm>
          <a:prstGeom prst="rect">
            <a:avLst/>
          </a:prstGeom>
          <a:solidFill>
            <a:schemeClr val="accent6">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Web</a:t>
            </a:r>
          </a:p>
        </p:txBody>
      </p:sp>
      <p:sp>
        <p:nvSpPr>
          <p:cNvPr id="16" name="Rectangle 15"/>
          <p:cNvSpPr/>
          <p:nvPr/>
        </p:nvSpPr>
        <p:spPr bwMode="auto">
          <a:xfrm>
            <a:off x="10668395" y="3838522"/>
            <a:ext cx="1354975" cy="496010"/>
          </a:xfrm>
          <a:prstGeom prst="rect">
            <a:avLst/>
          </a:prstGeom>
          <a:solidFill>
            <a:schemeClr val="accent6">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Mobile</a:t>
            </a:r>
          </a:p>
        </p:txBody>
      </p:sp>
      <p:sp>
        <p:nvSpPr>
          <p:cNvPr id="17" name="Rectangle 16"/>
          <p:cNvSpPr/>
          <p:nvPr/>
        </p:nvSpPr>
        <p:spPr bwMode="auto">
          <a:xfrm>
            <a:off x="10668395" y="4705126"/>
            <a:ext cx="1354975" cy="496010"/>
          </a:xfrm>
          <a:prstGeom prst="rect">
            <a:avLst/>
          </a:prstGeom>
          <a:solidFill>
            <a:schemeClr val="accent6">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t>
            </a:r>
          </a:p>
        </p:txBody>
      </p:sp>
      <p:sp>
        <p:nvSpPr>
          <p:cNvPr id="18" name="Left-Right Arrow 17"/>
          <p:cNvSpPr/>
          <p:nvPr/>
        </p:nvSpPr>
        <p:spPr>
          <a:xfrm>
            <a:off x="9942450" y="4706273"/>
            <a:ext cx="725945" cy="232543"/>
          </a:xfrm>
          <a:prstGeom prst="lef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19" name="Left-Right Arrow 18"/>
          <p:cNvSpPr/>
          <p:nvPr/>
        </p:nvSpPr>
        <p:spPr>
          <a:xfrm>
            <a:off x="9942450" y="4003699"/>
            <a:ext cx="725945" cy="232543"/>
          </a:xfrm>
          <a:prstGeom prst="lef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20" name="Left-Right Arrow 19"/>
          <p:cNvSpPr/>
          <p:nvPr/>
        </p:nvSpPr>
        <p:spPr>
          <a:xfrm>
            <a:off x="9942450" y="3176518"/>
            <a:ext cx="725945" cy="232543"/>
          </a:xfrm>
          <a:prstGeom prst="lef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21" name="Rectangle 20"/>
          <p:cNvSpPr/>
          <p:nvPr/>
        </p:nvSpPr>
        <p:spPr bwMode="auto">
          <a:xfrm>
            <a:off x="5305859" y="1220692"/>
            <a:ext cx="1555307" cy="819943"/>
          </a:xfrm>
          <a:prstGeom prst="rect">
            <a:avLst/>
          </a:prstGeom>
          <a:solidFill>
            <a:schemeClr val="accent6"/>
          </a:solidFill>
          <a:ln>
            <a:solidFill>
              <a:srgbClr val="1F1F1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Machine Learning</a:t>
            </a:r>
          </a:p>
        </p:txBody>
      </p:sp>
      <p:sp>
        <p:nvSpPr>
          <p:cNvPr id="23" name="Rectangle 22"/>
          <p:cNvSpPr/>
          <p:nvPr/>
        </p:nvSpPr>
        <p:spPr bwMode="auto">
          <a:xfrm>
            <a:off x="6750486" y="1215130"/>
            <a:ext cx="843150" cy="825505"/>
          </a:xfrm>
          <a:prstGeom prst="rect">
            <a:avLst/>
          </a:prstGeom>
          <a:solidFill>
            <a:schemeClr val="accent6"/>
          </a:solidFill>
          <a:ln>
            <a:solidFill>
              <a:srgbClr val="1F1F1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API</a:t>
            </a:r>
          </a:p>
        </p:txBody>
      </p:sp>
      <p:sp>
        <p:nvSpPr>
          <p:cNvPr id="24" name="Left-Right Arrow 23"/>
          <p:cNvSpPr/>
          <p:nvPr/>
        </p:nvSpPr>
        <p:spPr>
          <a:xfrm>
            <a:off x="7593636" y="1525348"/>
            <a:ext cx="664068" cy="221381"/>
          </a:xfrm>
          <a:prstGeom prst="lef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25" name="Rectangle 24"/>
          <p:cNvSpPr/>
          <p:nvPr/>
        </p:nvSpPr>
        <p:spPr bwMode="auto">
          <a:xfrm>
            <a:off x="6916148" y="5620255"/>
            <a:ext cx="3026302" cy="613176"/>
          </a:xfrm>
          <a:prstGeom prst="rect">
            <a:avLst/>
          </a:prstGeom>
          <a:solidFill>
            <a:schemeClr val="accent6">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BI / DataViz</a:t>
            </a:r>
          </a:p>
        </p:txBody>
      </p:sp>
      <p:sp>
        <p:nvSpPr>
          <p:cNvPr id="26" name="Right Arrow 25"/>
          <p:cNvSpPr/>
          <p:nvPr/>
        </p:nvSpPr>
        <p:spPr>
          <a:xfrm rot="5400000">
            <a:off x="6932800" y="5219855"/>
            <a:ext cx="514455" cy="258712"/>
          </a:xfrm>
          <a:prstGeom prs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27" name="Right Arrow 26"/>
          <p:cNvSpPr/>
          <p:nvPr/>
        </p:nvSpPr>
        <p:spPr>
          <a:xfrm>
            <a:off x="6401693" y="5765914"/>
            <a:ext cx="514455" cy="258712"/>
          </a:xfrm>
          <a:prstGeom prs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28" name="Rectangle 27"/>
          <p:cNvSpPr/>
          <p:nvPr/>
        </p:nvSpPr>
        <p:spPr bwMode="auto">
          <a:xfrm>
            <a:off x="5489102" y="5649606"/>
            <a:ext cx="826626" cy="554473"/>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a:t>
            </a:r>
          </a:p>
        </p:txBody>
      </p:sp>
      <p:sp>
        <p:nvSpPr>
          <p:cNvPr id="29" name="Right Arrow 28"/>
          <p:cNvSpPr/>
          <p:nvPr/>
        </p:nvSpPr>
        <p:spPr>
          <a:xfrm>
            <a:off x="1516889" y="4658904"/>
            <a:ext cx="504881" cy="327280"/>
          </a:xfrm>
          <a:prstGeom prs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30" name="Rectangle 29"/>
          <p:cNvSpPr/>
          <p:nvPr/>
        </p:nvSpPr>
        <p:spPr bwMode="auto">
          <a:xfrm>
            <a:off x="135036" y="2454835"/>
            <a:ext cx="1257541" cy="496010"/>
          </a:xfrm>
          <a:prstGeom prst="rect">
            <a:avLst/>
          </a:prstGeom>
          <a:solidFill>
            <a:schemeClr val="accent6">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IOT</a:t>
            </a:r>
          </a:p>
        </p:txBody>
      </p:sp>
      <p:sp>
        <p:nvSpPr>
          <p:cNvPr id="31" name="Rectangle 30"/>
          <p:cNvSpPr/>
          <p:nvPr/>
        </p:nvSpPr>
        <p:spPr bwMode="auto">
          <a:xfrm>
            <a:off x="135038" y="3069917"/>
            <a:ext cx="1258101" cy="701427"/>
          </a:xfrm>
          <a:prstGeom prst="rect">
            <a:avLst/>
          </a:prstGeom>
          <a:solidFill>
            <a:schemeClr val="accent6">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Social</a:t>
            </a:r>
          </a:p>
        </p:txBody>
      </p:sp>
      <p:sp>
        <p:nvSpPr>
          <p:cNvPr id="32" name="Rectangle 31"/>
          <p:cNvSpPr/>
          <p:nvPr/>
        </p:nvSpPr>
        <p:spPr bwMode="auto">
          <a:xfrm>
            <a:off x="135037" y="3900920"/>
            <a:ext cx="1257541" cy="701427"/>
          </a:xfrm>
          <a:prstGeom prst="rect">
            <a:avLst/>
          </a:prstGeom>
          <a:solidFill>
            <a:schemeClr val="accent6">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Web</a:t>
            </a:r>
          </a:p>
        </p:txBody>
      </p:sp>
      <p:sp>
        <p:nvSpPr>
          <p:cNvPr id="33" name="Rectangle 32"/>
          <p:cNvSpPr/>
          <p:nvPr/>
        </p:nvSpPr>
        <p:spPr bwMode="auto">
          <a:xfrm>
            <a:off x="135036" y="4731191"/>
            <a:ext cx="1257541" cy="701427"/>
          </a:xfrm>
          <a:prstGeom prst="rect">
            <a:avLst/>
          </a:prstGeom>
          <a:solidFill>
            <a:schemeClr val="accent6">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logs</a:t>
            </a:r>
          </a:p>
        </p:txBody>
      </p:sp>
      <p:sp>
        <p:nvSpPr>
          <p:cNvPr id="34" name="Rectangle 33"/>
          <p:cNvSpPr/>
          <p:nvPr/>
        </p:nvSpPr>
        <p:spPr bwMode="auto">
          <a:xfrm>
            <a:off x="135036" y="5535796"/>
            <a:ext cx="1257541" cy="701427"/>
          </a:xfrm>
          <a:prstGeom prst="rect">
            <a:avLst/>
          </a:prstGeom>
          <a:solidFill>
            <a:schemeClr val="accent6">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Enter-</a:t>
            </a:r>
            <a:r>
              <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prise</a:t>
            </a: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Right Arrow 34"/>
          <p:cNvSpPr/>
          <p:nvPr/>
        </p:nvSpPr>
        <p:spPr>
          <a:xfrm>
            <a:off x="1458685" y="2062767"/>
            <a:ext cx="563083" cy="327280"/>
          </a:xfrm>
          <a:prstGeom prs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37" name="Right Arrow 36"/>
          <p:cNvSpPr/>
          <p:nvPr/>
        </p:nvSpPr>
        <p:spPr>
          <a:xfrm>
            <a:off x="3755168" y="2065056"/>
            <a:ext cx="1571050" cy="328913"/>
          </a:xfrm>
          <a:prstGeom prs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38" name="Left-Right Arrow 37"/>
          <p:cNvSpPr/>
          <p:nvPr/>
        </p:nvSpPr>
        <p:spPr>
          <a:xfrm>
            <a:off x="3747273" y="1568192"/>
            <a:ext cx="1571050" cy="311142"/>
          </a:xfrm>
          <a:prstGeom prst="lef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39" name="Right Arrow 28"/>
          <p:cNvSpPr/>
          <p:nvPr/>
        </p:nvSpPr>
        <p:spPr>
          <a:xfrm>
            <a:off x="226531" y="6569273"/>
            <a:ext cx="334267" cy="216683"/>
          </a:xfrm>
          <a:prstGeom prst="rightArrow">
            <a:avLst/>
          </a:prstGeom>
          <a:solidFill>
            <a:schemeClr val="bg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B0F0"/>
              </a:solidFill>
              <a:effectLst/>
              <a:uLnTx/>
              <a:uFillTx/>
              <a:latin typeface="Segoe UI"/>
              <a:ea typeface="+mn-ea"/>
              <a:cs typeface="+mn-cs"/>
            </a:endParaRPr>
          </a:p>
        </p:txBody>
      </p:sp>
      <p:sp>
        <p:nvSpPr>
          <p:cNvPr id="8" name="TextBox 7"/>
          <p:cNvSpPr txBox="1"/>
          <p:nvPr/>
        </p:nvSpPr>
        <p:spPr>
          <a:xfrm>
            <a:off x="560797" y="6505459"/>
            <a:ext cx="4983659" cy="307777"/>
          </a:xfrm>
          <a:prstGeom prst="rect">
            <a:avLst/>
          </a:prstGeom>
          <a:noFill/>
        </p:spPr>
        <p:txBody>
          <a:bodyPr wrap="square" rtlCol="0">
            <a:spAutoFit/>
          </a:bodyPr>
          <a:lstStyle/>
          <a:p>
            <a:r>
              <a:rPr lang="fr-FR" sz="1400" dirty="0"/>
              <a:t>Sens dans lequel va la donnée (vs sens des appels RPC)</a:t>
            </a:r>
          </a:p>
        </p:txBody>
      </p:sp>
    </p:spTree>
    <p:extLst>
      <p:ext uri="{BB962C8B-B14F-4D97-AF65-F5344CB8AC3E}">
        <p14:creationId xmlns:p14="http://schemas.microsoft.com/office/powerpoint/2010/main" val="74322408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0231" y="940099"/>
            <a:ext cx="5721769" cy="5917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p:cNvPicPr>
            <a:picLocks noChangeAspect="1"/>
          </p:cNvPicPr>
          <p:nvPr/>
        </p:nvPicPr>
        <p:blipFill>
          <a:blip r:embed="rId2"/>
          <a:stretch>
            <a:fillRect/>
          </a:stretch>
        </p:blipFill>
        <p:spPr>
          <a:xfrm>
            <a:off x="865" y="940099"/>
            <a:ext cx="6469366" cy="5917415"/>
          </a:xfrm>
          <a:prstGeom prst="rect">
            <a:avLst/>
          </a:prstGeom>
        </p:spPr>
      </p:pic>
      <p:sp>
        <p:nvSpPr>
          <p:cNvPr id="6" name="Rectangle 5"/>
          <p:cNvSpPr/>
          <p:nvPr/>
        </p:nvSpPr>
        <p:spPr>
          <a:xfrm>
            <a:off x="866" y="487"/>
            <a:ext cx="12190271" cy="939614"/>
          </a:xfrm>
          <a:prstGeom prst="rect">
            <a:avLst/>
          </a:prstGeom>
          <a:solidFill>
            <a:srgbClr val="20386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2854" rtlCol="0" anchor="ctr"/>
          <a:lstStyle/>
          <a:p>
            <a:pPr algn="r" defTabSz="914225"/>
            <a:r>
              <a:rPr lang="en-US" sz="3600" dirty="0">
                <a:solidFill>
                  <a:prstClr val="white"/>
                </a:solidFill>
                <a:latin typeface="Calibri" panose="020F0502020204030204"/>
              </a:rPr>
              <a:t>Ingestion</a:t>
            </a:r>
          </a:p>
        </p:txBody>
      </p:sp>
      <p:pic>
        <p:nvPicPr>
          <p:cNvPr id="7" name="Picture 6"/>
          <p:cNvPicPr>
            <a:picLocks noChangeAspect="1"/>
          </p:cNvPicPr>
          <p:nvPr/>
        </p:nvPicPr>
        <p:blipFill>
          <a:blip r:embed="rId3" cstate="hqprint">
            <a:biLevel thresh="25000"/>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tretch>
            <a:fillRect/>
          </a:stretch>
        </p:blipFill>
        <p:spPr>
          <a:xfrm>
            <a:off x="560742" y="71236"/>
            <a:ext cx="820221" cy="798112"/>
          </a:xfrm>
          <a:prstGeom prst="rect">
            <a:avLst/>
          </a:prstGeom>
        </p:spPr>
      </p:pic>
      <p:sp>
        <p:nvSpPr>
          <p:cNvPr id="8" name="TextBox 7"/>
          <p:cNvSpPr txBox="1"/>
          <p:nvPr/>
        </p:nvSpPr>
        <p:spPr>
          <a:xfrm>
            <a:off x="3200812" y="2151712"/>
            <a:ext cx="4744770" cy="646331"/>
          </a:xfrm>
          <a:prstGeom prst="rect">
            <a:avLst/>
          </a:prstGeom>
          <a:noFill/>
        </p:spPr>
        <p:txBody>
          <a:bodyPr wrap="square" rtlCol="0">
            <a:spAutoFit/>
          </a:bodyPr>
          <a:lstStyle/>
          <a:p>
            <a:pPr defTabSz="914225"/>
            <a:r>
              <a:rPr lang="fr-FR" dirty="0"/>
              <a:t>données poussées vers un broker: approche de type streaming / « hot </a:t>
            </a:r>
            <a:r>
              <a:rPr lang="fr-FR" dirty="0" err="1"/>
              <a:t>path</a:t>
            </a:r>
            <a:r>
              <a:rPr lang="fr-FR" dirty="0"/>
              <a:t> »</a:t>
            </a:r>
            <a:endParaRPr lang="fr-FR" i="1" dirty="0">
              <a:solidFill>
                <a:prstClr val="black"/>
              </a:solidFill>
              <a:latin typeface="Calibri" panose="020F0502020204030204"/>
            </a:endParaRPr>
          </a:p>
        </p:txBody>
      </p:sp>
      <p:sp>
        <p:nvSpPr>
          <p:cNvPr id="9" name="TextBox 8"/>
          <p:cNvSpPr txBox="1"/>
          <p:nvPr/>
        </p:nvSpPr>
        <p:spPr>
          <a:xfrm>
            <a:off x="4771655" y="5203762"/>
            <a:ext cx="5529200" cy="923330"/>
          </a:xfrm>
          <a:prstGeom prst="rect">
            <a:avLst/>
          </a:prstGeom>
          <a:noFill/>
        </p:spPr>
        <p:txBody>
          <a:bodyPr wrap="square" rtlCol="0">
            <a:spAutoFit/>
          </a:bodyPr>
          <a:lstStyle/>
          <a:p>
            <a:pPr defTabSz="914225"/>
            <a:r>
              <a:rPr lang="fr-FR" i="1" dirty="0">
                <a:solidFill>
                  <a:prstClr val="black"/>
                </a:solidFill>
                <a:latin typeface="Calibri" panose="020F0502020204030204"/>
              </a:rPr>
              <a:t>Donnée poussée vers un stockage: approche compatible avec la plupart des systèmes existants, souvent de type batch / « cold </a:t>
            </a:r>
            <a:r>
              <a:rPr lang="fr-FR" i="1" dirty="0" err="1">
                <a:solidFill>
                  <a:prstClr val="black"/>
                </a:solidFill>
                <a:latin typeface="Calibri" panose="020F0502020204030204"/>
              </a:rPr>
              <a:t>path</a:t>
            </a:r>
            <a:r>
              <a:rPr lang="fr-FR" i="1" dirty="0">
                <a:solidFill>
                  <a:prstClr val="black"/>
                </a:solidFill>
                <a:latin typeface="Calibri" panose="020F0502020204030204"/>
              </a:rPr>
              <a:t> »</a:t>
            </a:r>
          </a:p>
        </p:txBody>
      </p:sp>
    </p:spTree>
    <p:extLst>
      <p:ext uri="{BB962C8B-B14F-4D97-AF65-F5344CB8AC3E}">
        <p14:creationId xmlns:p14="http://schemas.microsoft.com/office/powerpoint/2010/main" val="19699703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470231" y="940099"/>
            <a:ext cx="5721769" cy="5917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866" y="487"/>
            <a:ext cx="12190271" cy="939614"/>
          </a:xfrm>
          <a:prstGeom prst="rect">
            <a:avLst/>
          </a:prstGeom>
          <a:solidFill>
            <a:srgbClr val="20386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2854" rtlCol="0" anchor="ctr"/>
          <a:lstStyle/>
          <a:p>
            <a:pPr algn="r" defTabSz="914225"/>
            <a:r>
              <a:rPr lang="fr-FR" sz="3600" dirty="0">
                <a:solidFill>
                  <a:prstClr val="white"/>
                </a:solidFill>
                <a:latin typeface="Calibri" panose="020F0502020204030204"/>
              </a:rPr>
              <a:t>Traitement</a:t>
            </a:r>
          </a:p>
        </p:txBody>
      </p:sp>
      <p:pic>
        <p:nvPicPr>
          <p:cNvPr id="5" name="Picture 4"/>
          <p:cNvPicPr>
            <a:picLocks noChangeAspect="1"/>
          </p:cNvPicPr>
          <p:nvPr/>
        </p:nvPicPr>
        <p:blipFill>
          <a:blip r:embed="rId2" cstate="hqprint">
            <a:biLevel thresh="25000"/>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a:ext>
            </a:extLst>
          </a:blip>
          <a:stretch>
            <a:fillRect/>
          </a:stretch>
        </p:blipFill>
        <p:spPr>
          <a:xfrm>
            <a:off x="550353" y="108291"/>
            <a:ext cx="813028" cy="724005"/>
          </a:xfrm>
          <a:prstGeom prst="rect">
            <a:avLst/>
          </a:prstGeom>
        </p:spPr>
      </p:pic>
      <p:pic>
        <p:nvPicPr>
          <p:cNvPr id="6" name="Picture 5"/>
          <p:cNvPicPr>
            <a:picLocks noChangeAspect="1"/>
          </p:cNvPicPr>
          <p:nvPr/>
        </p:nvPicPr>
        <p:blipFill rotWithShape="1">
          <a:blip r:embed="rId4" cstate="hqprint">
            <a:extLst>
              <a:ext uri="{28A0092B-C50C-407E-A947-70E740481C1C}">
                <a14:useLocalDpi xmlns:a14="http://schemas.microsoft.com/office/drawing/2010/main"/>
              </a:ext>
            </a:extLst>
          </a:blip>
          <a:srcRect l="5562"/>
          <a:stretch/>
        </p:blipFill>
        <p:spPr>
          <a:xfrm>
            <a:off x="864" y="940099"/>
            <a:ext cx="6667111" cy="5917414"/>
          </a:xfrm>
          <a:prstGeom prst="rect">
            <a:avLst/>
          </a:prstGeom>
        </p:spPr>
      </p:pic>
      <p:sp>
        <p:nvSpPr>
          <p:cNvPr id="7" name="TextBox 6"/>
          <p:cNvSpPr txBox="1"/>
          <p:nvPr/>
        </p:nvSpPr>
        <p:spPr>
          <a:xfrm>
            <a:off x="4014799" y="2147688"/>
            <a:ext cx="6133655" cy="923330"/>
          </a:xfrm>
          <a:prstGeom prst="rect">
            <a:avLst/>
          </a:prstGeom>
          <a:noFill/>
        </p:spPr>
        <p:txBody>
          <a:bodyPr wrap="square" rtlCol="0">
            <a:spAutoFit/>
          </a:bodyPr>
          <a:lstStyle/>
          <a:p>
            <a:pPr defTabSz="914225"/>
            <a:r>
              <a:rPr lang="fr-FR" i="1" dirty="0">
                <a:solidFill>
                  <a:prstClr val="black"/>
                </a:solidFill>
                <a:latin typeface="Calibri" panose="020F0502020204030204"/>
              </a:rPr>
              <a:t>Plusieurs instances de traitement peuvent travailler sur le même « broker ». Cas d’usages: indexation pour tableau de bord, transformation, curation, file d’attente avant stockage, …</a:t>
            </a:r>
          </a:p>
        </p:txBody>
      </p:sp>
      <p:sp>
        <p:nvSpPr>
          <p:cNvPr id="10" name="TextBox 9"/>
          <p:cNvSpPr txBox="1"/>
          <p:nvPr/>
        </p:nvSpPr>
        <p:spPr>
          <a:xfrm>
            <a:off x="4043234" y="4480813"/>
            <a:ext cx="6721747" cy="923330"/>
          </a:xfrm>
          <a:prstGeom prst="rect">
            <a:avLst/>
          </a:prstGeom>
          <a:noFill/>
        </p:spPr>
        <p:txBody>
          <a:bodyPr wrap="square" rtlCol="0">
            <a:spAutoFit/>
          </a:bodyPr>
          <a:lstStyle/>
          <a:p>
            <a:pPr defTabSz="914225"/>
            <a:r>
              <a:rPr lang="fr-FR" i="1" dirty="0">
                <a:solidFill>
                  <a:prstClr val="black"/>
                </a:solidFill>
                <a:latin typeface="Calibri" panose="020F0502020204030204"/>
              </a:rPr>
              <a:t>Plusieurs instances de traitement</a:t>
            </a:r>
            <a:r>
              <a:rPr lang="fr-FR" i="1" dirty="0">
                <a:solidFill>
                  <a:prstClr val="black"/>
                </a:solidFill>
              </a:rPr>
              <a:t> peuvent </a:t>
            </a:r>
            <a:r>
              <a:rPr lang="fr-FR" i="1" dirty="0">
                <a:solidFill>
                  <a:prstClr val="black"/>
                </a:solidFill>
                <a:latin typeface="Calibri" panose="020F0502020204030204"/>
              </a:rPr>
              <a:t>travailler sur le stockage non structuré. Cas d’usages: requêtes ad-hoc sur donnée non préparée, Transformation, …</a:t>
            </a:r>
          </a:p>
        </p:txBody>
      </p:sp>
    </p:spTree>
    <p:extLst>
      <p:ext uri="{BB962C8B-B14F-4D97-AF65-F5344CB8AC3E}">
        <p14:creationId xmlns:p14="http://schemas.microsoft.com/office/powerpoint/2010/main" val="24653682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 y="940101"/>
            <a:ext cx="12192000" cy="601111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866" y="940099"/>
            <a:ext cx="7374306" cy="5917415"/>
          </a:xfrm>
          <a:prstGeom prst="rect">
            <a:avLst/>
          </a:prstGeom>
        </p:spPr>
      </p:pic>
      <p:sp>
        <p:nvSpPr>
          <p:cNvPr id="5" name="Rectangle 4"/>
          <p:cNvSpPr/>
          <p:nvPr/>
        </p:nvSpPr>
        <p:spPr>
          <a:xfrm>
            <a:off x="866" y="487"/>
            <a:ext cx="12190271" cy="939614"/>
          </a:xfrm>
          <a:prstGeom prst="rect">
            <a:avLst/>
          </a:prstGeom>
          <a:solidFill>
            <a:srgbClr val="20386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2854" rtlCol="0" anchor="ctr"/>
          <a:lstStyle/>
          <a:p>
            <a:pPr algn="r" defTabSz="914225"/>
            <a:r>
              <a:rPr lang="fr-FR" sz="3600" dirty="0">
                <a:solidFill>
                  <a:prstClr val="white"/>
                </a:solidFill>
                <a:latin typeface="Calibri" panose="020F0502020204030204"/>
              </a:rPr>
              <a:t>Préparation</a:t>
            </a:r>
          </a:p>
        </p:txBody>
      </p:sp>
      <p:pic>
        <p:nvPicPr>
          <p:cNvPr id="6" name="Picture 5"/>
          <p:cNvPicPr>
            <a:picLocks noChangeAspect="1"/>
          </p:cNvPicPr>
          <p:nvPr/>
        </p:nvPicPr>
        <p:blipFill>
          <a:blip r:embed="rId4" cstate="hqprint">
            <a:biLevel thresh="25000"/>
            <a:extLst>
              <a:ext uri="{28A0092B-C50C-407E-A947-70E740481C1C}">
                <a14:useLocalDpi xmlns:a14="http://schemas.microsoft.com/office/drawing/2010/main"/>
              </a:ext>
            </a:extLst>
          </a:blip>
          <a:stretch>
            <a:fillRect/>
          </a:stretch>
        </p:blipFill>
        <p:spPr>
          <a:xfrm>
            <a:off x="628854" y="129874"/>
            <a:ext cx="527721" cy="680839"/>
          </a:xfrm>
          <a:prstGeom prst="rect">
            <a:avLst/>
          </a:prstGeom>
        </p:spPr>
      </p:pic>
      <p:sp>
        <p:nvSpPr>
          <p:cNvPr id="7" name="TextBox 6"/>
          <p:cNvSpPr txBox="1"/>
          <p:nvPr/>
        </p:nvSpPr>
        <p:spPr>
          <a:xfrm>
            <a:off x="5067089" y="1574096"/>
            <a:ext cx="4582602" cy="1200329"/>
          </a:xfrm>
          <a:prstGeom prst="rect">
            <a:avLst/>
          </a:prstGeom>
          <a:noFill/>
        </p:spPr>
        <p:txBody>
          <a:bodyPr wrap="square" rtlCol="0">
            <a:spAutoFit/>
          </a:bodyPr>
          <a:lstStyle/>
          <a:p>
            <a:pPr defTabSz="914225"/>
            <a:r>
              <a:rPr lang="fr-FR" i="1" dirty="0">
                <a:solidFill>
                  <a:prstClr val="black"/>
                </a:solidFill>
                <a:latin typeface="Calibri" panose="020F0502020204030204"/>
              </a:rPr>
              <a:t>Le broker peut être vu comme un “log” que plusieurs solutions peuvent traiter. Cas d’usages: ETL, traitement en continu pour réduction de la latence d’observation</a:t>
            </a:r>
          </a:p>
        </p:txBody>
      </p:sp>
      <p:sp>
        <p:nvSpPr>
          <p:cNvPr id="8" name="TextBox 7"/>
          <p:cNvSpPr txBox="1"/>
          <p:nvPr/>
        </p:nvSpPr>
        <p:spPr>
          <a:xfrm>
            <a:off x="5786765" y="5162327"/>
            <a:ext cx="5213744" cy="1477328"/>
          </a:xfrm>
          <a:prstGeom prst="rect">
            <a:avLst/>
          </a:prstGeom>
          <a:noFill/>
        </p:spPr>
        <p:txBody>
          <a:bodyPr wrap="square" rtlCol="0">
            <a:spAutoFit/>
          </a:bodyPr>
          <a:lstStyle/>
          <a:p>
            <a:pPr defTabSz="914225"/>
            <a:r>
              <a:rPr lang="fr-FR" i="1" dirty="0">
                <a:solidFill>
                  <a:prstClr val="black"/>
                </a:solidFill>
                <a:latin typeface="Calibri" panose="020F0502020204030204"/>
              </a:rPr>
              <a:t>En mettant la donnée dans du stockage non structuré, on peut disposer de toute la donnée (pas de schéma), afin d’alimenter les bases SQL et </a:t>
            </a:r>
            <a:r>
              <a:rPr lang="fr-FR" i="1" dirty="0" err="1">
                <a:solidFill>
                  <a:prstClr val="black"/>
                </a:solidFill>
                <a:latin typeface="Calibri" panose="020F0502020204030204"/>
              </a:rPr>
              <a:t>noSQL</a:t>
            </a:r>
            <a:r>
              <a:rPr lang="fr-FR" i="1" dirty="0">
                <a:solidFill>
                  <a:prstClr val="black"/>
                </a:solidFill>
                <a:latin typeface="Calibri" panose="020F0502020204030204"/>
              </a:rPr>
              <a:t> dont le schéma peut évoluer en ajoutant des champs qui recevront aussi la donnée passée.</a:t>
            </a:r>
          </a:p>
        </p:txBody>
      </p:sp>
      <p:sp>
        <p:nvSpPr>
          <p:cNvPr id="9" name="TextBox 8"/>
          <p:cNvSpPr txBox="1"/>
          <p:nvPr/>
        </p:nvSpPr>
        <p:spPr>
          <a:xfrm>
            <a:off x="4474202" y="3637233"/>
            <a:ext cx="3122816" cy="523220"/>
          </a:xfrm>
          <a:prstGeom prst="rect">
            <a:avLst/>
          </a:prstGeom>
          <a:noFill/>
        </p:spPr>
        <p:txBody>
          <a:bodyPr wrap="square" rtlCol="0">
            <a:spAutoFit/>
          </a:bodyPr>
          <a:lstStyle/>
          <a:p>
            <a:pPr defTabSz="914225"/>
            <a:r>
              <a:rPr lang="fr-FR" sz="1400" i="1" dirty="0">
                <a:solidFill>
                  <a:srgbClr val="5B9BD5">
                    <a:lumMod val="50000"/>
                  </a:srgbClr>
                </a:solidFill>
                <a:latin typeface="Calibri" panose="020F0502020204030204"/>
              </a:rPr>
              <a:t>Un des types de traitement peut être de pousser la donnée vers le stockage</a:t>
            </a:r>
          </a:p>
        </p:txBody>
      </p:sp>
    </p:spTree>
    <p:extLst>
      <p:ext uri="{BB962C8B-B14F-4D97-AF65-F5344CB8AC3E}">
        <p14:creationId xmlns:p14="http://schemas.microsoft.com/office/powerpoint/2010/main" val="15668902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1" y="940101"/>
            <a:ext cx="12192000" cy="601111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fr-FR"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2" cstate="hqprint">
            <a:biLevel thresh="25000"/>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a:ext>
            </a:extLst>
          </a:blip>
          <a:stretch>
            <a:fillRect/>
          </a:stretch>
        </p:blipFill>
        <p:spPr>
          <a:xfrm>
            <a:off x="550353" y="108291"/>
            <a:ext cx="813028" cy="724005"/>
          </a:xfrm>
          <a:prstGeom prst="rect">
            <a:avLst/>
          </a:prstGeom>
        </p:spPr>
      </p:pic>
      <p:pic>
        <p:nvPicPr>
          <p:cNvPr id="6" name="Picture 5"/>
          <p:cNvPicPr>
            <a:picLocks noChangeAspect="1"/>
          </p:cNvPicPr>
          <p:nvPr/>
        </p:nvPicPr>
        <p:blipFill rotWithShape="1">
          <a:blip r:embed="rId4" cstate="hqprint">
            <a:extLst>
              <a:ext uri="{28A0092B-C50C-407E-A947-70E740481C1C}">
                <a14:useLocalDpi xmlns:a14="http://schemas.microsoft.com/office/drawing/2010/main"/>
              </a:ext>
            </a:extLst>
          </a:blip>
          <a:srcRect l="5562"/>
          <a:stretch/>
        </p:blipFill>
        <p:spPr>
          <a:xfrm>
            <a:off x="864" y="711534"/>
            <a:ext cx="6667111" cy="6145981"/>
          </a:xfrm>
          <a:prstGeom prst="rect">
            <a:avLst/>
          </a:prstGeom>
        </p:spPr>
      </p:pic>
      <p:sp>
        <p:nvSpPr>
          <p:cNvPr id="13" name="Rectangle 12"/>
          <p:cNvSpPr/>
          <p:nvPr/>
        </p:nvSpPr>
        <p:spPr>
          <a:xfrm>
            <a:off x="866" y="-20608"/>
            <a:ext cx="12190271" cy="939614"/>
          </a:xfrm>
          <a:prstGeom prst="rect">
            <a:avLst/>
          </a:prstGeom>
          <a:solidFill>
            <a:srgbClr val="20386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2854" rtlCol="0" anchor="ctr"/>
          <a:lstStyle/>
          <a:p>
            <a:pPr algn="r" defTabSz="914225"/>
            <a:r>
              <a:rPr lang="fr-FR" sz="3600" dirty="0">
                <a:solidFill>
                  <a:prstClr val="white"/>
                </a:solidFill>
                <a:latin typeface="Calibri" panose="020F0502020204030204"/>
              </a:rPr>
              <a:t>Mise à disposition</a:t>
            </a:r>
          </a:p>
        </p:txBody>
      </p:sp>
      <p:pic>
        <p:nvPicPr>
          <p:cNvPr id="14" name="Picture 13"/>
          <p:cNvPicPr>
            <a:picLocks noChangeAspect="1"/>
          </p:cNvPicPr>
          <p:nvPr/>
        </p:nvPicPr>
        <p:blipFill>
          <a:blip r:embed="rId5" cstate="hqprint">
            <a:biLevel thresh="25000"/>
            <a:extLst>
              <a:ext uri="{28A0092B-C50C-407E-A947-70E740481C1C}">
                <a14:useLocalDpi xmlns:a14="http://schemas.microsoft.com/office/drawing/2010/main"/>
              </a:ext>
            </a:extLst>
          </a:blip>
          <a:stretch>
            <a:fillRect/>
          </a:stretch>
        </p:blipFill>
        <p:spPr>
          <a:xfrm>
            <a:off x="581698" y="100909"/>
            <a:ext cx="622034" cy="696579"/>
          </a:xfrm>
          <a:prstGeom prst="rect">
            <a:avLst/>
          </a:prstGeom>
        </p:spPr>
      </p:pic>
      <p:pic>
        <p:nvPicPr>
          <p:cNvPr id="15" name="Picture 14"/>
          <p:cNvPicPr>
            <a:picLocks noChangeAspect="1"/>
          </p:cNvPicPr>
          <p:nvPr/>
        </p:nvPicPr>
        <p:blipFill>
          <a:blip r:embed="rId6" cstate="hq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733216" y="1426114"/>
            <a:ext cx="1061452" cy="725597"/>
          </a:xfrm>
          <a:prstGeom prst="rect">
            <a:avLst/>
          </a:prstGeom>
        </p:spPr>
      </p:pic>
      <p:pic>
        <p:nvPicPr>
          <p:cNvPr id="16" name="Picture 15"/>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853396" y="2487782"/>
            <a:ext cx="853661" cy="1035776"/>
          </a:xfrm>
          <a:prstGeom prst="rect">
            <a:avLst/>
          </a:prstGeom>
        </p:spPr>
      </p:pic>
      <p:cxnSp>
        <p:nvCxnSpPr>
          <p:cNvPr id="17" name="Straight Connector 16"/>
          <p:cNvCxnSpPr/>
          <p:nvPr/>
        </p:nvCxnSpPr>
        <p:spPr>
          <a:xfrm>
            <a:off x="4023517" y="1426113"/>
            <a:ext cx="0" cy="2097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03310" y="1426113"/>
            <a:ext cx="0" cy="2097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6" cstate="hq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606523" y="3845466"/>
            <a:ext cx="1061452" cy="725597"/>
          </a:xfrm>
          <a:prstGeom prst="rect">
            <a:avLst/>
          </a:prstGeom>
        </p:spPr>
      </p:pic>
      <p:pic>
        <p:nvPicPr>
          <p:cNvPr id="20" name="Picture 19"/>
          <p:cNvPicPr>
            <a:picLocks noChangeAspect="1"/>
          </p:cNvPicPr>
          <p:nvPr/>
        </p:nvPicPr>
        <p:blipFill>
          <a:blip r:embed="rId7" cstate="hq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694134" y="5708380"/>
            <a:ext cx="853661" cy="1035776"/>
          </a:xfrm>
          <a:prstGeom prst="rect">
            <a:avLst/>
          </a:prstGeom>
        </p:spPr>
      </p:pic>
      <p:cxnSp>
        <p:nvCxnSpPr>
          <p:cNvPr id="21" name="Straight Connector 20"/>
          <p:cNvCxnSpPr/>
          <p:nvPr/>
        </p:nvCxnSpPr>
        <p:spPr>
          <a:xfrm>
            <a:off x="4880540" y="4289931"/>
            <a:ext cx="0" cy="2097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60332" y="4289931"/>
            <a:ext cx="0" cy="2097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8" cstate="hq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618270" y="4799793"/>
            <a:ext cx="1049706" cy="679855"/>
          </a:xfrm>
          <a:prstGeom prst="rect">
            <a:avLst/>
          </a:prstGeom>
        </p:spPr>
      </p:pic>
      <p:sp>
        <p:nvSpPr>
          <p:cNvPr id="25" name="TextBox 24"/>
          <p:cNvSpPr txBox="1"/>
          <p:nvPr/>
        </p:nvSpPr>
        <p:spPr>
          <a:xfrm>
            <a:off x="6667975" y="1958598"/>
            <a:ext cx="4934729" cy="923330"/>
          </a:xfrm>
          <a:prstGeom prst="rect">
            <a:avLst/>
          </a:prstGeom>
          <a:noFill/>
        </p:spPr>
        <p:txBody>
          <a:bodyPr wrap="square" rtlCol="0">
            <a:spAutoFit/>
          </a:bodyPr>
          <a:lstStyle/>
          <a:p>
            <a:pPr defTabSz="914225"/>
            <a:r>
              <a:rPr lang="fr-FR" i="1" dirty="0">
                <a:solidFill>
                  <a:prstClr val="black"/>
                </a:solidFill>
                <a:latin typeface="Calibri" panose="020F0502020204030204"/>
              </a:rPr>
              <a:t>La mise à disposition via des bases SQL ou </a:t>
            </a:r>
            <a:r>
              <a:rPr lang="fr-FR" i="1" dirty="0" err="1">
                <a:solidFill>
                  <a:prstClr val="black"/>
                </a:solidFill>
                <a:latin typeface="Calibri" panose="020F0502020204030204"/>
              </a:rPr>
              <a:t>noSQL</a:t>
            </a:r>
            <a:r>
              <a:rPr lang="fr-FR" i="1" dirty="0">
                <a:solidFill>
                  <a:prstClr val="black"/>
                </a:solidFill>
                <a:latin typeface="Calibri" panose="020F0502020204030204"/>
              </a:rPr>
              <a:t> est optimisée ici pour la latence d’observation, mais peut avoir d’autres contraintes.</a:t>
            </a:r>
          </a:p>
        </p:txBody>
      </p:sp>
      <p:sp>
        <p:nvSpPr>
          <p:cNvPr id="26" name="TextBox 25"/>
          <p:cNvSpPr txBox="1"/>
          <p:nvPr/>
        </p:nvSpPr>
        <p:spPr>
          <a:xfrm>
            <a:off x="7481569" y="4401161"/>
            <a:ext cx="4431701" cy="1200329"/>
          </a:xfrm>
          <a:prstGeom prst="rect">
            <a:avLst/>
          </a:prstGeom>
          <a:noFill/>
        </p:spPr>
        <p:txBody>
          <a:bodyPr wrap="square" rtlCol="0">
            <a:spAutoFit/>
          </a:bodyPr>
          <a:lstStyle/>
          <a:p>
            <a:pPr defTabSz="914225"/>
            <a:r>
              <a:rPr lang="fr-FR" i="1" dirty="0">
                <a:solidFill>
                  <a:prstClr val="black"/>
                </a:solidFill>
                <a:latin typeface="Calibri" panose="020F0502020204030204"/>
              </a:rPr>
              <a:t>La mise à disposition via des bases SQL, </a:t>
            </a:r>
            <a:r>
              <a:rPr lang="fr-FR" i="1" dirty="0" err="1">
                <a:solidFill>
                  <a:prstClr val="black"/>
                </a:solidFill>
                <a:latin typeface="Calibri" panose="020F0502020204030204"/>
              </a:rPr>
              <a:t>noSQL</a:t>
            </a:r>
            <a:r>
              <a:rPr lang="fr-FR" i="1" dirty="0">
                <a:solidFill>
                  <a:prstClr val="black"/>
                </a:solidFill>
                <a:latin typeface="Calibri" panose="020F0502020204030204"/>
              </a:rPr>
              <a:t> ou sur les données brutes permet un plus grand nombre de scénarios, au prix d’une latence un peu plus importante.</a:t>
            </a:r>
          </a:p>
        </p:txBody>
      </p:sp>
    </p:spTree>
    <p:extLst>
      <p:ext uri="{BB962C8B-B14F-4D97-AF65-F5344CB8AC3E}">
        <p14:creationId xmlns:p14="http://schemas.microsoft.com/office/powerpoint/2010/main" val="3201360741"/>
      </p:ext>
    </p:extLst>
  </p:cSld>
  <p:clrMapOvr>
    <a:masterClrMapping/>
  </p:clrMapOvr>
  <p:transition>
    <p:fade/>
  </p:transition>
</p:sld>
</file>

<file path=ppt/theme/theme1.xml><?xml version="1.0" encoding="utf-8"?>
<a:theme xmlns:a="http://schemas.openxmlformats.org/drawingml/2006/main" name="8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1945</Words>
  <Application>Microsoft Office PowerPoint</Application>
  <PresentationFormat>Widescreen</PresentationFormat>
  <Paragraphs>368</Paragraphs>
  <Slides>40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Lucida Console</vt:lpstr>
      <vt:lpstr>Segoe Script</vt:lpstr>
      <vt:lpstr>Segoe UI</vt:lpstr>
      <vt:lpstr>Segoe UI Light</vt:lpstr>
      <vt:lpstr>Times New Roman</vt:lpstr>
      <vt:lpstr>8_MSVID_White_16x9_2012-08-18</vt:lpstr>
      <vt:lpstr>Au-delà du lambda</vt:lpstr>
      <vt:lpstr>Introduction</vt:lpstr>
      <vt:lpstr>Agenda</vt:lpstr>
      <vt:lpstr>L’architecture lambda et sa remise en cause</vt:lpstr>
      <vt:lpstr>Big Data / ML - Architecture typique</vt:lpstr>
      <vt:lpstr>PowerPoint Presentation</vt:lpstr>
      <vt:lpstr>PowerPoint Presentation</vt:lpstr>
      <vt:lpstr>PowerPoint Presentation</vt:lpstr>
      <vt:lpstr>PowerPoint Presentation</vt:lpstr>
      <vt:lpstr>Architecture Lambda</vt:lpstr>
      <vt:lpstr>Big Data vs Business Intelligence</vt:lpstr>
      <vt:lpstr>Composants fondamentaux du Big Data</vt:lpstr>
      <vt:lpstr>broker</vt:lpstr>
      <vt:lpstr>data lake</vt:lpstr>
      <vt:lpstr>moteurs de traitement</vt:lpstr>
      <vt:lpstr>Bases de données</vt:lpstr>
      <vt:lpstr>dataviz</vt:lpstr>
      <vt:lpstr>aka.ms/hellodata</vt:lpstr>
      <vt:lpstr>Remise en cause</vt:lpstr>
      <vt:lpstr>Architecture non lambda</vt:lpstr>
      <vt:lpstr>le streaming et ses challenges</vt:lpstr>
      <vt:lpstr>Exemple</vt:lpstr>
      <vt:lpstr>un système distribué</vt:lpstr>
      <vt:lpstr>cas idéal</vt:lpstr>
      <vt:lpstr>événements dupliqués</vt:lpstr>
      <vt:lpstr>événements dans le désordre</vt:lpstr>
      <vt:lpstr>événements en retard</vt:lpstr>
      <vt:lpstr>Apache Flink</vt:lpstr>
      <vt:lpstr>Apache Flink</vt:lpstr>
      <vt:lpstr>boontadata</vt:lpstr>
      <vt:lpstr>PowerPoint Presentation</vt:lpstr>
      <vt:lpstr>boontadata</vt:lpstr>
      <vt:lpstr>http://boontadata.io </vt:lpstr>
      <vt:lpstr>boontadata</vt:lpstr>
      <vt:lpstr>Contribuez !</vt:lpstr>
      <vt:lpstr>Environnement pour la contribution à  boontadata-streams</vt:lpstr>
      <vt:lpstr>Conclusion </vt:lpstr>
      <vt:lpstr>Contribuez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Au-delà du lambda</dc:title>
  <dc:creator/>
  <cp:lastModifiedBy/>
  <cp:revision>1</cp:revision>
  <dcterms:created xsi:type="dcterms:W3CDTF">2014-10-17T16:54:54Z</dcterms:created>
  <dcterms:modified xsi:type="dcterms:W3CDTF">2016-12-15T11:33:38Z</dcterms:modified>
</cp:coreProperties>
</file>