
<file path=[Content_Types].xml><?xml version="1.0" encoding="utf-8"?>
<Types xmlns="http://schemas.openxmlformats.org/package/2006/content-types">
  <Default Extension="xml" ContentType="application/xml"/>
  <Default Extension="jpeg" ContentType="image/jpeg"/>
  <Default Extension="png" ContentType="image/png"/>
  <Default Extension="wdp" ContentType="image/vnd.ms-photo"/>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95" r:id="rId2"/>
  </p:sldMasterIdLst>
  <p:notesMasterIdLst>
    <p:notesMasterId r:id="rId42"/>
  </p:notesMasterIdLst>
  <p:handoutMasterIdLst>
    <p:handoutMasterId r:id="rId43"/>
  </p:handoutMasterIdLst>
  <p:sldIdLst>
    <p:sldId id="257" r:id="rId3"/>
    <p:sldId id="281" r:id="rId4"/>
    <p:sldId id="449" r:id="rId5"/>
    <p:sldId id="450" r:id="rId6"/>
    <p:sldId id="451" r:id="rId7"/>
    <p:sldId id="452" r:id="rId8"/>
    <p:sldId id="464" r:id="rId9"/>
    <p:sldId id="465" r:id="rId10"/>
    <p:sldId id="466" r:id="rId11"/>
    <p:sldId id="468" r:id="rId12"/>
    <p:sldId id="469" r:id="rId13"/>
    <p:sldId id="470" r:id="rId14"/>
    <p:sldId id="471" r:id="rId15"/>
    <p:sldId id="472" r:id="rId16"/>
    <p:sldId id="473" r:id="rId17"/>
    <p:sldId id="475" r:id="rId18"/>
    <p:sldId id="476" r:id="rId19"/>
    <p:sldId id="477" r:id="rId20"/>
    <p:sldId id="478" r:id="rId21"/>
    <p:sldId id="481" r:id="rId22"/>
    <p:sldId id="482" r:id="rId23"/>
    <p:sldId id="483" r:id="rId24"/>
    <p:sldId id="485" r:id="rId25"/>
    <p:sldId id="486" r:id="rId26"/>
    <p:sldId id="487" r:id="rId27"/>
    <p:sldId id="488" r:id="rId28"/>
    <p:sldId id="454" r:id="rId29"/>
    <p:sldId id="440" r:id="rId30"/>
    <p:sldId id="443" r:id="rId31"/>
    <p:sldId id="456" r:id="rId32"/>
    <p:sldId id="457" r:id="rId33"/>
    <p:sldId id="441" r:id="rId34"/>
    <p:sldId id="453" r:id="rId35"/>
    <p:sldId id="276" r:id="rId36"/>
    <p:sldId id="460" r:id="rId37"/>
    <p:sldId id="462" r:id="rId38"/>
    <p:sldId id="463" r:id="rId39"/>
    <p:sldId id="422" r:id="rId40"/>
    <p:sldId id="445" r:id="rId41"/>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6E3E3"/>
          </a:solidFill>
        </a:fill>
      </a:tcStyle>
    </a:wholeTbl>
    <a:band2H>
      <a:tcTxStyle/>
      <a:tcStyle>
        <a:tcBdr/>
        <a:fill>
          <a:solidFill>
            <a:srgbClr val="F3F1F1"/>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n"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9CFCF"/>
          </a:solidFill>
        </a:fill>
      </a:tcStyle>
    </a:wholeTbl>
    <a:band2H>
      <a:tcTxStyle/>
      <a:tcStyle>
        <a:tcBdr/>
        <a:fill>
          <a:solidFill>
            <a:srgbClr val="FCE9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n"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2D4F5"/>
          </a:solidFill>
        </a:fill>
      </a:tcStyle>
    </a:wholeTbl>
    <a:band2H>
      <a:tcTxStyle/>
      <a:tcStyle>
        <a:tcBdr/>
        <a:fill>
          <a:solidFill>
            <a:srgbClr val="F1EBFA"/>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n"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n"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22"/>
    <p:restoredTop sz="86115"/>
  </p:normalViewPr>
  <p:slideViewPr>
    <p:cSldViewPr snapToGrid="0" snapToObjects="1">
      <p:cViewPr>
        <p:scale>
          <a:sx n="124" d="100"/>
          <a:sy n="124" d="100"/>
        </p:scale>
        <p:origin x="792" y="-16"/>
      </p:cViewPr>
      <p:guideLst/>
    </p:cSldViewPr>
  </p:slideViewPr>
  <p:notesTextViewPr>
    <p:cViewPr>
      <p:scale>
        <a:sx n="1" d="1"/>
        <a:sy n="1" d="1"/>
      </p:scale>
      <p:origin x="0" y="0"/>
    </p:cViewPr>
  </p:notesTextViewPr>
  <p:notesViewPr>
    <p:cSldViewPr snapToGrid="0" snapToObjects="1">
      <p:cViewPr varScale="1">
        <p:scale>
          <a:sx n="66" d="100"/>
          <a:sy n="66" d="100"/>
        </p:scale>
        <p:origin x="4336" y="184"/>
      </p:cViewPr>
      <p:guideLst/>
    </p:cSldViewPr>
  </p:notes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heme" Target="theme/theme1.xml"/><Relationship Id="rId47" Type="http://schemas.openxmlformats.org/officeDocument/2006/relationships/tableStyles" Target="tableStyles.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notesMaster" Target="notesMasters/notesMaster1.xml"/><Relationship Id="rId43" Type="http://schemas.openxmlformats.org/officeDocument/2006/relationships/handoutMaster" Target="handoutMasters/handoutMaster1.xml"/><Relationship Id="rId44" Type="http://schemas.openxmlformats.org/officeDocument/2006/relationships/presProps" Target="presProps.xml"/><Relationship Id="rId4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A6FD24F-5177-3740-8021-5B670B1980EE}" type="datetimeFigureOut">
              <a:rPr lang="en-US" smtClean="0"/>
              <a:t>6/25/18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2B8DB8E-A97A-C346-898B-10771BBED77D}" type="slidenum">
              <a:rPr lang="en-US" smtClean="0"/>
              <a:t>‹#›</a:t>
            </a:fld>
            <a:endParaRPr lang="en-US"/>
          </a:p>
        </p:txBody>
      </p:sp>
    </p:spTree>
    <p:extLst>
      <p:ext uri="{BB962C8B-B14F-4D97-AF65-F5344CB8AC3E}">
        <p14:creationId xmlns:p14="http://schemas.microsoft.com/office/powerpoint/2010/main" val="1325885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85" name="Shape 385"/>
          <p:cNvSpPr>
            <a:spLocks noGrp="1" noRot="1" noChangeAspect="1"/>
          </p:cNvSpPr>
          <p:nvPr>
            <p:ph type="sldImg"/>
          </p:nvPr>
        </p:nvSpPr>
        <p:spPr>
          <a:xfrm>
            <a:off x="1143000" y="685800"/>
            <a:ext cx="4572000" cy="3429000"/>
          </a:xfrm>
          <a:prstGeom prst="rect">
            <a:avLst/>
          </a:prstGeom>
        </p:spPr>
        <p:txBody>
          <a:bodyPr/>
          <a:lstStyle/>
          <a:p>
            <a:endParaRPr/>
          </a:p>
        </p:txBody>
      </p:sp>
      <p:sp>
        <p:nvSpPr>
          <p:cNvPr id="386" name="Shape 386"/>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ibm.com/blogs/bluemix/2016/10/watson-visual-recognition-training-best-practices/" TargetMode="External"/><Relationship Id="rId4" Type="http://schemas.openxmlformats.org/officeDocument/2006/relationships/hyperlink" Target="https://en.wikipedia.org/wiki/Statistical_classification" TargetMode="External"/><Relationship Id="rId5" Type="http://schemas.openxmlformats.org/officeDocument/2006/relationships/hyperlink" Target="https://en.wikipedia.org/wiki/Category:Information_retrieval_evaluation" TargetMode="External"/><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 Id="rId3" Type="http://schemas.openxmlformats.org/officeDocument/2006/relationships/hyperlink" Target="https://callforcode.org/challenge"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ohchr.org/" TargetMode="External"/><Relationship Id="rId4" Type="http://schemas.openxmlformats.org/officeDocument/2006/relationships/hyperlink" Target="http://www.redcross.org/" TargetMode="External"/><Relationship Id="rId5" Type="http://schemas.openxmlformats.org/officeDocument/2006/relationships/hyperlink" Target="https://linuxfoundation.org/" TargetMode="External"/><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250296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Shape 292"/>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293" name="Shape 293"/>
          <p:cNvSpPr>
            <a:spLocks noGrp="1"/>
          </p:cNvSpPr>
          <p:nvPr>
            <p:ph type="body" sz="quarter" idx="1"/>
          </p:nvPr>
        </p:nvSpPr>
        <p:spPr>
          <a:prstGeom prst="rect">
            <a:avLst/>
          </a:prstGeom>
        </p:spPr>
        <p:txBody>
          <a:bodyPr/>
          <a:lstStyle/>
          <a:p>
            <a:pPr marL="0" marR="0" lvl="0" indent="0" defTabSz="914400" eaLnBrk="1" fontAlgn="auto" latinLnBrk="0" hangingPunct="1">
              <a:lnSpc>
                <a:spcPct val="125000"/>
              </a:lnSpc>
              <a:spcBef>
                <a:spcPts val="0"/>
              </a:spcBef>
              <a:spcAft>
                <a:spcPts val="0"/>
              </a:spcAft>
              <a:buClrTx/>
              <a:buSzTx/>
              <a:buFontTx/>
              <a:buNone/>
              <a:tabLst/>
              <a:defRPr sz="1800"/>
            </a:pPr>
            <a:r>
              <a:rPr lang="en-US" sz="1600" dirty="0"/>
              <a:t>Find meaning in visual content! Analyze images for scenes, objects, faces, and other content. Choose a default model off the shelf, or create your own custom classifier. Develop smart applications that analyze the visual content of images or video frames to understand what is happening in a scene.</a:t>
            </a:r>
          </a:p>
          <a:p>
            <a:pPr lvl="0">
              <a:lnSpc>
                <a:spcPct val="125000"/>
              </a:lnSpc>
              <a:defRPr sz="1800"/>
            </a:pPr>
            <a:endParaRPr lang="fr-FR" sz="1600" dirty="0">
              <a:latin typeface="Avenir Book"/>
              <a:ea typeface="Avenir Book"/>
              <a:cs typeface="Avenir Book"/>
              <a:sym typeface="Avenir Book"/>
            </a:endParaRPr>
          </a:p>
          <a:p>
            <a:pPr lvl="0">
              <a:lnSpc>
                <a:spcPct val="125000"/>
              </a:lnSpc>
              <a:defRPr sz="1800"/>
            </a:pPr>
            <a:endParaRPr lang="fr-FR" sz="1600" dirty="0">
              <a:latin typeface="Avenir Book"/>
              <a:ea typeface="Avenir Book"/>
              <a:cs typeface="Avenir Book"/>
              <a:sym typeface="Avenir Book"/>
            </a:endParaRPr>
          </a:p>
          <a:p>
            <a:r>
              <a:rPr lang="en-US" sz="1600" dirty="0"/>
              <a:t>Features: </a:t>
            </a:r>
          </a:p>
          <a:p>
            <a:r>
              <a:rPr lang="en-US" sz="1600" u="sng" dirty="0"/>
              <a:t>General Model</a:t>
            </a:r>
          </a:p>
          <a:p>
            <a:r>
              <a:rPr lang="en-US" sz="1600" dirty="0"/>
              <a:t>Generate class keywords that describe the image. Use your own images, or extract relevant image URLs from publicly accessible webpages for analysis.</a:t>
            </a:r>
          </a:p>
          <a:p>
            <a:r>
              <a:rPr lang="en-US" sz="1600" u="sng" dirty="0"/>
              <a:t>Food Model (Public Beta)</a:t>
            </a:r>
          </a:p>
          <a:p>
            <a:r>
              <a:rPr lang="en-US" sz="1600" dirty="0"/>
              <a:t>Utilize a specialized vocabulary of over 2000 foods to identify meals, food items, and dishes with enhanced accuracy.</a:t>
            </a:r>
          </a:p>
          <a:p>
            <a:r>
              <a:rPr lang="en-US" sz="1600" u="sng" dirty="0"/>
              <a:t>Custom Model</a:t>
            </a:r>
          </a:p>
          <a:p>
            <a:r>
              <a:rPr lang="en-US" sz="1600" dirty="0"/>
              <a:t>Create custom, unique visual classifiers. Use the service to recognize custom visual concepts that are not available with general model.</a:t>
            </a:r>
          </a:p>
          <a:p>
            <a:r>
              <a:rPr lang="en-US" sz="1600" dirty="0"/>
              <a:t>Explicit Model (Public Beta)</a:t>
            </a:r>
          </a:p>
          <a:p>
            <a:r>
              <a:rPr lang="en-US" sz="1600" dirty="0"/>
              <a:t>Assess whether an image contains objectionable or adult content that may be unsuitable for general audiences.</a:t>
            </a:r>
          </a:p>
          <a:p>
            <a:r>
              <a:rPr lang="en-US" sz="1600" u="sng" dirty="0"/>
              <a:t>Face Model</a:t>
            </a:r>
          </a:p>
          <a:p>
            <a:r>
              <a:rPr lang="en-US" sz="1600" dirty="0"/>
              <a:t>Detect human faces in the image. This service also provides a general indication of age range and gender of faces.</a:t>
            </a:r>
          </a:p>
          <a:p>
            <a:r>
              <a:rPr lang="en-US" sz="1600" dirty="0"/>
              <a:t>Text Model (Private Beta*)</a:t>
            </a:r>
          </a:p>
          <a:p>
            <a:r>
              <a:rPr lang="en-US" sz="1600" dirty="0"/>
              <a:t>Automatically detect and extract recognized words within natural scene images. *Private Beta is an invite only program. Customers must have a Standard Plan to be eligible to use Private Beta features. To request access to the Text Model Private Beta, please contact </a:t>
            </a:r>
            <a:r>
              <a:rPr lang="en-US" sz="1600" dirty="0" err="1"/>
              <a:t>shantenu.agarwal@us.ibm.com</a:t>
            </a:r>
            <a:endParaRPr lang="en-US" sz="1600" dirty="0"/>
          </a:p>
          <a:p>
            <a:endParaRPr lang="en-US" sz="1600" dirty="0"/>
          </a:p>
          <a:p>
            <a:r>
              <a:rPr lang="en-US" sz="1600" b="1" dirty="0"/>
              <a:t>Use cases</a:t>
            </a:r>
          </a:p>
          <a:p>
            <a:r>
              <a:rPr lang="en-US" sz="1600" dirty="0"/>
              <a:t>The Visual Recognition service can be used for diverse applications and industries, such as:</a:t>
            </a:r>
          </a:p>
          <a:p>
            <a:r>
              <a:rPr lang="en-US" sz="1600" b="1" dirty="0"/>
              <a:t>Manufacturing:</a:t>
            </a:r>
            <a:r>
              <a:rPr lang="en-US" sz="1600" dirty="0"/>
              <a:t> Use images from a manufacturing setting to make sure products are being positioned correctly on an assembly line</a:t>
            </a:r>
          </a:p>
          <a:p>
            <a:r>
              <a:rPr lang="en-US" sz="1600" b="1" dirty="0"/>
              <a:t>Visual auditing:</a:t>
            </a:r>
            <a:r>
              <a:rPr lang="en-US" sz="1600" dirty="0"/>
              <a:t> Look for visual compliance or deterioration in a fleet of trucks, planes, or windmills out in the field, train custom models to understand what defects look like</a:t>
            </a:r>
          </a:p>
          <a:p>
            <a:r>
              <a:rPr lang="en-US" sz="1600" b="1" dirty="0"/>
              <a:t>Insurance:</a:t>
            </a:r>
            <a:r>
              <a:rPr lang="en-US" sz="1600" dirty="0"/>
              <a:t> Rapidly process claims by using images to classify claims into different categories</a:t>
            </a:r>
          </a:p>
          <a:p>
            <a:r>
              <a:rPr lang="en-US" sz="1600" b="1" dirty="0"/>
              <a:t>Social listening:</a:t>
            </a:r>
            <a:r>
              <a:rPr lang="en-US" sz="1600" dirty="0"/>
              <a:t> Use images from your product line or your logo to track buzz about your company on social media</a:t>
            </a:r>
          </a:p>
          <a:p>
            <a:r>
              <a:rPr lang="en-US" sz="1600" b="1" dirty="0"/>
              <a:t>Social commerce:</a:t>
            </a:r>
            <a:r>
              <a:rPr lang="en-US" sz="1600" dirty="0"/>
              <a:t> Use an image of a plated dish to find out which restaurant serves it and find reviews, use a travel photo to find vacation suggestions based on similar experiences</a:t>
            </a:r>
          </a:p>
          <a:p>
            <a:r>
              <a:rPr lang="en-US" sz="1600" b="1" dirty="0"/>
              <a:t>Retail:</a:t>
            </a:r>
            <a:r>
              <a:rPr lang="en-US" sz="1600" dirty="0"/>
              <a:t> Take a photo of a favorite outfit to find stores with those clothes in stock or on sale, use a travel image to find retail suggestions in that area</a:t>
            </a:r>
          </a:p>
          <a:p>
            <a:r>
              <a:rPr lang="en-US" sz="1600" b="1" dirty="0"/>
              <a:t>Education:</a:t>
            </a:r>
            <a:r>
              <a:rPr lang="en-US" sz="1600" dirty="0"/>
              <a:t> Create image-based applications to educate about taxonomies</a:t>
            </a:r>
          </a:p>
          <a:p>
            <a:endParaRPr lang="en-US" sz="1600" dirty="0"/>
          </a:p>
          <a:p>
            <a:pPr lvl="0">
              <a:lnSpc>
                <a:spcPct val="125000"/>
              </a:lnSpc>
              <a:defRPr sz="1800"/>
            </a:pPr>
            <a:endParaRPr sz="1600" dirty="0">
              <a:latin typeface="Avenir Book"/>
              <a:ea typeface="Avenir Book"/>
              <a:cs typeface="Avenir Book"/>
              <a:sym typeface="Avenir Book"/>
            </a:endParaRPr>
          </a:p>
        </p:txBody>
      </p:sp>
    </p:spTree>
    <p:extLst>
      <p:ext uri="{BB962C8B-B14F-4D97-AF65-F5344CB8AC3E}">
        <p14:creationId xmlns:p14="http://schemas.microsoft.com/office/powerpoint/2010/main" val="3396569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Shape 292"/>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293" name="Shape 293"/>
          <p:cNvSpPr>
            <a:spLocks noGrp="1"/>
          </p:cNvSpPr>
          <p:nvPr>
            <p:ph type="body" sz="quarter" idx="1"/>
          </p:nvPr>
        </p:nvSpPr>
        <p:spPr>
          <a:prstGeom prst="rect">
            <a:avLst/>
          </a:prstGeom>
        </p:spPr>
        <p:txBody>
          <a:bodyPr/>
          <a:lstStyle/>
          <a:p>
            <a:r>
              <a:rPr lang="en-US" b="1" dirty="0"/>
              <a:t>General classifier categories</a:t>
            </a:r>
          </a:p>
          <a:p>
            <a:r>
              <a:rPr lang="en-US" dirty="0"/>
              <a:t>The General classifier returns classes from thousands of possible tags organized into categories and subcategories. The following list shows the top-level categories:</a:t>
            </a:r>
          </a:p>
          <a:p>
            <a:r>
              <a:rPr lang="en-US" dirty="0"/>
              <a:t>Animals (including birds, reptiles, amphibians, etc.)</a:t>
            </a:r>
          </a:p>
          <a:p>
            <a:r>
              <a:rPr lang="en-US" dirty="0"/>
              <a:t>Person and people-oriented information and activities</a:t>
            </a:r>
          </a:p>
          <a:p>
            <a:r>
              <a:rPr lang="en-US" dirty="0"/>
              <a:t>Food (including cooked food and beverages)</a:t>
            </a:r>
          </a:p>
          <a:p>
            <a:r>
              <a:rPr lang="en-US" dirty="0"/>
              <a:t>Plants (including trees, shrubs, aquatic plants, vegetables)</a:t>
            </a:r>
          </a:p>
          <a:p>
            <a:r>
              <a:rPr lang="en-US" dirty="0"/>
              <a:t>Sports</a:t>
            </a:r>
          </a:p>
          <a:p>
            <a:r>
              <a:rPr lang="en-US" dirty="0"/>
              <a:t>Nature (including many types of natural formations, geological structures)</a:t>
            </a:r>
          </a:p>
          <a:p>
            <a:r>
              <a:rPr lang="en-US" dirty="0"/>
              <a:t>Transportation (land, water, air)</a:t>
            </a:r>
          </a:p>
          <a:p>
            <a:r>
              <a:rPr lang="en-US" dirty="0"/>
              <a:t>And many more, including furnishings, fruits, musical instruments, tools, colors, gadgets, devices, instruments, weapons, buildings, structures and man-made objects, clothing and garments, and flowers, among others.</a:t>
            </a:r>
          </a:p>
          <a:p>
            <a:r>
              <a:rPr lang="en-US" b="1" dirty="0"/>
              <a:t>Classify response hierarchy</a:t>
            </a:r>
          </a:p>
          <a:p>
            <a:r>
              <a:rPr lang="en-US" dirty="0"/>
              <a:t>The /v3/classify method classifies images within a hierarchy of related classes. For example, a picture of a Beagle might be classified as "animal" as well as the related "dog" and "beagle". A positive match with the related classes, in this case "dog" and "beagle", boosts the score of the parent response. In this example, the response includes all three classes: "animal", "dog", and "beagle". The score of the parent class ("animal") is boosted because it matches the related classes ("dog" and "beagle"). The parent is also a "</a:t>
            </a:r>
            <a:r>
              <a:rPr lang="en-US" dirty="0" err="1"/>
              <a:t>type_hierarchy</a:t>
            </a:r>
            <a:r>
              <a:rPr lang="en-US" dirty="0"/>
              <a:t>" to show that it is a parent of the hierarchy.</a:t>
            </a:r>
          </a:p>
          <a:p>
            <a:r>
              <a:rPr lang="en-US" b="1" dirty="0"/>
              <a:t>Structure of the training data</a:t>
            </a:r>
          </a:p>
          <a:p>
            <a:r>
              <a:rPr lang="en-US" dirty="0"/>
              <a:t>A custom classifier is a group of classes that are trained against each other. This allows you to create a multi-faceted classifier that can identify highly specialized subjects, while also providing a score for each individual class.</a:t>
            </a:r>
          </a:p>
          <a:p>
            <a:r>
              <a:rPr lang="en-US" dirty="0"/>
              <a:t>During training, classes are created when you upload separate compressed (.zip) files of positive examples for each class. For example, to create a classifier called "fruit", you might upload a .zip file of images of pears, a .zip file of images of apples, and a .zip file of images of bananas in a single training call.</a:t>
            </a:r>
          </a:p>
          <a:p>
            <a:r>
              <a:rPr lang="en-US" dirty="0"/>
              <a:t>You can also provide a .zip file of negative examples in the same training call to further hone your classifier. Negative example files are not used to create a class. For the custom classifier "fruit", you might provide a .zip file with images of various vegetables.</a:t>
            </a:r>
          </a:p>
          <a:p>
            <a:r>
              <a:rPr lang="en-US" dirty="0"/>
              <a:t>After training completes, when the service identifies fruit in an image, it will return the classifier "fruit" as an array containing the classes "pears", "apples", and "bananas" with their respective confidence scores.</a:t>
            </a:r>
          </a:p>
          <a:p>
            <a:r>
              <a:rPr lang="en-US" b="1" dirty="0"/>
              <a:t>Important:</a:t>
            </a:r>
            <a:r>
              <a:rPr lang="en-US" dirty="0"/>
              <a:t> The </a:t>
            </a:r>
            <a:r>
              <a:rPr lang="en-US" b="1" dirty="0"/>
              <a:t>Create a classifier</a:t>
            </a:r>
            <a:r>
              <a:rPr lang="en-US" dirty="0"/>
              <a:t> call requires that you provide at least two example .zip files: two positive examples files or one positive and one negative file.</a:t>
            </a:r>
          </a:p>
          <a:p>
            <a:r>
              <a:rPr lang="en-US" dirty="0"/>
              <a:t>Custom classifiers are accessible only to the specific service instance where they were created and cannot be shared with other IBM Cloud users who do not have access to your instance of the service.</a:t>
            </a:r>
          </a:p>
          <a:p>
            <a:r>
              <a:rPr lang="en-US" b="1" dirty="0"/>
              <a:t>Updating custom classifiers</a:t>
            </a:r>
          </a:p>
          <a:p>
            <a:r>
              <a:rPr lang="en-US" dirty="0"/>
              <a:t>You can update an existing classifier by adding new classes or by adding new images to existing classes. To update the existing classifier, use several compressed (.zip) files, including files containing positive or negative images (.jpg, or .</a:t>
            </a:r>
            <a:r>
              <a:rPr lang="en-US" dirty="0" err="1"/>
              <a:t>png</a:t>
            </a:r>
            <a:r>
              <a:rPr lang="en-US" dirty="0"/>
              <a:t>). You must supply at least one compressed file, with additional positive or negative examples.</a:t>
            </a:r>
          </a:p>
          <a:p>
            <a:r>
              <a:rPr lang="en-US" dirty="0"/>
              <a:t>Compressed files containing positive examples are used to create and update "classes" to impact all of the classes in that classifier. The prefix that you specify for each positive example parameter is used as the class name within the new classifier. The "_</a:t>
            </a:r>
            <a:r>
              <a:rPr lang="en-US" dirty="0" err="1"/>
              <a:t>positive_examples</a:t>
            </a:r>
            <a:r>
              <a:rPr lang="en-US" dirty="0"/>
              <a:t>" suffix is required. There is no limit on the number of positive example files you can upload in a single call.</a:t>
            </a:r>
          </a:p>
          <a:p>
            <a:r>
              <a:rPr lang="en-US" dirty="0"/>
              <a:t>The compressed file containing negative examples is not used to create a class within the created classifier, but does define what the updated classifier is not. Negative example files should contain images that do not depict the subject of any of the positive examples. You can only specify one negative example file in a single call.</a:t>
            </a:r>
          </a:p>
          <a:p>
            <a:r>
              <a:rPr lang="en-US" b="1" dirty="0"/>
              <a:t>How retraining works</a:t>
            </a:r>
          </a:p>
          <a:p>
            <a:r>
              <a:rPr lang="en-US" dirty="0"/>
              <a:t>If you train a classifier with three sets of positive class pictures - Apples, Bananas, and Pears - the system trains three models internally. For the Apples model, the group of pictures in "Apples" is trained as a positive example, and the group of pictures uploaded in "Bananas" and "Pears" are trained as negative examples. The system then knows that bananas and pears are not apples. The other classes are used as negative examples for the Bananas, and Pears models as well.</a:t>
            </a:r>
          </a:p>
          <a:p>
            <a:r>
              <a:rPr lang="en-US" dirty="0"/>
              <a:t>Next, say you want to retrain your classifier with new positive classes: </a:t>
            </a:r>
            <a:r>
              <a:rPr lang="en-US" dirty="0" err="1"/>
              <a:t>YellowPears</a:t>
            </a:r>
            <a:r>
              <a:rPr lang="en-US" dirty="0"/>
              <a:t> and </a:t>
            </a:r>
            <a:r>
              <a:rPr lang="en-US" dirty="0" err="1"/>
              <a:t>GreenPears</a:t>
            </a:r>
            <a:r>
              <a:rPr lang="en-US" dirty="0"/>
              <a:t>. In order to do this, you'll need to manually look through your old </a:t>
            </a:r>
            <a:r>
              <a:rPr lang="en-US" dirty="0" err="1"/>
              <a:t>pears.zip</a:t>
            </a:r>
            <a:r>
              <a:rPr lang="en-US" dirty="0"/>
              <a:t> folder, and split the images out into two new folders: </a:t>
            </a:r>
            <a:r>
              <a:rPr lang="en-US" dirty="0" err="1"/>
              <a:t>YellowPears.zip</a:t>
            </a:r>
            <a:r>
              <a:rPr lang="en-US" dirty="0"/>
              <a:t> and </a:t>
            </a:r>
            <a:r>
              <a:rPr lang="en-US" dirty="0" err="1"/>
              <a:t>GreenPears.zip</a:t>
            </a:r>
            <a:r>
              <a:rPr lang="en-US" dirty="0"/>
              <a:t>.</a:t>
            </a:r>
          </a:p>
          <a:p>
            <a:r>
              <a:rPr lang="en-US" b="1" dirty="0"/>
              <a:t>Important:</a:t>
            </a:r>
            <a:r>
              <a:rPr lang="en-US" dirty="0"/>
              <a:t> Splitting a class definition via retraining is possible, but it calls for great care in organizing the data. You must submit the </a:t>
            </a:r>
            <a:r>
              <a:rPr lang="en-US" b="1" dirty="0"/>
              <a:t>exact</a:t>
            </a:r>
            <a:r>
              <a:rPr lang="en-US" dirty="0"/>
              <a:t> same image files to the new folders - no resizing or anything - that you used during the original training. For example, when creating </a:t>
            </a:r>
            <a:r>
              <a:rPr lang="en-US" dirty="0" err="1"/>
              <a:t>YellowPears</a:t>
            </a:r>
            <a:r>
              <a:rPr lang="en-US" dirty="0"/>
              <a:t> or </a:t>
            </a:r>
            <a:r>
              <a:rPr lang="en-US" dirty="0" err="1"/>
              <a:t>GreenPears</a:t>
            </a:r>
            <a:r>
              <a:rPr lang="en-US" dirty="0"/>
              <a:t>, every single yellow pear image from the original </a:t>
            </a:r>
            <a:r>
              <a:rPr lang="en-US" dirty="0" err="1"/>
              <a:t>pears.zip</a:t>
            </a:r>
            <a:r>
              <a:rPr lang="en-US" dirty="0"/>
              <a:t> training set should be exactly copied into the </a:t>
            </a:r>
            <a:r>
              <a:rPr lang="en-US" dirty="0" err="1"/>
              <a:t>YellowPears.zip</a:t>
            </a:r>
            <a:r>
              <a:rPr lang="en-US" dirty="0"/>
              <a:t> folder; otherwise, any image that is not copied exactly will be in the Pears training set, and used as a negative when </a:t>
            </a:r>
            <a:r>
              <a:rPr lang="en-US" dirty="0" err="1"/>
              <a:t>YellowPears</a:t>
            </a:r>
            <a:r>
              <a:rPr lang="en-US" dirty="0"/>
              <a:t> is trained.</a:t>
            </a:r>
          </a:p>
          <a:p>
            <a:r>
              <a:rPr lang="en-US" dirty="0"/>
              <a:t>Now, you simply retrain the system with </a:t>
            </a:r>
            <a:r>
              <a:rPr lang="en-US" dirty="0" err="1"/>
              <a:t>YellowPears.zip</a:t>
            </a:r>
            <a:r>
              <a:rPr lang="en-US" dirty="0"/>
              <a:t> and </a:t>
            </a:r>
            <a:r>
              <a:rPr lang="en-US" dirty="0" err="1"/>
              <a:t>GreenPears.zip</a:t>
            </a:r>
            <a:r>
              <a:rPr lang="en-US" dirty="0"/>
              <a:t> as positive examples. When you do this, the system recognizes the exact duplicate images in the </a:t>
            </a:r>
            <a:r>
              <a:rPr lang="en-US" dirty="0" err="1"/>
              <a:t>YellowPears</a:t>
            </a:r>
            <a:r>
              <a:rPr lang="en-US" dirty="0"/>
              <a:t> and </a:t>
            </a:r>
            <a:r>
              <a:rPr lang="en-US" dirty="0" err="1"/>
              <a:t>GreenPears</a:t>
            </a:r>
            <a:r>
              <a:rPr lang="en-US" dirty="0"/>
              <a:t> folders from the original </a:t>
            </a:r>
            <a:r>
              <a:rPr lang="en-US" dirty="0" err="1"/>
              <a:t>pears.zip</a:t>
            </a:r>
            <a:r>
              <a:rPr lang="en-US" dirty="0"/>
              <a:t> folder, and those images are retrained as positive examples for their new classes. The rule is that a duplicate image is kept in the positive set, if it is also found in both the negative and positive set for a class.</a:t>
            </a:r>
          </a:p>
          <a:p>
            <a:r>
              <a:rPr lang="en-US" dirty="0"/>
              <a:t>The end result is that the </a:t>
            </a:r>
            <a:r>
              <a:rPr lang="en-US" dirty="0" err="1"/>
              <a:t>YellowPears</a:t>
            </a:r>
            <a:r>
              <a:rPr lang="en-US" dirty="0"/>
              <a:t> and </a:t>
            </a:r>
            <a:r>
              <a:rPr lang="en-US" dirty="0" err="1"/>
              <a:t>GreenPears</a:t>
            </a:r>
            <a:r>
              <a:rPr lang="en-US" dirty="0"/>
              <a:t> classes will have Apples and Bananas as negative examples, but will not have any exact duplicate images from the Pears class as negative examples.</a:t>
            </a:r>
          </a:p>
          <a:p>
            <a:r>
              <a:rPr lang="en-US" b="1" dirty="0"/>
              <a:t>Size limitations</a:t>
            </a:r>
          </a:p>
          <a:p>
            <a:r>
              <a:rPr lang="en-US" dirty="0"/>
              <a:t>There are size limitations for training calls and data:</a:t>
            </a:r>
          </a:p>
          <a:p>
            <a:r>
              <a:rPr lang="en-US" dirty="0"/>
              <a:t>The service accepts a maximum of 10,000 images or 100 MB per .zip file</a:t>
            </a:r>
          </a:p>
          <a:p>
            <a:r>
              <a:rPr lang="en-US" dirty="0"/>
              <a:t>The service requires a minimum of 10 images per .zip file.</a:t>
            </a:r>
          </a:p>
          <a:p>
            <a:r>
              <a:rPr lang="en-US" dirty="0"/>
              <a:t>The service accepts a maximum of 256 MB per training call.</a:t>
            </a:r>
          </a:p>
          <a:p>
            <a:r>
              <a:rPr lang="en-US" dirty="0"/>
              <a:t>Minimum recommended size of an image is 32X32 pixels.</a:t>
            </a:r>
          </a:p>
          <a:p>
            <a:r>
              <a:rPr lang="en-US" dirty="0"/>
              <a:t>There are also size limitations when classifying images or detecting faces:</a:t>
            </a:r>
          </a:p>
          <a:p>
            <a:r>
              <a:rPr lang="en-US" dirty="0"/>
              <a:t>Limitations for the methods to classify images: </a:t>
            </a:r>
          </a:p>
          <a:p>
            <a:pPr lvl="1"/>
            <a:r>
              <a:rPr lang="en-US" dirty="0"/>
              <a:t>Maximum image size is 10 MB.</a:t>
            </a:r>
          </a:p>
          <a:p>
            <a:pPr lvl="1"/>
            <a:r>
              <a:rPr lang="en-US" dirty="0"/>
              <a:t>Maximum .zip file size is 100 MB with up to 20 images.</a:t>
            </a:r>
          </a:p>
          <a:p>
            <a:r>
              <a:rPr lang="en-US" dirty="0"/>
              <a:t>Limitations for the methods to detect faces: </a:t>
            </a:r>
          </a:p>
          <a:p>
            <a:pPr lvl="1"/>
            <a:r>
              <a:rPr lang="en-US" dirty="0"/>
              <a:t>Maximum image size is 10 MB.</a:t>
            </a:r>
          </a:p>
          <a:p>
            <a:pPr lvl="1"/>
            <a:r>
              <a:rPr lang="en-US" dirty="0"/>
              <a:t>Maximum .zip file size is 100 MB with up to 15 images.</a:t>
            </a:r>
          </a:p>
          <a:p>
            <a:r>
              <a:rPr lang="en-US" b="1" dirty="0"/>
              <a:t>Guidelines for good training</a:t>
            </a:r>
          </a:p>
          <a:p>
            <a:r>
              <a:rPr lang="en-US" dirty="0"/>
              <a:t>The following guidelines are not enforced by the API. However, the service tends to perform better when the training data adheres to them:</a:t>
            </a:r>
          </a:p>
          <a:p>
            <a:r>
              <a:rPr lang="en-US" dirty="0"/>
              <a:t>Make sure that your images are at least 224 x 224 pixels.</a:t>
            </a:r>
          </a:p>
          <a:p>
            <a:r>
              <a:rPr lang="en-US" dirty="0"/>
              <a:t>For .</a:t>
            </a:r>
            <a:r>
              <a:rPr lang="en-US" dirty="0" err="1"/>
              <a:t>png</a:t>
            </a:r>
            <a:r>
              <a:rPr lang="en-US" dirty="0"/>
              <a:t> images, make sure that the pixel depth is set to at least 24 bits per pixel: </a:t>
            </a:r>
          </a:p>
          <a:p>
            <a:pPr lvl="1"/>
            <a:r>
              <a:rPr lang="en-US" dirty="0"/>
              <a:t>To check the depth on </a:t>
            </a:r>
            <a:r>
              <a:rPr lang="en-US" dirty="0" err="1"/>
              <a:t>MacOS</a:t>
            </a:r>
            <a:r>
              <a:rPr lang="en-US" dirty="0"/>
              <a:t>, run the file command. 24-bit depth is displayed as 8-bit/color.</a:t>
            </a:r>
          </a:p>
          <a:p>
            <a:pPr lvl="1"/>
            <a:r>
              <a:rPr lang="en-US" dirty="0"/>
              <a:t>To check on Windows, right-click the file and choose </a:t>
            </a:r>
            <a:r>
              <a:rPr lang="en-US" b="1" dirty="0"/>
              <a:t>Properties</a:t>
            </a:r>
            <a:r>
              <a:rPr lang="en-US" dirty="0"/>
              <a:t> &gt; </a:t>
            </a:r>
            <a:r>
              <a:rPr lang="en-US" b="1" dirty="0"/>
              <a:t>Details</a:t>
            </a:r>
            <a:r>
              <a:rPr lang="en-US" dirty="0"/>
              <a:t>. Look for </a:t>
            </a:r>
            <a:r>
              <a:rPr lang="en-US" b="1" dirty="0"/>
              <a:t>Bit depth</a:t>
            </a:r>
            <a:r>
              <a:rPr lang="en-US" dirty="0"/>
              <a:t>.</a:t>
            </a:r>
          </a:p>
          <a:p>
            <a:r>
              <a:rPr lang="en-US" dirty="0"/>
              <a:t>Include at least 50 positive images per class before you assess your training results. </a:t>
            </a:r>
          </a:p>
          <a:p>
            <a:pPr lvl="1"/>
            <a:r>
              <a:rPr lang="en-US" dirty="0"/>
              <a:t>Assuming similar quality and content for your training data, more training images generally provide more accurate results than fewer images.</a:t>
            </a:r>
          </a:p>
          <a:p>
            <a:pPr lvl="1"/>
            <a:r>
              <a:rPr lang="en-US" dirty="0"/>
              <a:t>150 - 200 images per .zip file provides the best balance between processing time and accuracy. More than 200 images increases the time and the accuracy, but with diminishing returns for the amount of time it takes.</a:t>
            </a:r>
          </a:p>
          <a:p>
            <a:pPr lvl="1"/>
            <a:r>
              <a:rPr lang="en-US" dirty="0"/>
              <a:t>The benefits of training a classifier on more images plateaus at around 5000 images. Although you can train on more than 5000 images, that number might not significantly increase accuracy, and increases processing time.</a:t>
            </a:r>
          </a:p>
          <a:p>
            <a:r>
              <a:rPr lang="en-US" dirty="0"/>
              <a:t>Include a negative class to help improve your results. </a:t>
            </a:r>
          </a:p>
          <a:p>
            <a:pPr lvl="1"/>
            <a:r>
              <a:rPr lang="en-US" dirty="0"/>
              <a:t>Include approximately the same number of negative images as positive ones. An unequal number of images might reduce the quality of the trained classifier.</a:t>
            </a:r>
          </a:p>
          <a:p>
            <a:r>
              <a:rPr lang="en-US" dirty="0"/>
              <a:t>Make sure that the backgrounds in your training images are comparable to what you expect to classify. The accuracy of your classifier can be affected by the kinds of images you provide to train it. </a:t>
            </a:r>
          </a:p>
          <a:p>
            <a:pPr lvl="1"/>
            <a:r>
              <a:rPr lang="en-US" dirty="0"/>
              <a:t>For example, if you are training the "tiger" classifier, your classifier might be less accurate if you train only on images of tigers in a zoo that are taken by a mobile phone but analyze images that taken in the wild taken by professional photographers.</a:t>
            </a:r>
          </a:p>
          <a:p>
            <a:r>
              <a:rPr lang="en-US" dirty="0"/>
              <a:t>Make sure that the subject matter of the classifier is at least 1/3 of the image's overall size.</a:t>
            </a:r>
          </a:p>
          <a:p>
            <a:r>
              <a:rPr lang="en-US" dirty="0"/>
              <a:t>For more information about training, see </a:t>
            </a:r>
            <a:r>
              <a:rPr lang="en-US" dirty="0">
                <a:hlinkClick r:id="rId3"/>
              </a:rPr>
              <a:t>Best practices for custom classifiers </a:t>
            </a:r>
            <a:r>
              <a:rPr lang="en-US" dirty="0"/>
              <a:t>.</a:t>
            </a:r>
          </a:p>
          <a:p>
            <a:r>
              <a:rPr lang="en-US" b="1" dirty="0"/>
              <a:t>Guidelines for high volume classifying</a:t>
            </a:r>
          </a:p>
          <a:p>
            <a:r>
              <a:rPr lang="en-US" dirty="0"/>
              <a:t>Maximize efficiency and performance of the service in the following ways when you submit many images:</a:t>
            </a:r>
          </a:p>
          <a:p>
            <a:r>
              <a:rPr lang="en-US" dirty="0"/>
              <a:t>Crop or resize your images to 224 x 224 pixels. The service is currently optimized for this size although it might change. </a:t>
            </a:r>
          </a:p>
          <a:p>
            <a:pPr lvl="1"/>
            <a:r>
              <a:rPr lang="en-US" dirty="0"/>
              <a:t>Crop the image if it has an aspect ratio greater than 2:1 or under 1:2.</a:t>
            </a:r>
          </a:p>
          <a:p>
            <a:pPr lvl="1"/>
            <a:r>
              <a:rPr lang="en-US" dirty="0"/>
              <a:t>Consider cropping the image into multiple square images, or include only the center of the image, depending on what is most important to your use.</a:t>
            </a:r>
          </a:p>
          <a:p>
            <a:r>
              <a:rPr lang="en-US" dirty="0"/>
              <a:t>Submit up to 20 images in a single .zip file. You don't need to use any compression because JPEG and PNG images are compressed files.</a:t>
            </a:r>
          </a:p>
          <a:p>
            <a:r>
              <a:rPr lang="en-US" dirty="0"/>
              <a:t>Use the </a:t>
            </a:r>
            <a:r>
              <a:rPr lang="en-US" b="1" dirty="0" err="1"/>
              <a:t>classifier_ids</a:t>
            </a:r>
            <a:r>
              <a:rPr lang="en-US" dirty="0"/>
              <a:t> parameter to specify only the classifiers that you want to use.</a:t>
            </a:r>
          </a:p>
          <a:p>
            <a:r>
              <a:rPr lang="en-US" dirty="0"/>
              <a:t>Although the service reads EXIF tags and rotates images, for the best throughput, send images that don't need to be rotated by the service (the EXIF </a:t>
            </a:r>
            <a:r>
              <a:rPr lang="en-US" b="1" dirty="0"/>
              <a:t>Orientation</a:t>
            </a:r>
            <a:r>
              <a:rPr lang="en-US" dirty="0"/>
              <a:t> tag is set to 1).</a:t>
            </a:r>
          </a:p>
          <a:p>
            <a:r>
              <a:rPr lang="en-US" b="1" dirty="0"/>
              <a:t>Custom classifier scores</a:t>
            </a:r>
          </a:p>
          <a:p>
            <a:r>
              <a:rPr lang="en-US" dirty="0"/>
              <a:t>The /classify method produces a score between 0.0 and 1.0 for each image for each class. This section delves into the meaning of those scores for custom classifiers (as opposed to the General classifier).</a:t>
            </a:r>
          </a:p>
          <a:p>
            <a:r>
              <a:rPr lang="en-US" b="1" dirty="0"/>
              <a:t>Background reading</a:t>
            </a:r>
          </a:p>
          <a:p>
            <a:r>
              <a:rPr lang="en-US" dirty="0"/>
              <a:t>The service performs </a:t>
            </a:r>
            <a:r>
              <a:rPr lang="en-US" dirty="0">
                <a:hlinkClick r:id="rId4"/>
              </a:rPr>
              <a:t>statistical classification. </a:t>
            </a:r>
            <a:endParaRPr lang="en-US" dirty="0"/>
          </a:p>
          <a:p>
            <a:r>
              <a:rPr lang="en-US" dirty="0"/>
              <a:t>You can </a:t>
            </a:r>
            <a:r>
              <a:rPr lang="en-US" dirty="0">
                <a:hlinkClick r:id="rId5"/>
              </a:rPr>
              <a:t>measure statistical classifiers </a:t>
            </a:r>
            <a:r>
              <a:rPr lang="en-US" dirty="0"/>
              <a:t>in several ways.</a:t>
            </a:r>
          </a:p>
          <a:p>
            <a:r>
              <a:rPr lang="en-US" b="1" dirty="0"/>
              <a:t>How to use the scores</a:t>
            </a:r>
          </a:p>
          <a:p>
            <a:r>
              <a:rPr lang="en-US" dirty="0"/>
              <a:t>Think about possible actions to be taken in response to a classification. Specifically, analyze how you will use "true" or "false" positive or negative conditions. These conditions are described in the Background Reading.</a:t>
            </a:r>
          </a:p>
          <a:p>
            <a:r>
              <a:rPr lang="en-US" dirty="0"/>
              <a:t>This cost-benefit balance is crucial to deciding what to do with each class score, and only someone who understands the final application can determine it. The score value needed for the application to take some action is called the "decision threshold." The service does not compute this for you.</a:t>
            </a:r>
          </a:p>
          <a:p>
            <a:r>
              <a:rPr lang="en-US" dirty="0"/>
              <a:t>Custom classifiers use binary "one versus the rest" models to train each class against the other classes. The system assumes that two classes within a classifier cannot occur at the same time, so you should create separate classifiers to test for classes that can exist together, like blue and sky. Alternatively, you could create a distinct classifier for cases where both classes exist at the same time and test for a class like </a:t>
            </a:r>
            <a:r>
              <a:rPr lang="en-US" dirty="0" err="1"/>
              <a:t>blueSky</a:t>
            </a:r>
            <a:r>
              <a:rPr lang="en-US" dirty="0"/>
              <a:t>.</a:t>
            </a:r>
          </a:p>
          <a:p>
            <a:r>
              <a:rPr lang="en-US" b="1" dirty="0"/>
              <a:t>Example</a:t>
            </a:r>
          </a:p>
          <a:p>
            <a:r>
              <a:rPr lang="en-US" dirty="0"/>
              <a:t>Imagine that you are monitoring an assigned parking space with a webcam. You train a custom classifier to recognize whether your car is in the spot, some other car is in the spot, the spot is empty, or the camera has been blocked. You collect training examples for each of these cases and train a custom classifier with four classes. Your application classifies images from the webcam to report the status of the spot, and the system notifies you with a message if the status is unexpected. Each time the service classifies the image from the camera, it produces four scores: </a:t>
            </a:r>
            <a:r>
              <a:rPr lang="en-US" dirty="0" err="1"/>
              <a:t>myCar</a:t>
            </a:r>
            <a:r>
              <a:rPr lang="en-US" dirty="0"/>
              <a:t>, </a:t>
            </a:r>
            <a:r>
              <a:rPr lang="en-US" dirty="0" err="1"/>
              <a:t>unknownCar</a:t>
            </a:r>
            <a:r>
              <a:rPr lang="en-US" dirty="0"/>
              <a:t>, </a:t>
            </a:r>
            <a:r>
              <a:rPr lang="en-US" dirty="0" err="1"/>
              <a:t>emptySpot</a:t>
            </a:r>
            <a:r>
              <a:rPr lang="en-US" dirty="0"/>
              <a:t>, and </a:t>
            </a:r>
            <a:r>
              <a:rPr lang="en-US" dirty="0" err="1"/>
              <a:t>blockedCamera</a:t>
            </a:r>
            <a:r>
              <a:rPr lang="en-US" dirty="0"/>
              <a:t>.</a:t>
            </a:r>
          </a:p>
          <a:p>
            <a:r>
              <a:rPr lang="en-US" dirty="0"/>
              <a:t>The first action to consider is whether to send a notification.</a:t>
            </a:r>
          </a:p>
          <a:p>
            <a:r>
              <a:rPr lang="en-US" dirty="0"/>
              <a:t>Suppose you park in your spot and have the service start classifying the images. You see the </a:t>
            </a:r>
            <a:r>
              <a:rPr lang="en-US" dirty="0" err="1"/>
              <a:t>myCar</a:t>
            </a:r>
            <a:r>
              <a:rPr lang="en-US" dirty="0"/>
              <a:t> score computed as 0.8 on average over a few hours, while the </a:t>
            </a:r>
            <a:r>
              <a:rPr lang="en-US" dirty="0" err="1"/>
              <a:t>unknownCar</a:t>
            </a:r>
            <a:r>
              <a:rPr lang="en-US" dirty="0"/>
              <a:t> score hovers around 0.3, </a:t>
            </a:r>
            <a:r>
              <a:rPr lang="en-US" dirty="0" err="1"/>
              <a:t>emptySpot</a:t>
            </a:r>
            <a:r>
              <a:rPr lang="en-US" dirty="0"/>
              <a:t> is around 0.15 and </a:t>
            </a:r>
            <a:r>
              <a:rPr lang="en-US" dirty="0" err="1"/>
              <a:t>blockedCamera</a:t>
            </a:r>
            <a:r>
              <a:rPr lang="en-US" dirty="0"/>
              <a:t> is around 0.1. Given this data, you write your code to notify you if the </a:t>
            </a:r>
            <a:r>
              <a:rPr lang="en-US" dirty="0" err="1"/>
              <a:t>myCar</a:t>
            </a:r>
            <a:r>
              <a:rPr lang="en-US" dirty="0"/>
              <a:t> score is less than 0.75, or if one of the others is greater than 0.6. During the day, you get about one false alarm every three hours when people walk by and obscure the car. The system sends you the photo along with the notice, so you can see it's nothing to worry about. That seems fine, but then at night those false alarms every three hours get very annoying! Your preferences for day versus night notification reflect the higher cost of a false alarm at night time for your application.</a:t>
            </a:r>
          </a:p>
          <a:p>
            <a:r>
              <a:rPr lang="en-US" dirty="0"/>
              <a:t>So, the notification logic and threshold will probably vary, depending on the perceived risk of car theft, the accuracy of your classifiers, and the amount of annoyance caused by a false alarm.</a:t>
            </a:r>
          </a:p>
          <a:p>
            <a:r>
              <a:rPr lang="en-US" dirty="0"/>
              <a:t>Similarly, as a person, you may face the same trade off. If the system notifies you that the camera has been blocked, the accompanying image will likely simply be all black or gray. Do you go to check on the car in person or ignore it? Again, this depends on your other priorities and the perceived risks.</a:t>
            </a:r>
          </a:p>
          <a:p>
            <a:r>
              <a:rPr lang="en-US" b="1" dirty="0"/>
              <a:t>Questions</a:t>
            </a:r>
          </a:p>
          <a:p>
            <a:r>
              <a:rPr lang="en-US" b="1" dirty="0"/>
              <a:t>What do the scores mean?</a:t>
            </a:r>
            <a:endParaRPr lang="en-US" dirty="0"/>
          </a:p>
          <a:p>
            <a:pPr lvl="1"/>
            <a:r>
              <a:rPr lang="en-US" dirty="0"/>
              <a:t>The scores are comparable indicators, with a range from 0.0 to 1.0. You can compare the scores of two custom classes (from the same or different classifiers) on the same or different images, and the higher one should be more likely to appear in the image than the lower one. However, they may both be present. It is best to pick a decision threshold for each class individually.</a:t>
            </a:r>
          </a:p>
          <a:p>
            <a:pPr lvl="1"/>
            <a:r>
              <a:rPr lang="en-US" dirty="0"/>
              <a:t>The scores for custom classifiers are not comparable to the scores returned by the General classifier (which has </a:t>
            </a:r>
            <a:r>
              <a:rPr lang="en-US" dirty="0" err="1"/>
              <a:t>classifier_id</a:t>
            </a:r>
            <a:r>
              <a:rPr lang="en-US" dirty="0"/>
              <a:t>: "default")</a:t>
            </a:r>
          </a:p>
          <a:p>
            <a:pPr lvl="1"/>
            <a:r>
              <a:rPr lang="en-US" dirty="0"/>
              <a:t>The service attempts to normalize the score output so that 0.5 is a good decision threshold. By default, scores below 0.5 are not reported in the results of /classify. You can override this behavior by setting the threshold parameter of the /classify method. This normalization is only computed on the training data, so with new data or different application contexts, you might find that a different threshold works better.</a:t>
            </a:r>
          </a:p>
          <a:p>
            <a:pPr lvl="1"/>
            <a:r>
              <a:rPr lang="en-US" dirty="0"/>
              <a:t>The scores are </a:t>
            </a:r>
            <a:r>
              <a:rPr lang="en-US" dirty="0" err="1"/>
              <a:t>unitless</a:t>
            </a:r>
            <a:r>
              <a:rPr lang="en-US" dirty="0"/>
              <a:t> and are neither percentages nor probabilities. (They do not add up to 100% or 1.0).</a:t>
            </a:r>
          </a:p>
          <a:p>
            <a:r>
              <a:rPr lang="en-US" b="1" dirty="0"/>
              <a:t>Why do I get scores between 0.5 and 0.6 for images that I would expect to return a high score, near 1.0?</a:t>
            </a:r>
            <a:endParaRPr lang="en-US" dirty="0"/>
          </a:p>
          <a:p>
            <a:r>
              <a:rPr lang="en-US" dirty="0"/>
              <a:t>You might get lower scores if there is a significant amount of similarity between your classes, so that in the feature space your examples are not in distinct clusters, and the scores reflect this closeness to the best boundary between positives and negatives that the system could learn.</a:t>
            </a:r>
          </a:p>
          <a:p>
            <a:r>
              <a:rPr lang="en-US" b="1" dirty="0"/>
              <a:t>How can I evaluate the accuracy of a custom classifier for my use case?</a:t>
            </a:r>
            <a:endParaRPr lang="en-US" dirty="0"/>
          </a:p>
          <a:p>
            <a:r>
              <a:rPr lang="en-US" dirty="0"/>
              <a:t>You can do this in multiple ways, one of which is the following:</a:t>
            </a:r>
          </a:p>
          <a:p>
            <a:pPr lvl="1"/>
            <a:r>
              <a:rPr lang="en-US" dirty="0"/>
              <a:t>Assemble a set of labeled images "L" that was not used in training the classifier.</a:t>
            </a:r>
          </a:p>
          <a:p>
            <a:pPr lvl="1"/>
            <a:r>
              <a:rPr lang="en-US" dirty="0"/>
              <a:t>Split L into two sets, V and T - validation and testing.</a:t>
            </a:r>
          </a:p>
          <a:p>
            <a:pPr lvl="1"/>
            <a:r>
              <a:rPr lang="en-US" dirty="0"/>
              <a:t>Run V through your classifier and pick a score threshold "R" which optimizes the correctness metric you value, such as top-5 precision, across all of V.</a:t>
            </a:r>
          </a:p>
          <a:p>
            <a:pPr lvl="1"/>
            <a:r>
              <a:rPr lang="en-US" dirty="0"/>
              <a:t>From T, select a random subset "Q" and classify it using your classifier and "R". Compute the probability of a correct classification on Q. That's one experiment.</a:t>
            </a:r>
          </a:p>
          <a:p>
            <a:pPr lvl="1"/>
            <a:r>
              <a:rPr lang="en-US" dirty="0"/>
              <a:t>Repeat step 4 with a different subset Q from T, then compute the average % correct across all experiments.</a:t>
            </a:r>
          </a:p>
          <a:p>
            <a:pPr lvl="0">
              <a:lnSpc>
                <a:spcPct val="125000"/>
              </a:lnSpc>
              <a:defRPr sz="1800"/>
            </a:pPr>
            <a:endParaRPr sz="1600" dirty="0">
              <a:latin typeface="Avenir Book"/>
              <a:ea typeface="Avenir Book"/>
              <a:cs typeface="Avenir Book"/>
              <a:sym typeface="Avenir Book"/>
            </a:endParaRPr>
          </a:p>
        </p:txBody>
      </p:sp>
    </p:spTree>
    <p:extLst>
      <p:ext uri="{BB962C8B-B14F-4D97-AF65-F5344CB8AC3E}">
        <p14:creationId xmlns:p14="http://schemas.microsoft.com/office/powerpoint/2010/main" val="2504791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Shape 292"/>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293" name="Shape 293"/>
          <p:cNvSpPr>
            <a:spLocks noGrp="1"/>
          </p:cNvSpPr>
          <p:nvPr>
            <p:ph type="body" sz="quarter" idx="1"/>
          </p:nvPr>
        </p:nvSpPr>
        <p:spPr>
          <a:prstGeom prst="rect">
            <a:avLst/>
          </a:prstGeom>
        </p:spPr>
        <p:txBody>
          <a:bodyPr/>
          <a:lstStyle/>
          <a:p>
            <a:pPr lvl="0">
              <a:lnSpc>
                <a:spcPct val="125000"/>
              </a:lnSpc>
              <a:defRPr sz="1800"/>
            </a:pPr>
            <a:endParaRPr sz="1600" dirty="0">
              <a:latin typeface="Avenir Book"/>
              <a:ea typeface="Avenir Book"/>
              <a:cs typeface="Avenir Book"/>
              <a:sym typeface="Avenir Book"/>
            </a:endParaRPr>
          </a:p>
        </p:txBody>
      </p:sp>
    </p:spTree>
    <p:extLst>
      <p:ext uri="{BB962C8B-B14F-4D97-AF65-F5344CB8AC3E}">
        <p14:creationId xmlns:p14="http://schemas.microsoft.com/office/powerpoint/2010/main" val="15265504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Shape 292"/>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293" name="Shape 293"/>
          <p:cNvSpPr>
            <a:spLocks noGrp="1"/>
          </p:cNvSpPr>
          <p:nvPr>
            <p:ph type="body" sz="quarter" idx="1"/>
          </p:nvPr>
        </p:nvSpPr>
        <p:spPr>
          <a:prstGeom prst="rect">
            <a:avLst/>
          </a:prstGeom>
        </p:spPr>
        <p:txBody>
          <a:bodyPr/>
          <a:lstStyle/>
          <a:p>
            <a:pPr lvl="0">
              <a:lnSpc>
                <a:spcPct val="125000"/>
              </a:lnSpc>
              <a:defRPr sz="1800"/>
            </a:pPr>
            <a:endParaRPr sz="1600" dirty="0">
              <a:latin typeface="Avenir Book"/>
              <a:ea typeface="Avenir Book"/>
              <a:cs typeface="Avenir Book"/>
              <a:sym typeface="Avenir Book"/>
            </a:endParaRPr>
          </a:p>
        </p:txBody>
      </p:sp>
    </p:spTree>
    <p:extLst>
      <p:ext uri="{BB962C8B-B14F-4D97-AF65-F5344CB8AC3E}">
        <p14:creationId xmlns:p14="http://schemas.microsoft.com/office/powerpoint/2010/main" val="7728279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244714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The </a:t>
            </a:r>
            <a:r>
              <a:rPr lang="en-US" dirty="0" smtClean="0">
                <a:hlinkClick r:id="rId3"/>
              </a:rPr>
              <a:t>2018 Call for Code Global Challenge</a:t>
            </a:r>
            <a:r>
              <a:rPr lang="en-US" dirty="0" smtClean="0"/>
              <a:t> is a competition that asks developers to outthink natural disasters and build solutions that significantly improve the current state of natural disaster preparedness in order to reduce the disruptive impact on human lives, health, and wellbeing. It is the first event run by the Call for Code Global Initiative. The prize structure is intended to act as an incentive for teams to build high-quality, lasting solutions that can be deployed in the areas of greatest need and that benefits all parties.</a:t>
            </a:r>
            <a:endParaRPr lang="en-US" dirty="0"/>
          </a:p>
        </p:txBody>
      </p:sp>
    </p:spTree>
    <p:extLst>
      <p:ext uri="{BB962C8B-B14F-4D97-AF65-F5344CB8AC3E}">
        <p14:creationId xmlns:p14="http://schemas.microsoft.com/office/powerpoint/2010/main" val="7249188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The </a:t>
            </a:r>
            <a:r>
              <a:rPr lang="en-US" b="1" dirty="0" smtClean="0"/>
              <a:t>Call for Code Global Initiative</a:t>
            </a:r>
            <a:r>
              <a:rPr lang="en-US" dirty="0" smtClean="0"/>
              <a:t> is a rallying cry to developers to use their skills and mastery of the latest technologies to drive positive and long-lasting change across the world with their code.</a:t>
            </a:r>
          </a:p>
          <a:p>
            <a:r>
              <a:rPr lang="en-US" dirty="0" smtClean="0"/>
              <a:t>For 2018, the </a:t>
            </a:r>
            <a:r>
              <a:rPr lang="en-US" b="1" dirty="0" smtClean="0"/>
              <a:t>Call for Code Global Challenge</a:t>
            </a:r>
            <a:r>
              <a:rPr lang="en-US" dirty="0" smtClean="0"/>
              <a:t> asks developers to create solutions that significantly improve preparedness for natural disasters and relief when they hit.</a:t>
            </a:r>
          </a:p>
          <a:p>
            <a:r>
              <a:rPr lang="en-US" dirty="0" smtClean="0"/>
              <a:t>One team will win the first annual </a:t>
            </a:r>
            <a:r>
              <a:rPr lang="en-US" b="1" dirty="0" smtClean="0"/>
              <a:t>Call for Code Global Prize</a:t>
            </a:r>
            <a:r>
              <a:rPr lang="en-US" dirty="0" smtClean="0"/>
              <a:t>, supported by the </a:t>
            </a:r>
            <a:r>
              <a:rPr lang="en-US" dirty="0" smtClean="0">
                <a:hlinkClick r:id="rId3"/>
              </a:rPr>
              <a:t>United Nations Human Rights Office</a:t>
            </a:r>
            <a:r>
              <a:rPr lang="en-US" dirty="0" smtClean="0"/>
              <a:t> and the </a:t>
            </a:r>
            <a:r>
              <a:rPr lang="en-US" dirty="0" smtClean="0">
                <a:hlinkClick r:id="rId4"/>
              </a:rPr>
              <a:t>American Red Cross’ International team</a:t>
            </a:r>
            <a:r>
              <a:rPr lang="en-US" dirty="0" smtClean="0"/>
              <a:t>. </a:t>
            </a:r>
          </a:p>
          <a:p>
            <a:r>
              <a:rPr lang="en-US" dirty="0" smtClean="0"/>
              <a:t>The winner will also earn several other awards that foster adoption of their application as an open source project (through the </a:t>
            </a:r>
            <a:r>
              <a:rPr lang="en-US" dirty="0" smtClean="0">
                <a:hlinkClick r:id="rId5"/>
              </a:rPr>
              <a:t>The Linux Foundation</a:t>
            </a:r>
            <a:r>
              <a:rPr lang="en-US" dirty="0" smtClean="0"/>
              <a:t>), scale its impact, and accelerate deployment in areas of greatest need.</a:t>
            </a:r>
          </a:p>
          <a:p>
            <a:r>
              <a:rPr lang="en-US" dirty="0" smtClean="0"/>
              <a:t>Winners will be announced at the </a:t>
            </a:r>
            <a:r>
              <a:rPr lang="en-US" b="1" dirty="0" smtClean="0"/>
              <a:t>Call for Code Global Prize Event</a:t>
            </a:r>
            <a:r>
              <a:rPr lang="en-US" dirty="0" smtClean="0"/>
              <a:t> and Concert, which will benefit UN Human Rights and the American Red Cross, and be held on October 13th, the United Nations International Day for Disaster Reduction.</a:t>
            </a:r>
          </a:p>
          <a:p>
            <a:endParaRPr lang="en-US" dirty="0"/>
          </a:p>
        </p:txBody>
      </p:sp>
    </p:spTree>
    <p:extLst>
      <p:ext uri="{BB962C8B-B14F-4D97-AF65-F5344CB8AC3E}">
        <p14:creationId xmlns:p14="http://schemas.microsoft.com/office/powerpoint/2010/main" val="15611858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During the period from May to August there are satellite public hackathons hosted by </a:t>
            </a:r>
            <a:r>
              <a:rPr lang="en-US" dirty="0" err="1" smtClean="0"/>
              <a:t>AngelHack</a:t>
            </a:r>
            <a:r>
              <a:rPr lang="en-US" dirty="0" smtClean="0"/>
              <a:t> in cities throughout the world. There are also events hosted at enterprises, startups, and universities. Each of these events will have a narrower scope of disaster preparedness tailored to the particular audience. Those events may have their own judging and prizes and should be considered a ‘feeder’ event into the main challenge, allowing you to kick-start your project with dedicated help in the short term, for solutions to be continually built in the long term.</a:t>
            </a:r>
            <a:endParaRPr lang="en-US" dirty="0"/>
          </a:p>
        </p:txBody>
      </p:sp>
    </p:spTree>
    <p:extLst>
      <p:ext uri="{BB962C8B-B14F-4D97-AF65-F5344CB8AC3E}">
        <p14:creationId xmlns:p14="http://schemas.microsoft.com/office/powerpoint/2010/main" val="15130052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http://</a:t>
            </a:r>
            <a:r>
              <a:rPr lang="en-US" dirty="0" err="1" smtClean="0"/>
              <a:t>www.instructables.com</a:t>
            </a:r>
            <a:r>
              <a:rPr lang="en-US" dirty="0" smtClean="0"/>
              <a:t>/id/Build-TJ-Bot-Out-of-Cardboard/</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6E2E38B8-B0B4-AD41-AC6E-B781F46A9FD3}" type="slidenum">
              <a:rPr lang="en-US" smtClean="0"/>
              <a:pPr/>
              <a:t>5</a:t>
            </a:fld>
            <a:endParaRPr lang="en-US"/>
          </a:p>
        </p:txBody>
      </p:sp>
    </p:spTree>
    <p:extLst>
      <p:ext uri="{BB962C8B-B14F-4D97-AF65-F5344CB8AC3E}">
        <p14:creationId xmlns:p14="http://schemas.microsoft.com/office/powerpoint/2010/main" val="7283135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https://</a:t>
            </a:r>
            <a:r>
              <a:rPr lang="en-US" dirty="0" err="1" smtClean="0"/>
              <a:t>github.com</a:t>
            </a:r>
            <a:r>
              <a:rPr lang="en-US" dirty="0" smtClean="0"/>
              <a:t>/</a:t>
            </a:r>
            <a:r>
              <a:rPr lang="en-US" dirty="0" err="1" smtClean="0"/>
              <a:t>ibmtjbot</a:t>
            </a:r>
            <a:r>
              <a:rPr lang="en-US" dirty="0" smtClean="0"/>
              <a:t>/</a:t>
            </a:r>
            <a:r>
              <a:rPr lang="en-US" dirty="0" err="1" smtClean="0"/>
              <a:t>tjbot</a:t>
            </a:r>
            <a:endParaRPr lang="en-US" dirty="0" smtClean="0"/>
          </a:p>
          <a:p>
            <a:r>
              <a:rPr lang="en-US" dirty="0" smtClean="0"/>
              <a:t>https://</a:t>
            </a:r>
            <a:r>
              <a:rPr lang="en-US" dirty="0" err="1" smtClean="0"/>
              <a:t>www.instructables.com</a:t>
            </a:r>
            <a:r>
              <a:rPr lang="en-US" dirty="0" smtClean="0"/>
              <a:t>/member/</a:t>
            </a:r>
            <a:r>
              <a:rPr lang="en-US" dirty="0" err="1" smtClean="0"/>
              <a:t>TJBot</a:t>
            </a:r>
            <a:r>
              <a:rPr lang="en-US" dirty="0" smtClean="0"/>
              <a:t>/</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6E2E38B8-B0B4-AD41-AC6E-B781F46A9FD3}" type="slidenum">
              <a:rPr lang="en-US" smtClean="0"/>
              <a:pPr/>
              <a:t>6</a:t>
            </a:fld>
            <a:endParaRPr lang="en-US"/>
          </a:p>
        </p:txBody>
      </p:sp>
    </p:spTree>
    <p:extLst>
      <p:ext uri="{BB962C8B-B14F-4D97-AF65-F5344CB8AC3E}">
        <p14:creationId xmlns:p14="http://schemas.microsoft.com/office/powerpoint/2010/main" val="9178090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384175" y="685800"/>
            <a:ext cx="6081713" cy="3421063"/>
          </a:xfrm>
          <a:solidFill>
            <a:srgbClr val="CFE7F5"/>
          </a:solidFill>
          <a:ln w="25400">
            <a:solidFill>
              <a:srgbClr val="808080"/>
            </a:solidFill>
            <a:prstDash val="solid"/>
          </a:ln>
        </p:spPr>
      </p:sp>
      <p:sp>
        <p:nvSpPr>
          <p:cNvPr id="3" name="Notes Placeholder 2"/>
          <p:cNvSpPr txBox="1">
            <a:spLocks noGrp="1"/>
          </p:cNvSpPr>
          <p:nvPr>
            <p:ph type="body" sz="quarter" idx="1"/>
          </p:nvPr>
        </p:nvSpPr>
        <p:spPr>
          <a:xfrm>
            <a:off x="685799" y="4343400"/>
            <a:ext cx="5478479" cy="4115520"/>
          </a:xfrm>
        </p:spPr>
        <p:txBody>
          <a:bodyPr/>
          <a:lstStyle/>
          <a:p>
            <a:endParaRPr lang="en-GB"/>
          </a:p>
        </p:txBody>
      </p:sp>
    </p:spTree>
    <p:extLst>
      <p:ext uri="{BB962C8B-B14F-4D97-AF65-F5344CB8AC3E}">
        <p14:creationId xmlns:p14="http://schemas.microsoft.com/office/powerpoint/2010/main" val="8293516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384175" y="685800"/>
            <a:ext cx="6081713" cy="3421063"/>
          </a:xfrm>
          <a:solidFill>
            <a:srgbClr val="CFE7F5"/>
          </a:solidFill>
          <a:ln w="25400">
            <a:solidFill>
              <a:srgbClr val="808080"/>
            </a:solidFill>
            <a:prstDash val="solid"/>
          </a:ln>
        </p:spPr>
      </p:sp>
      <p:sp>
        <p:nvSpPr>
          <p:cNvPr id="3" name="Notes Placeholder 2"/>
          <p:cNvSpPr txBox="1">
            <a:spLocks noGrp="1"/>
          </p:cNvSpPr>
          <p:nvPr>
            <p:ph type="body" sz="quarter" idx="1"/>
          </p:nvPr>
        </p:nvSpPr>
        <p:spPr>
          <a:xfrm>
            <a:off x="685799" y="4343400"/>
            <a:ext cx="5478479" cy="4107600"/>
          </a:xfrm>
        </p:spPr>
        <p:txBody>
          <a:bodyPr/>
          <a:lstStyle/>
          <a:p>
            <a:endParaRPr lang="en-GB"/>
          </a:p>
        </p:txBody>
      </p:sp>
    </p:spTree>
    <p:extLst>
      <p:ext uri="{BB962C8B-B14F-4D97-AF65-F5344CB8AC3E}">
        <p14:creationId xmlns:p14="http://schemas.microsoft.com/office/powerpoint/2010/main" val="578417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240562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defTabSz="914400" eaLnBrk="1" fontAlgn="auto" latinLnBrk="0" hangingPunct="1">
              <a:lnSpc>
                <a:spcPct val="100000"/>
              </a:lnSpc>
              <a:spcBef>
                <a:spcPts val="0"/>
              </a:spcBef>
              <a:spcAft>
                <a:spcPts val="0"/>
              </a:spcAft>
              <a:buClrTx/>
              <a:buSzTx/>
              <a:buFontTx/>
              <a:buNone/>
              <a:tabLst/>
              <a:defRPr/>
            </a:pPr>
            <a:r>
              <a:rPr lang="en-US" dirty="0" err="1" smtClean="0"/>
              <a:t>Subflows</a:t>
            </a:r>
            <a:r>
              <a:rPr lang="en-US" dirty="0" smtClean="0"/>
              <a:t> become new re-usable nodes in the </a:t>
            </a:r>
            <a:r>
              <a:rPr lang="en-US" dirty="0" err="1" smtClean="0"/>
              <a:t>pallette</a:t>
            </a:r>
            <a:endParaRPr lang="en-US" dirty="0" smtClean="0"/>
          </a:p>
          <a:p>
            <a:endParaRPr lang="en-US" dirty="0"/>
          </a:p>
        </p:txBody>
      </p:sp>
    </p:spTree>
    <p:extLst>
      <p:ext uri="{BB962C8B-B14F-4D97-AF65-F5344CB8AC3E}">
        <p14:creationId xmlns:p14="http://schemas.microsoft.com/office/powerpoint/2010/main" val="755138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defTabSz="914400" eaLnBrk="1" fontAlgn="auto" latinLnBrk="0" hangingPunct="1">
              <a:lnSpc>
                <a:spcPct val="100000"/>
              </a:lnSpc>
              <a:spcBef>
                <a:spcPts val="0"/>
              </a:spcBef>
              <a:spcAft>
                <a:spcPts val="0"/>
              </a:spcAft>
              <a:buClrTx/>
              <a:buSzTx/>
              <a:buFontTx/>
              <a:buNone/>
              <a:tabLst/>
              <a:defRPr/>
            </a:pPr>
            <a:r>
              <a:rPr lang="en-US" dirty="0" smtClean="0">
                <a:latin typeface="Calibri" panose="020F0502020204030204" pitchFamily="34" charset="0"/>
              </a:rPr>
              <a:t>*If you use </a:t>
            </a:r>
            <a:r>
              <a:rPr lang="en-US" dirty="0" err="1" smtClean="0">
                <a:latin typeface="Calibri" panose="020F0502020204030204" pitchFamily="34" charset="0"/>
              </a:rPr>
              <a:t>subflows</a:t>
            </a:r>
            <a:r>
              <a:rPr lang="en-US" dirty="0" smtClean="0">
                <a:latin typeface="Calibri" panose="020F0502020204030204" pitchFamily="34" charset="0"/>
              </a:rPr>
              <a:t> - </a:t>
            </a:r>
            <a:r>
              <a:rPr lang="en-US" dirty="0" err="1" smtClean="0">
                <a:latin typeface="Calibri" panose="020F0502020204030204" pitchFamily="34" charset="0"/>
              </a:rPr>
              <a:t>globals</a:t>
            </a:r>
            <a:r>
              <a:rPr lang="en-US" dirty="0" smtClean="0">
                <a:latin typeface="Calibri" panose="020F0502020204030204" pitchFamily="34" charset="0"/>
              </a:rPr>
              <a:t> must be used to shared data between them and other flows</a:t>
            </a:r>
          </a:p>
          <a:p>
            <a:endParaRPr lang="en-US" dirty="0"/>
          </a:p>
        </p:txBody>
      </p:sp>
    </p:spTree>
    <p:extLst>
      <p:ext uri="{BB962C8B-B14F-4D97-AF65-F5344CB8AC3E}">
        <p14:creationId xmlns:p14="http://schemas.microsoft.com/office/powerpoint/2010/main" val="4444990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Shape 292"/>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293" name="Shape 293"/>
          <p:cNvSpPr>
            <a:spLocks noGrp="1"/>
          </p:cNvSpPr>
          <p:nvPr>
            <p:ph type="body" sz="quarter" idx="1"/>
          </p:nvPr>
        </p:nvSpPr>
        <p:spPr>
          <a:prstGeom prst="rect">
            <a:avLst/>
          </a:prstGeom>
        </p:spPr>
        <p:txBody>
          <a:bodyPr/>
          <a:lstStyle/>
          <a:p>
            <a:pPr lvl="0">
              <a:lnSpc>
                <a:spcPct val="125000"/>
              </a:lnSpc>
              <a:defRPr sz="1800"/>
            </a:pPr>
            <a:r>
              <a:rPr kumimoji="0" lang="en-US" sz="1600" b="1" i="0" u="none" strike="noStrike" cap="none" spc="0" normalizeH="0" baseline="0" dirty="0">
                <a:ln>
                  <a:noFill/>
                </a:ln>
                <a:solidFill>
                  <a:schemeClr val="accent5"/>
                </a:solidFill>
                <a:effectLst/>
                <a:uFillTx/>
                <a:latin typeface="+mj-lt"/>
                <a:ea typeface="+mj-ea"/>
                <a:cs typeface="+mj-cs"/>
                <a:sym typeface="Calibri"/>
              </a:rPr>
              <a:t>Speech</a:t>
            </a:r>
            <a:r>
              <a:rPr kumimoji="0" lang="en-US" sz="1600" b="0" i="0" u="none" strike="noStrike" cap="none" spc="0" normalizeH="0" baseline="0" dirty="0">
                <a:ln>
                  <a:noFill/>
                </a:ln>
                <a:solidFill>
                  <a:schemeClr val="accent4"/>
                </a:solidFill>
                <a:effectLst/>
                <a:uFillTx/>
                <a:latin typeface="+mj-lt"/>
                <a:ea typeface="+mj-ea"/>
                <a:cs typeface="+mj-cs"/>
                <a:sym typeface="Calibri"/>
              </a:rPr>
              <a:t>: </a:t>
            </a:r>
            <a:r>
              <a:rPr lang="en-US" sz="1600" b="1" dirty="0"/>
              <a:t>Convert text and speech with the ability to customize models.</a:t>
            </a:r>
          </a:p>
          <a:p>
            <a:r>
              <a:rPr lang="en-US" sz="1600" u="sng" dirty="0"/>
              <a:t>STT: </a:t>
            </a:r>
            <a:endParaRPr lang="en-US" sz="1600" b="1" u="sng" dirty="0"/>
          </a:p>
          <a:p>
            <a:r>
              <a:rPr lang="en-US" sz="1600" dirty="0"/>
              <a:t>The Speech to Text service converts the human voice into the written word. It can be used anywhere there is a need to bridge the gap between the spoken word and their written form, including voice control of embedded systems, transcription of meetings and conference calls, and dictation of email and notes. This easy-to-use service uses machine intelligence to combine information about grammar and language structure with knowledge of the composition of the audio signal to generate an accurate transcription. (English (US), English (UK), Japanese, Arabic (MSA, Broadband model only), Mandarin, Portuguese (Brazil), Spanish, French (Broadband model only), Korean)</a:t>
            </a:r>
          </a:p>
          <a:p>
            <a:endParaRPr lang="en-US" sz="1600" dirty="0"/>
          </a:p>
          <a:p>
            <a:r>
              <a:rPr lang="en-US" sz="1600" u="sng" dirty="0"/>
              <a:t>TTS: </a:t>
            </a:r>
            <a:endParaRPr lang="en-US" sz="1600" b="1" u="sng" dirty="0"/>
          </a:p>
          <a:p>
            <a:r>
              <a:rPr lang="en-US" sz="1600" dirty="0"/>
              <a:t>The Text to Speech service processes text and natural language to generate synthesized audio output complete with appropriate cadence and intonation.</a:t>
            </a:r>
          </a:p>
          <a:p>
            <a:r>
              <a:rPr lang="en-US" sz="1600" dirty="0"/>
              <a:t>English (US)</a:t>
            </a:r>
            <a:r>
              <a:rPr lang="en-US" sz="1600" baseline="0" dirty="0"/>
              <a:t> </a:t>
            </a:r>
            <a:r>
              <a:rPr lang="en-US" sz="1600" dirty="0"/>
              <a:t>2 female voices, 1 male voice (Watson’s voice from Jeopardy)</a:t>
            </a:r>
            <a:r>
              <a:rPr lang="en-US" sz="1600" baseline="0" dirty="0"/>
              <a:t> </a:t>
            </a:r>
            <a:r>
              <a:rPr lang="en-US" sz="1600" dirty="0"/>
              <a:t>English (UK)</a:t>
            </a:r>
            <a:r>
              <a:rPr lang="en-US" sz="1600" baseline="0" dirty="0"/>
              <a:t> </a:t>
            </a:r>
            <a:r>
              <a:rPr lang="en-US" sz="1600" dirty="0"/>
              <a:t>1 female voice</a:t>
            </a:r>
            <a:r>
              <a:rPr lang="en-US" sz="1600" baseline="0" dirty="0"/>
              <a:t> </a:t>
            </a:r>
            <a:r>
              <a:rPr lang="en-US" sz="1600" dirty="0"/>
              <a:t>French</a:t>
            </a:r>
            <a:r>
              <a:rPr lang="en-US" sz="1600" baseline="0" dirty="0"/>
              <a:t> </a:t>
            </a:r>
            <a:r>
              <a:rPr lang="en-US" sz="1600" dirty="0"/>
              <a:t>1 female voice</a:t>
            </a:r>
            <a:r>
              <a:rPr lang="en-US" sz="1600" baseline="0" dirty="0"/>
              <a:t> </a:t>
            </a:r>
            <a:r>
              <a:rPr lang="en-US" sz="1600" dirty="0"/>
              <a:t>German</a:t>
            </a:r>
            <a:r>
              <a:rPr lang="en-US" sz="1600" baseline="0" dirty="0"/>
              <a:t> </a:t>
            </a:r>
            <a:r>
              <a:rPr lang="en-US" sz="1600" dirty="0"/>
              <a:t>1 female voice, 1 male</a:t>
            </a:r>
            <a:r>
              <a:rPr lang="en-US" sz="1600" baseline="0" dirty="0"/>
              <a:t> </a:t>
            </a:r>
            <a:r>
              <a:rPr lang="en-US" sz="1600" dirty="0"/>
              <a:t>voice</a:t>
            </a:r>
            <a:r>
              <a:rPr lang="en-US" sz="1600" baseline="0" dirty="0"/>
              <a:t> </a:t>
            </a:r>
            <a:r>
              <a:rPr lang="en-US" sz="1600" dirty="0"/>
              <a:t>Italian</a:t>
            </a:r>
            <a:r>
              <a:rPr lang="en-US" sz="1600" baseline="0" dirty="0"/>
              <a:t> </a:t>
            </a:r>
            <a:r>
              <a:rPr lang="en-US" sz="1600" dirty="0"/>
              <a:t>1 female voice</a:t>
            </a:r>
            <a:r>
              <a:rPr lang="en-US" sz="1600" baseline="0" dirty="0"/>
              <a:t> </a:t>
            </a:r>
            <a:r>
              <a:rPr lang="en-US" sz="1600" dirty="0"/>
              <a:t>Spanish (Castilian)</a:t>
            </a:r>
            <a:r>
              <a:rPr lang="en-US" sz="1600" baseline="0" dirty="0"/>
              <a:t> </a:t>
            </a:r>
            <a:r>
              <a:rPr lang="en-US" sz="1600" dirty="0"/>
              <a:t>1 female voice, 1 male voice</a:t>
            </a:r>
            <a:r>
              <a:rPr lang="en-US" sz="1600" baseline="0" dirty="0"/>
              <a:t> </a:t>
            </a:r>
            <a:r>
              <a:rPr lang="en-US" sz="1600" dirty="0"/>
              <a:t>Spanish (North American)</a:t>
            </a:r>
            <a:r>
              <a:rPr lang="en-US" sz="1600" baseline="0" dirty="0"/>
              <a:t> </a:t>
            </a:r>
            <a:r>
              <a:rPr lang="en-US" sz="1600" dirty="0"/>
              <a:t>1 female voice</a:t>
            </a:r>
            <a:r>
              <a:rPr lang="en-US" sz="1600" baseline="0" dirty="0"/>
              <a:t> </a:t>
            </a:r>
            <a:r>
              <a:rPr lang="en-US" sz="1600" dirty="0"/>
              <a:t>Portuguese (Brazil)</a:t>
            </a:r>
            <a:r>
              <a:rPr lang="en-US" sz="1600" baseline="0" dirty="0"/>
              <a:t> </a:t>
            </a:r>
            <a:r>
              <a:rPr lang="en-US" sz="1600" dirty="0"/>
              <a:t>1 female voice</a:t>
            </a:r>
            <a:r>
              <a:rPr lang="en-US" sz="1600" baseline="0" dirty="0"/>
              <a:t> </a:t>
            </a:r>
            <a:r>
              <a:rPr lang="en-US" sz="1600" dirty="0"/>
              <a:t>Japanese</a:t>
            </a:r>
            <a:r>
              <a:rPr lang="en-US" sz="1600" baseline="0" dirty="0"/>
              <a:t> </a:t>
            </a:r>
            <a:r>
              <a:rPr lang="en-US" sz="1600" dirty="0"/>
              <a:t>1 female voice</a:t>
            </a:r>
            <a:r>
              <a:rPr lang="en-US" sz="1600" baseline="0" dirty="0"/>
              <a:t>; </a:t>
            </a:r>
            <a:r>
              <a:rPr lang="en-US" sz="1600" dirty="0"/>
              <a:t>Mobile SDKs (BETA)</a:t>
            </a:r>
            <a:r>
              <a:rPr lang="en-US" sz="1600" baseline="0" dirty="0"/>
              <a:t> </a:t>
            </a:r>
            <a:r>
              <a:rPr lang="en-US" sz="1600" dirty="0"/>
              <a:t>Mobile SDKs are now available to enable native interaction on iOS and Android </a:t>
            </a:r>
            <a:r>
              <a:rPr lang="en-US" sz="1600" dirty="0" err="1"/>
              <a:t>devices.TTS</a:t>
            </a:r>
            <a:r>
              <a:rPr lang="en-US" sz="1600" dirty="0"/>
              <a:t> customization API (BETA)</a:t>
            </a:r>
            <a:r>
              <a:rPr lang="en-US" sz="1600" baseline="0" dirty="0"/>
              <a:t> </a:t>
            </a:r>
            <a:r>
              <a:rPr lang="en-US" sz="1600" dirty="0"/>
              <a:t>Allows customers to create custom dictionaries containing their own word pronunciations for up to 20K words. Customization is currently available at no additional charge.</a:t>
            </a:r>
            <a:r>
              <a:rPr lang="en-US" sz="1600" baseline="0" dirty="0"/>
              <a:t> </a:t>
            </a:r>
            <a:r>
              <a:rPr lang="en-US" sz="1600" dirty="0" err="1"/>
              <a:t>SoftBank</a:t>
            </a:r>
            <a:r>
              <a:rPr lang="en-US" sz="1600" baseline="0" dirty="0"/>
              <a:t>: </a:t>
            </a:r>
            <a:r>
              <a:rPr lang="en-US" sz="1600" dirty="0"/>
              <a:t>A localized version of this Watson service is available in Japan. Visit the following link for details: http://</a:t>
            </a:r>
            <a:r>
              <a:rPr lang="en-US" sz="1600" dirty="0" err="1"/>
              <a:t>www.softbank.jp</a:t>
            </a:r>
            <a:r>
              <a:rPr lang="en-US" sz="1600" dirty="0"/>
              <a:t>/biz/</a:t>
            </a:r>
            <a:r>
              <a:rPr lang="en-US" sz="1600" dirty="0" err="1"/>
              <a:t>watson</a:t>
            </a:r>
            <a:endParaRPr lang="en-US" sz="1600" dirty="0"/>
          </a:p>
          <a:p>
            <a:endParaRPr lang="en-US" sz="1600" dirty="0"/>
          </a:p>
          <a:p>
            <a:pPr lvl="0">
              <a:lnSpc>
                <a:spcPct val="125000"/>
              </a:lnSpc>
              <a:defRPr sz="1800"/>
            </a:pPr>
            <a:endParaRPr lang="en-US" sz="1600" dirty="0"/>
          </a:p>
          <a:p>
            <a:pPr lvl="0">
              <a:lnSpc>
                <a:spcPct val="125000"/>
              </a:lnSpc>
              <a:defRPr sz="1800"/>
            </a:pPr>
            <a:r>
              <a:rPr kumimoji="0" lang="en-US" sz="1600" b="1" i="0" u="none" strike="noStrike" cap="none" spc="0" normalizeH="0" baseline="0" dirty="0">
                <a:ln>
                  <a:noFill/>
                </a:ln>
                <a:solidFill>
                  <a:schemeClr val="accent5"/>
                </a:solidFill>
                <a:effectLst/>
                <a:uFillTx/>
                <a:latin typeface="+mj-lt"/>
                <a:ea typeface="+mj-ea"/>
                <a:cs typeface="+mj-cs"/>
                <a:sym typeface="Calibri"/>
              </a:rPr>
              <a:t>Language</a:t>
            </a:r>
            <a:r>
              <a:rPr kumimoji="0" lang="en-US" sz="1600" b="1" i="0" u="none" strike="noStrike" cap="none" spc="0" normalizeH="0" baseline="0" dirty="0">
                <a:ln>
                  <a:noFill/>
                </a:ln>
                <a:solidFill>
                  <a:schemeClr val="accent4"/>
                </a:solidFill>
                <a:effectLst/>
                <a:uFillTx/>
                <a:latin typeface="+mj-lt"/>
                <a:ea typeface="+mj-ea"/>
                <a:cs typeface="+mj-cs"/>
                <a:sym typeface="Calibri"/>
              </a:rPr>
              <a:t>: </a:t>
            </a:r>
            <a:r>
              <a:rPr lang="en-US" sz="1600" b="1" dirty="0"/>
              <a:t>Analyze text and extract meta-data from unstructured content.</a:t>
            </a:r>
          </a:p>
          <a:p>
            <a:r>
              <a:rPr lang="en-US" sz="1600" b="0" u="sng" dirty="0"/>
              <a:t>NLC: </a:t>
            </a:r>
            <a:endParaRPr lang="en-US" sz="1600" b="1" u="sng" dirty="0"/>
          </a:p>
          <a:p>
            <a:r>
              <a:rPr lang="en-US" sz="1600" dirty="0"/>
              <a:t>The Natural Language Classifier service applies cognitive computing techniques to return the best matching classes for a sentence or phrase. For example, you submit a question and the service returns keys to the best matching answers or next actions for your application. You create a classifier instance by providing a set of representative strings and a set of one or more correct classes for each training. After training, the new classifier can accept new questions or phrases and return the top matches with a probability value for each match.</a:t>
            </a:r>
          </a:p>
          <a:p>
            <a:r>
              <a:rPr lang="en-US" sz="1600" b="1" i="1" dirty="0"/>
              <a:t>Train and classify in multiple languages</a:t>
            </a:r>
            <a:r>
              <a:rPr lang="en-US" sz="1600" dirty="0"/>
              <a:t>:</a:t>
            </a:r>
            <a:r>
              <a:rPr lang="en-US" sz="1600" baseline="0" dirty="0"/>
              <a:t> </a:t>
            </a:r>
            <a:r>
              <a:rPr lang="en-US" sz="1600" dirty="0"/>
              <a:t>English, Arabic, French, German, Italian, Japanese, Korean, Portuguese (Brazilian), and Spanish.</a:t>
            </a:r>
          </a:p>
          <a:p>
            <a:r>
              <a:rPr lang="en-US" sz="1600" b="1" i="1" dirty="0"/>
              <a:t>Classify natural language text:</a:t>
            </a:r>
            <a:r>
              <a:rPr lang="en-US" sz="1600" baseline="0" dirty="0"/>
              <a:t> </a:t>
            </a:r>
            <a:r>
              <a:rPr lang="en-US" sz="1600" dirty="0"/>
              <a:t>Train classifiers with text phrases, each with a maximum of 1024 characters</a:t>
            </a:r>
          </a:p>
          <a:p>
            <a:r>
              <a:rPr lang="en-US" sz="1600" b="1" i="1" dirty="0"/>
              <a:t>Leverage IBM Deep Learning as a Service during training</a:t>
            </a:r>
            <a:r>
              <a:rPr lang="en-US" sz="1600" dirty="0"/>
              <a:t>:</a:t>
            </a:r>
            <a:r>
              <a:rPr lang="en-US" sz="1600" baseline="0" dirty="0"/>
              <a:t> </a:t>
            </a:r>
            <a:r>
              <a:rPr lang="en-US" sz="1600" dirty="0"/>
              <a:t>Each .csv file used in training can contain up to 20,000 records.</a:t>
            </a:r>
          </a:p>
          <a:p>
            <a:r>
              <a:rPr lang="en-US" sz="1600" dirty="0"/>
              <a:t>Create up to 8 classifiers with each Natural Language Classifier service instance</a:t>
            </a:r>
          </a:p>
          <a:p>
            <a:r>
              <a:rPr lang="en-US" sz="1600" b="1" i="1" dirty="0"/>
              <a:t>Multi-Category classification</a:t>
            </a:r>
            <a:r>
              <a:rPr lang="en-US" sz="1600" dirty="0"/>
              <a:t>:</a:t>
            </a:r>
            <a:r>
              <a:rPr lang="en-US" sz="1600" baseline="0" dirty="0"/>
              <a:t> </a:t>
            </a:r>
            <a:r>
              <a:rPr lang="en-US" sz="1600" dirty="0"/>
              <a:t>Extract multiple categories from text phrases</a:t>
            </a:r>
          </a:p>
          <a:p>
            <a:r>
              <a:rPr lang="en-US" sz="1600" b="1" i="1" dirty="0"/>
              <a:t>Multi-Phrase classification</a:t>
            </a:r>
            <a:r>
              <a:rPr lang="en-US" sz="1600" dirty="0"/>
              <a:t>:</a:t>
            </a:r>
            <a:r>
              <a:rPr lang="en-US" sz="1600" baseline="0" dirty="0"/>
              <a:t> </a:t>
            </a:r>
            <a:r>
              <a:rPr lang="en-US" sz="1600" dirty="0"/>
              <a:t>Classify up to 30 separate text phrases in a single request with the classify collection endpoint.</a:t>
            </a:r>
          </a:p>
          <a:p>
            <a:pPr lvl="0">
              <a:lnSpc>
                <a:spcPct val="125000"/>
              </a:lnSpc>
              <a:defRPr sz="1800"/>
            </a:pPr>
            <a:endParaRPr lang="en-US" sz="1600" b="0" dirty="0"/>
          </a:p>
          <a:p>
            <a:r>
              <a:rPr lang="en-US" sz="1600" b="0" u="sng" dirty="0"/>
              <a:t>Language Translator:</a:t>
            </a:r>
          </a:p>
          <a:p>
            <a:r>
              <a:rPr lang="en-US" sz="1600" dirty="0"/>
              <a:t>Want to dynamically translate news, patents, or conversational documents? Instantly publish content in multiple languages? Or allow your French-speaking staff to instantly send emails in English? You can with Watson Language Translator! Connect the Watson service to your code, and you can leverage the power of our service in the following domains / language pairs:</a:t>
            </a:r>
          </a:p>
          <a:p>
            <a:r>
              <a:rPr lang="en-US" sz="1600" b="1" i="1" dirty="0"/>
              <a:t>News Domain</a:t>
            </a:r>
            <a:r>
              <a:rPr lang="en-US" sz="1600" dirty="0"/>
              <a:t>:</a:t>
            </a:r>
            <a:r>
              <a:rPr lang="en-US" sz="1600" baseline="0" dirty="0"/>
              <a:t> </a:t>
            </a:r>
            <a:r>
              <a:rPr lang="en-US" sz="1600" dirty="0"/>
              <a:t>English to/from Brazilian Portuguese, French, Italian, German, Japanese, Korean or Modern Standard Arabic; Spanish to/from English or French</a:t>
            </a:r>
          </a:p>
          <a:p>
            <a:r>
              <a:rPr lang="en-US" sz="1600" b="1" i="1" dirty="0"/>
              <a:t>Conversational Domain</a:t>
            </a:r>
            <a:r>
              <a:rPr lang="en-US" sz="1600" dirty="0"/>
              <a:t>:</a:t>
            </a:r>
            <a:r>
              <a:rPr lang="en-US" sz="1600" baseline="0" dirty="0"/>
              <a:t> </a:t>
            </a:r>
            <a:r>
              <a:rPr lang="en-US" sz="1600" dirty="0"/>
              <a:t>English to/from Brazilian Portuguese, French, Modern Standard Arabic, or Spanish</a:t>
            </a:r>
          </a:p>
          <a:p>
            <a:r>
              <a:rPr lang="en-US" sz="1600" b="1" i="1" dirty="0"/>
              <a:t>Patent Domain:</a:t>
            </a:r>
            <a:r>
              <a:rPr lang="en-US" sz="1600" b="1" i="1" baseline="0" dirty="0"/>
              <a:t> </a:t>
            </a:r>
            <a:r>
              <a:rPr lang="en-US" sz="1600" dirty="0"/>
              <a:t>Brazilian Portuguese, Chinese, Korean, or Spanish to English</a:t>
            </a:r>
          </a:p>
          <a:p>
            <a:r>
              <a:rPr lang="en-US" sz="1600" dirty="0"/>
              <a:t>Language Identification:</a:t>
            </a:r>
            <a:r>
              <a:rPr lang="en-US" sz="1600" baseline="0" dirty="0"/>
              <a:t> </a:t>
            </a:r>
            <a:r>
              <a:rPr lang="en-US" sz="1600" dirty="0"/>
              <a:t>Identify plain text as having been written in one of the following languages: Afrikaans, Albanian, Arabic, Azerbaijani, Bashkir, Belarusian, Bulgarian, Bengali, Bosnian, Chinese, Traditional Chinese, Czech, Chuvash, Danish, Dutch, German, Greek, English, Esperanto, Spanish, Estonian, Basque, Farsi/Persian, Finnish, French, Gujarati, Hebrew, Hindi, Haitian, Hungarian, Armenian, Indonesian, Icelandic, Italian, Japanese, Georgian, Kazakh, Central Khmer, Korean, Kurdish, Kirghiz, Lithuanian, Latvian, Malayalam, Mongolian, Norwegian Bokmal, Norwegian Nynorsk, Panjabi, Polish, Pushto, Portuguese, Romanian, Russian, Slovakian, Somali, Swedish, Tamil, Telugu, Turkish, Ukrainian, Urdu, Vietnamese</a:t>
            </a:r>
          </a:p>
          <a:p>
            <a:r>
              <a:rPr lang="en-US" sz="1600" b="1" i="1" dirty="0"/>
              <a:t>Advanced plan features</a:t>
            </a:r>
            <a:r>
              <a:rPr lang="en-US" sz="1600" dirty="0"/>
              <a:t>:</a:t>
            </a:r>
            <a:r>
              <a:rPr lang="en-US" sz="1600" baseline="0" dirty="0"/>
              <a:t> </a:t>
            </a:r>
            <a:r>
              <a:rPr lang="en-US" sz="1600" dirty="0"/>
              <a:t>Everything included in Standard Plan, plus custom model creation. Create a custom translation model to accommodate your specific terminology and language.</a:t>
            </a:r>
          </a:p>
          <a:p>
            <a:endParaRPr lang="en-US" sz="1600" dirty="0"/>
          </a:p>
          <a:p>
            <a:pPr lvl="0">
              <a:lnSpc>
                <a:spcPct val="125000"/>
              </a:lnSpc>
              <a:defRPr sz="1800"/>
            </a:pPr>
            <a:endParaRPr lang="en-US" sz="1600" b="0" dirty="0"/>
          </a:p>
          <a:p>
            <a:pPr marL="0" marR="0" lvl="0" indent="0" defTabSz="914400" eaLnBrk="1" fontAlgn="auto" latinLnBrk="0" hangingPunct="1">
              <a:lnSpc>
                <a:spcPct val="125000"/>
              </a:lnSpc>
              <a:spcBef>
                <a:spcPts val="0"/>
              </a:spcBef>
              <a:spcAft>
                <a:spcPts val="0"/>
              </a:spcAft>
              <a:buClrTx/>
              <a:buSzTx/>
              <a:buFontTx/>
              <a:buNone/>
              <a:tabLst/>
              <a:defRPr sz="1800"/>
            </a:pPr>
            <a:r>
              <a:rPr kumimoji="0" lang="en-US" sz="1600" b="1" i="0" u="none" strike="noStrike" cap="none" spc="0" normalizeH="0" baseline="0" dirty="0">
                <a:ln>
                  <a:noFill/>
                </a:ln>
                <a:solidFill>
                  <a:schemeClr val="accent5"/>
                </a:solidFill>
                <a:effectLst/>
                <a:uFillTx/>
                <a:latin typeface="Helvetica Neue" charset="0"/>
                <a:ea typeface="Helvetica Neue" charset="0"/>
                <a:cs typeface="Helvetica Neue" charset="0"/>
                <a:sym typeface="Calibri"/>
              </a:rPr>
              <a:t>Knowledge</a:t>
            </a:r>
            <a:r>
              <a:rPr kumimoji="0" lang="en-US" sz="1600" b="0" i="0" u="none" strike="noStrike" cap="none" spc="0" normalizeH="0" baseline="0" dirty="0">
                <a:ln>
                  <a:noFill/>
                </a:ln>
                <a:solidFill>
                  <a:schemeClr val="accent5"/>
                </a:solidFill>
                <a:effectLst/>
                <a:uFillTx/>
                <a:latin typeface="Helvetica Neue" charset="0"/>
                <a:ea typeface="Helvetica Neue" charset="0"/>
                <a:cs typeface="Helvetica Neue" charset="0"/>
                <a:sym typeface="Calibri"/>
              </a:rPr>
              <a:t>:</a:t>
            </a:r>
            <a:r>
              <a:rPr kumimoji="0" lang="en-US" sz="1600" b="1" i="0" u="none" strike="noStrike" cap="none" spc="0" normalizeH="0" baseline="0" dirty="0">
                <a:ln>
                  <a:noFill/>
                </a:ln>
                <a:solidFill>
                  <a:schemeClr val="accent5"/>
                </a:solidFill>
                <a:effectLst/>
                <a:uFillTx/>
                <a:latin typeface="Helvetica Neue" charset="0"/>
                <a:ea typeface="Helvetica Neue" charset="0"/>
                <a:cs typeface="Helvetica Neue" charset="0"/>
                <a:sym typeface="Calibri"/>
              </a:rPr>
              <a:t> </a:t>
            </a:r>
            <a:r>
              <a:rPr lang="en-US" sz="1600" b="1" dirty="0">
                <a:latin typeface="Helvetica Neue" charset="0"/>
                <a:ea typeface="Helvetica Neue" charset="0"/>
                <a:cs typeface="Helvetica Neue" charset="0"/>
              </a:rPr>
              <a:t>Get insights through accelerated data optimization capabilities.</a:t>
            </a:r>
          </a:p>
          <a:p>
            <a:pPr marL="0" marR="0" lvl="0" indent="0" defTabSz="914400" eaLnBrk="1" fontAlgn="auto" latinLnBrk="0" hangingPunct="1">
              <a:lnSpc>
                <a:spcPct val="125000"/>
              </a:lnSpc>
              <a:spcBef>
                <a:spcPts val="0"/>
              </a:spcBef>
              <a:spcAft>
                <a:spcPts val="0"/>
              </a:spcAft>
              <a:buClrTx/>
              <a:buSzTx/>
              <a:buFontTx/>
              <a:buNone/>
              <a:tabLst/>
              <a:defRPr sz="1800"/>
            </a:pPr>
            <a:r>
              <a:rPr lang="en-US" sz="1600" u="sng" dirty="0"/>
              <a:t>Watson Knowledge Studio</a:t>
            </a:r>
            <a:r>
              <a:rPr lang="en-US" sz="1600" dirty="0"/>
              <a:t>: Teach Watson the language of your domain with custom models that identify entities and relationships unique to your industry, in unstructured text. Build your models in a collaborative environment designed for both developers and domain experts, without needing to write code. Use the models in Watson Discovery, Watson Natural Language Understanding, and Watson Explorer.</a:t>
            </a:r>
          </a:p>
          <a:p>
            <a:r>
              <a:rPr lang="en-US" sz="1600" u="sng" dirty="0">
                <a:latin typeface="Helvetica Neue" charset="0"/>
                <a:ea typeface="Helvetica Neue" charset="0"/>
                <a:cs typeface="Helvetica Neue" charset="0"/>
              </a:rPr>
              <a:t>Discovery: </a:t>
            </a:r>
            <a:endParaRPr lang="en-US" sz="1600" b="1" u="sng" dirty="0"/>
          </a:p>
          <a:p>
            <a:r>
              <a:rPr lang="en-US" sz="1600" dirty="0"/>
              <a:t>Add a cognitive search and content analytics engine to applications to identify patterns, trends and actionable insights that drive better decision-making. Securely unify structured and unstructured data with pre-enriched content, and use a simplified query language to eliminate the need for manual filtering of results.</a:t>
            </a:r>
          </a:p>
          <a:p>
            <a:endParaRPr lang="en-US" sz="1600" dirty="0"/>
          </a:p>
          <a:p>
            <a:r>
              <a:rPr lang="en-US" sz="1600" u="sng" dirty="0"/>
              <a:t>Natural Language Understanding:</a:t>
            </a:r>
            <a:r>
              <a:rPr lang="en-US" sz="1600" u="sng" baseline="0" dirty="0"/>
              <a:t> </a:t>
            </a:r>
            <a:endParaRPr lang="en-US" sz="1600" b="1" u="sng" dirty="0"/>
          </a:p>
          <a:p>
            <a:r>
              <a:rPr lang="en-US" sz="1600" dirty="0"/>
              <a:t>Analyze text to extract meta-data from content such as concepts, entities, keywords, categories, sentiment, emotion, relations, semantic roles, using natural language understanding. With custom annotation models developed using Watson Knowledge Studio, identify industry/domain specific entities and relations in unstructured text.</a:t>
            </a:r>
          </a:p>
          <a:p>
            <a:endParaRPr lang="en-US" sz="1600" dirty="0"/>
          </a:p>
          <a:p>
            <a:pPr marL="0" marR="0" lvl="0" indent="0" defTabSz="914400" eaLnBrk="1" fontAlgn="auto" latinLnBrk="0" hangingPunct="1">
              <a:lnSpc>
                <a:spcPct val="125000"/>
              </a:lnSpc>
              <a:spcBef>
                <a:spcPts val="0"/>
              </a:spcBef>
              <a:spcAft>
                <a:spcPts val="0"/>
              </a:spcAft>
              <a:buClrTx/>
              <a:buSzTx/>
              <a:buFontTx/>
              <a:buNone/>
              <a:tabLst/>
              <a:defRPr sz="1800"/>
            </a:pPr>
            <a:endParaRPr lang="en-US" sz="1600" dirty="0">
              <a:latin typeface="Helvetica Neue" charset="0"/>
              <a:ea typeface="Helvetica Neue" charset="0"/>
              <a:cs typeface="Helvetica Neue" charset="0"/>
            </a:endParaRPr>
          </a:p>
          <a:p>
            <a:pPr lvl="0">
              <a:lnSpc>
                <a:spcPct val="125000"/>
              </a:lnSpc>
              <a:defRPr sz="1800"/>
            </a:pPr>
            <a:r>
              <a:rPr kumimoji="0" lang="en-US" sz="1600" b="1" i="0" u="none" strike="noStrike" cap="none" spc="0" normalizeH="0" baseline="0" dirty="0">
                <a:ln>
                  <a:noFill/>
                </a:ln>
                <a:solidFill>
                  <a:schemeClr val="accent5"/>
                </a:solidFill>
                <a:effectLst/>
                <a:uFillTx/>
                <a:latin typeface="Helvetica Neue" charset="0"/>
                <a:ea typeface="Helvetica Neue" charset="0"/>
                <a:cs typeface="Helvetica Neue" charset="0"/>
                <a:sym typeface="Calibri"/>
              </a:rPr>
              <a:t>Empathy: </a:t>
            </a:r>
            <a:r>
              <a:rPr lang="en-US" sz="1600" b="1" dirty="0">
                <a:latin typeface="Helvetica Neue" charset="0"/>
                <a:ea typeface="Helvetica Neue" charset="0"/>
                <a:cs typeface="Helvetica Neue" charset="0"/>
              </a:rPr>
              <a:t>Understand tone, personality, and emotional state</a:t>
            </a:r>
          </a:p>
          <a:p>
            <a:r>
              <a:rPr lang="en-US" sz="1600" b="0" u="sng" dirty="0"/>
              <a:t>Tone </a:t>
            </a:r>
            <a:r>
              <a:rPr lang="en-US" sz="1600" b="0" u="sng" dirty="0" err="1"/>
              <a:t>Analizer</a:t>
            </a:r>
            <a:r>
              <a:rPr lang="en-US" sz="1600" b="0" u="sng" dirty="0"/>
              <a:t>: </a:t>
            </a:r>
            <a:endParaRPr lang="en-US" sz="1600" b="1" u="sng" dirty="0"/>
          </a:p>
          <a:p>
            <a:r>
              <a:rPr lang="en-US" sz="1600" dirty="0"/>
              <a:t>People show various tones, such as joy, sadness, anger, and agreeableness, in daily communications. Such tones can impact the effectiveness of communication in different contexts. Tone Analyzer leverages cognitive linguistic analysis to identify a variety of tones at both the sentence and document level. This insight can then used to refine and improve communications. It detects three types of tones, including emotion (anger, disgust, fear, joy and sadness), social propensities (openness, conscientiousness, extroversion, agreeableness, and emotional range), and language styles (analytical, confident and tentative) from text.</a:t>
            </a:r>
          </a:p>
          <a:p>
            <a:r>
              <a:rPr lang="en-US" sz="1600" b="0" u="sng" dirty="0"/>
              <a:t>Personality Insights: </a:t>
            </a:r>
            <a:endParaRPr lang="en-US" sz="1600" b="1" u="sng" dirty="0"/>
          </a:p>
          <a:p>
            <a:r>
              <a:rPr lang="en-US" sz="1600" dirty="0"/>
              <a:t>Watson Personality Insights: Personality Insights derives insights from transactional and social media data to identify psychological traits which determine purchase decisions, intent and behavioral traits; utilized to improve conversion rates.</a:t>
            </a:r>
          </a:p>
          <a:p>
            <a:pPr lvl="0">
              <a:lnSpc>
                <a:spcPct val="125000"/>
              </a:lnSpc>
              <a:defRPr sz="1800"/>
            </a:pPr>
            <a:endParaRPr lang="en-US" sz="1600" b="1" dirty="0">
              <a:latin typeface="Helvetica Neue" charset="0"/>
              <a:ea typeface="Helvetica Neue" charset="0"/>
              <a:cs typeface="Helvetica Neue" charset="0"/>
            </a:endParaRPr>
          </a:p>
          <a:p>
            <a:pPr marL="0" marR="0" lvl="0" indent="0" defTabSz="914400" eaLnBrk="1" fontAlgn="auto" latinLnBrk="0" hangingPunct="1">
              <a:lnSpc>
                <a:spcPct val="125000"/>
              </a:lnSpc>
              <a:spcBef>
                <a:spcPts val="0"/>
              </a:spcBef>
              <a:spcAft>
                <a:spcPts val="0"/>
              </a:spcAft>
              <a:buClrTx/>
              <a:buSzTx/>
              <a:buFontTx/>
              <a:buNone/>
              <a:tabLst/>
              <a:defRPr sz="1800"/>
            </a:pPr>
            <a:r>
              <a:rPr kumimoji="0" lang="en-US" sz="1600" b="1" i="0" u="none" strike="noStrike" cap="none" spc="0" normalizeH="0" baseline="0" dirty="0">
                <a:ln>
                  <a:noFill/>
                </a:ln>
                <a:solidFill>
                  <a:schemeClr val="accent5"/>
                </a:solidFill>
                <a:effectLst/>
                <a:uFillTx/>
                <a:latin typeface="Helvetica Neue" charset="0"/>
                <a:ea typeface="Helvetica Neue" charset="0"/>
                <a:cs typeface="Helvetica Neue" charset="0"/>
                <a:sym typeface="Calibri"/>
              </a:rPr>
              <a:t>Data: </a:t>
            </a:r>
            <a:r>
              <a:rPr lang="en-US" sz="1600" b="1" dirty="0">
                <a:latin typeface="Helvetica Neue" charset="0"/>
                <a:ea typeface="Helvetica Neue" charset="0"/>
                <a:cs typeface="Helvetica Neue" charset="0"/>
              </a:rPr>
              <a:t>Embed AI, machine learning and deep learning to drive insights from data, wherever it resides.</a:t>
            </a:r>
          </a:p>
          <a:p>
            <a:r>
              <a:rPr lang="en-US" sz="1600" b="0" u="sng" dirty="0">
                <a:latin typeface="Helvetica Neue" charset="0"/>
                <a:ea typeface="Helvetica Neue" charset="0"/>
                <a:cs typeface="Helvetica Neue" charset="0"/>
              </a:rPr>
              <a:t>Watson Studio: </a:t>
            </a:r>
            <a:endParaRPr lang="en-US" sz="1600" b="0" u="sng" dirty="0"/>
          </a:p>
          <a:p>
            <a:r>
              <a:rPr lang="en-US" sz="1600" dirty="0"/>
              <a:t>Watson Studio democratizes machine learning and deep learning to accelerate infusion of AI in your business to drive innovation. Watson Studio provides a suite of tools and a collaborative environment for data scientists, developers and domain experts.</a:t>
            </a:r>
          </a:p>
          <a:p>
            <a:r>
              <a:rPr lang="en-US" sz="1600" b="1" i="1" dirty="0"/>
              <a:t>Use what you know, learn what you don't</a:t>
            </a:r>
            <a:r>
              <a:rPr lang="en-US" sz="1600" dirty="0"/>
              <a:t>:</a:t>
            </a:r>
            <a:r>
              <a:rPr lang="en-US" sz="1600" baseline="0" dirty="0"/>
              <a:t> </a:t>
            </a:r>
            <a:r>
              <a:rPr lang="en-US" sz="1600" dirty="0"/>
              <a:t>Start from a tutorial, start from a sample, or start from scratch. Tap into the power of the best of open source (</a:t>
            </a:r>
            <a:r>
              <a:rPr lang="en-US" sz="1600" dirty="0" err="1"/>
              <a:t>RStudio</a:t>
            </a:r>
            <a:r>
              <a:rPr lang="en-US" sz="1600" dirty="0"/>
              <a:t>, </a:t>
            </a:r>
            <a:r>
              <a:rPr lang="en-US" sz="1600" dirty="0" err="1"/>
              <a:t>Jupyter</a:t>
            </a:r>
            <a:r>
              <a:rPr lang="en-US" sz="1600" dirty="0"/>
              <a:t> Notebooks) and Watson services for flexible model creation. Use Python, R, or Scala. Stop downloading and configuring analysis environments and start getting insights.</a:t>
            </a:r>
          </a:p>
          <a:p>
            <a:r>
              <a:rPr lang="en-US" sz="1600" b="1" i="1" dirty="0"/>
              <a:t>Power on demand</a:t>
            </a:r>
            <a:r>
              <a:rPr lang="en-US" sz="1600" dirty="0"/>
              <a:t>:</a:t>
            </a:r>
            <a:r>
              <a:rPr lang="en-US" sz="1600" baseline="0" dirty="0"/>
              <a:t> </a:t>
            </a:r>
            <a:r>
              <a:rPr lang="en-US" sz="1600" dirty="0"/>
              <a:t>Enterprise-scale features on demand. From data exploration and preparation, to enterprise-scale performance. Manage your data, your analytical assets, and your projects in a secured cloud environment.</a:t>
            </a:r>
          </a:p>
          <a:p>
            <a:r>
              <a:rPr lang="en-US" sz="1600" b="1" i="1" dirty="0"/>
              <a:t>Be a founding member</a:t>
            </a:r>
            <a:r>
              <a:rPr lang="en-US" sz="1600" dirty="0"/>
              <a:t>:</a:t>
            </a:r>
            <a:r>
              <a:rPr lang="en-US" sz="1600" baseline="0" dirty="0"/>
              <a:t> </a:t>
            </a:r>
            <a:r>
              <a:rPr lang="en-US" sz="1600" dirty="0"/>
              <a:t>Take advantage of shared data sets, notebooks, models, and tutorials. Share your work with your team and your peers across job roles. Join a vibrant community of data scientists, developers, and domain experts across industries, functions, and organization types.</a:t>
            </a:r>
          </a:p>
          <a:p>
            <a:r>
              <a:rPr lang="en-US" sz="1600" b="1" i="1" dirty="0"/>
              <a:t>Collaborate for better outcome</a:t>
            </a:r>
            <a:r>
              <a:rPr lang="en-US" sz="1600" b="1" dirty="0"/>
              <a:t>s</a:t>
            </a:r>
            <a:r>
              <a:rPr lang="en-US" sz="1600" dirty="0"/>
              <a:t>:</a:t>
            </a:r>
            <a:r>
              <a:rPr lang="en-US" sz="1600" baseline="0" dirty="0"/>
              <a:t> </a:t>
            </a:r>
            <a:r>
              <a:rPr lang="en-US" sz="1600" dirty="0"/>
              <a:t>Work with your peers on projects to find better solutions together. Share your knowledge and your work easily with visualizations and code — and help fuel the advancement of data science and AI for all.</a:t>
            </a:r>
          </a:p>
          <a:p>
            <a:pPr marL="0" marR="0" lvl="0" indent="0" defTabSz="914400" eaLnBrk="1" fontAlgn="auto" latinLnBrk="0" hangingPunct="1">
              <a:lnSpc>
                <a:spcPct val="125000"/>
              </a:lnSpc>
              <a:spcBef>
                <a:spcPts val="0"/>
              </a:spcBef>
              <a:spcAft>
                <a:spcPts val="0"/>
              </a:spcAft>
              <a:buClrTx/>
              <a:buSzTx/>
              <a:buFontTx/>
              <a:buNone/>
              <a:tabLst/>
              <a:defRPr sz="1800"/>
            </a:pPr>
            <a:endParaRPr lang="en-US" sz="1600" b="1" dirty="0">
              <a:latin typeface="Helvetica Neue" charset="0"/>
              <a:ea typeface="Helvetica Neue" charset="0"/>
              <a:cs typeface="Helvetica Neue" charset="0"/>
            </a:endParaRPr>
          </a:p>
          <a:p>
            <a:r>
              <a:rPr lang="en-US" sz="1600" b="0" u="sng" dirty="0">
                <a:latin typeface="Helvetica Neue" charset="0"/>
                <a:ea typeface="Helvetica Neue" charset="0"/>
                <a:cs typeface="Helvetica Neue" charset="0"/>
              </a:rPr>
              <a:t>Watson Machine Learning: </a:t>
            </a:r>
            <a:endParaRPr lang="en-US" sz="1600" b="0" u="sng" dirty="0"/>
          </a:p>
          <a:p>
            <a:r>
              <a:rPr lang="en-US" sz="1600" dirty="0"/>
              <a:t>IBM Watson Machine Learning is a full-service IBM Cloud offering that makes it easy for developers and data scientists to work together to integrate predictive capabilities with their applications. The Machine Learning service is a set of REST APIs that you can call from any programming language to develop applications that make smarter decisions, solve tough problems, and improve user outcomes.</a:t>
            </a:r>
          </a:p>
          <a:p>
            <a:r>
              <a:rPr lang="en-US" sz="1600" b="1" i="1" dirty="0"/>
              <a:t>Machine Learning features</a:t>
            </a:r>
            <a:r>
              <a:rPr lang="en-US" sz="1600" dirty="0"/>
              <a:t>:</a:t>
            </a:r>
            <a:r>
              <a:rPr lang="en-US" sz="1600" baseline="0" dirty="0"/>
              <a:t> </a:t>
            </a:r>
            <a:r>
              <a:rPr lang="en-US" sz="1600" dirty="0"/>
              <a:t>Take advantage of machine learning models management (continuous learning system) and deployment (online, batch, streaming). Select any of widely supported machine learning frameworks: </a:t>
            </a:r>
            <a:r>
              <a:rPr lang="en-US" sz="1600" dirty="0" err="1"/>
              <a:t>Tensorflow</a:t>
            </a:r>
            <a:r>
              <a:rPr lang="en-US" sz="1600" dirty="0"/>
              <a:t>, </a:t>
            </a:r>
            <a:r>
              <a:rPr lang="en-US" sz="1600" dirty="0" err="1"/>
              <a:t>Keras</a:t>
            </a:r>
            <a:r>
              <a:rPr lang="en-US" sz="1600" dirty="0"/>
              <a:t>, </a:t>
            </a:r>
            <a:r>
              <a:rPr lang="en-US" sz="1600" dirty="0" err="1"/>
              <a:t>Caffee</a:t>
            </a:r>
            <a:r>
              <a:rPr lang="en-US" sz="1600" dirty="0"/>
              <a:t>, </a:t>
            </a:r>
            <a:r>
              <a:rPr lang="en-US" sz="1600" dirty="0" err="1"/>
              <a:t>Pytorch</a:t>
            </a:r>
            <a:r>
              <a:rPr lang="en-US" sz="1600" dirty="0"/>
              <a:t>, Spark </a:t>
            </a:r>
            <a:r>
              <a:rPr lang="en-US" sz="1600" dirty="0" err="1"/>
              <a:t>MLlib</a:t>
            </a:r>
            <a:r>
              <a:rPr lang="en-US" sz="1600" dirty="0"/>
              <a:t>, </a:t>
            </a:r>
            <a:r>
              <a:rPr lang="en-US" sz="1600" dirty="0" err="1"/>
              <a:t>scikit</a:t>
            </a:r>
            <a:r>
              <a:rPr lang="en-US" sz="1600" dirty="0"/>
              <a:t> learn, </a:t>
            </a:r>
            <a:r>
              <a:rPr lang="en-US" sz="1600" dirty="0" err="1"/>
              <a:t>xgboost</a:t>
            </a:r>
            <a:r>
              <a:rPr lang="en-US" sz="1600" dirty="0"/>
              <a:t> and SPSS.</a:t>
            </a:r>
          </a:p>
          <a:p>
            <a:r>
              <a:rPr lang="en-US" sz="1600" b="1" i="1" dirty="0"/>
              <a:t>Wide choice of interfaces</a:t>
            </a:r>
            <a:r>
              <a:rPr lang="en-US" sz="1600" dirty="0"/>
              <a:t>:</a:t>
            </a:r>
            <a:r>
              <a:rPr lang="en-US" sz="1600" baseline="0" dirty="0"/>
              <a:t> </a:t>
            </a:r>
            <a:r>
              <a:rPr lang="en-US" sz="1600" dirty="0"/>
              <a:t>Use the command line interface and Python client to manage you artifacts. Extend your application with artificial intelligence through the Watson Machine Learning REST API.</a:t>
            </a:r>
          </a:p>
          <a:p>
            <a:r>
              <a:rPr lang="en-US" sz="1600" b="1" i="1" dirty="0"/>
              <a:t>Integration with Watson Studio</a:t>
            </a:r>
            <a:r>
              <a:rPr lang="en-US" sz="1600" dirty="0"/>
              <a:t>:</a:t>
            </a:r>
            <a:r>
              <a:rPr lang="en-US" sz="1600" baseline="0" dirty="0"/>
              <a:t> </a:t>
            </a:r>
            <a:r>
              <a:rPr lang="en-US" sz="1600" dirty="0"/>
              <a:t>Create and train machine learning models with the best tools and the latest expertise in a social environment built by and for data scientists.</a:t>
            </a:r>
          </a:p>
          <a:p>
            <a:pPr marL="0" marR="0" lvl="0" indent="0" defTabSz="914400" eaLnBrk="1" fontAlgn="auto" latinLnBrk="0" hangingPunct="1">
              <a:lnSpc>
                <a:spcPct val="125000"/>
              </a:lnSpc>
              <a:spcBef>
                <a:spcPts val="0"/>
              </a:spcBef>
              <a:spcAft>
                <a:spcPts val="0"/>
              </a:spcAft>
              <a:buClrTx/>
              <a:buSzTx/>
              <a:buFontTx/>
              <a:buNone/>
              <a:tabLst/>
              <a:defRPr sz="1800"/>
            </a:pPr>
            <a:endParaRPr lang="en-US" sz="1600" b="1" dirty="0">
              <a:latin typeface="Helvetica Neue" charset="0"/>
              <a:ea typeface="Helvetica Neue" charset="0"/>
              <a:cs typeface="Helvetica Neue" charset="0"/>
            </a:endParaRPr>
          </a:p>
          <a:p>
            <a:pPr marL="0" marR="0" lvl="0" indent="0" defTabSz="914400" eaLnBrk="1" fontAlgn="auto" latinLnBrk="0" hangingPunct="1">
              <a:lnSpc>
                <a:spcPct val="125000"/>
              </a:lnSpc>
              <a:spcBef>
                <a:spcPts val="0"/>
              </a:spcBef>
              <a:spcAft>
                <a:spcPts val="0"/>
              </a:spcAft>
              <a:buClrTx/>
              <a:buSzTx/>
              <a:buFontTx/>
              <a:buNone/>
              <a:tabLst/>
              <a:defRPr sz="1800"/>
            </a:pPr>
            <a:r>
              <a:rPr lang="en-US" sz="1600" b="0" u="sng" dirty="0">
                <a:latin typeface="Helvetica Neue" charset="0"/>
                <a:ea typeface="Helvetica Neue" charset="0"/>
                <a:cs typeface="Helvetica Neue" charset="0"/>
              </a:rPr>
              <a:t>Watson Knowledge Catalog:</a:t>
            </a:r>
            <a:endParaRPr lang="en-US" sz="1600" b="1" dirty="0"/>
          </a:p>
          <a:p>
            <a:r>
              <a:rPr lang="en-US" sz="1600" dirty="0"/>
              <a:t>Simplify data science and data compliance with IBM Watson Knowledge Catalog. Make your data easy to find and share while controlling access to ensure appropriate use.</a:t>
            </a:r>
          </a:p>
          <a:p>
            <a:r>
              <a:rPr lang="en-US" sz="1600" b="1" i="1" dirty="0"/>
              <a:t>Catalog</a:t>
            </a:r>
            <a:r>
              <a:rPr lang="en-US" sz="1600" dirty="0"/>
              <a:t>:</a:t>
            </a:r>
            <a:r>
              <a:rPr lang="en-US" sz="1600" baseline="0" dirty="0"/>
              <a:t> </a:t>
            </a:r>
            <a:r>
              <a:rPr lang="en-US" sz="1600" dirty="0"/>
              <a:t>Create a 360-degree view of your data, no matter where (or in what format) it is stored.</a:t>
            </a:r>
          </a:p>
          <a:p>
            <a:r>
              <a:rPr lang="en-US" sz="1600" b="1" i="1" dirty="0"/>
              <a:t>Find</a:t>
            </a:r>
            <a:r>
              <a:rPr lang="en-US" sz="1600" dirty="0"/>
              <a:t>:</a:t>
            </a:r>
            <a:r>
              <a:rPr lang="en-US" sz="1600" baseline="0" dirty="0"/>
              <a:t> </a:t>
            </a:r>
            <a:r>
              <a:rPr lang="en-US" sz="1600" dirty="0"/>
              <a:t>With the right tools, discover the data you need, and collaborate to discover fresh insights.</a:t>
            </a:r>
          </a:p>
          <a:p>
            <a:r>
              <a:rPr lang="en-US" sz="1600" b="1" i="1" dirty="0"/>
              <a:t>Govern</a:t>
            </a:r>
            <a:r>
              <a:rPr lang="en-US" sz="1600" dirty="0"/>
              <a:t>:  (Watson Knowledge Catalog Professional)</a:t>
            </a:r>
          </a:p>
          <a:p>
            <a:r>
              <a:rPr lang="en-US" sz="1600" dirty="0"/>
              <a:t>Control data access by defining policies and monitoring enforcement.</a:t>
            </a:r>
          </a:p>
          <a:p>
            <a:endParaRPr lang="en-US" sz="1600" dirty="0"/>
          </a:p>
          <a:p>
            <a:pPr marL="0" marR="0" lvl="0" indent="0" defTabSz="914400" eaLnBrk="1" fontAlgn="auto" latinLnBrk="0" hangingPunct="1">
              <a:lnSpc>
                <a:spcPct val="125000"/>
              </a:lnSpc>
              <a:spcBef>
                <a:spcPts val="0"/>
              </a:spcBef>
              <a:spcAft>
                <a:spcPts val="0"/>
              </a:spcAft>
              <a:buClrTx/>
              <a:buSzTx/>
              <a:buFontTx/>
              <a:buNone/>
              <a:tabLst/>
              <a:defRPr sz="1800"/>
            </a:pPr>
            <a:endParaRPr lang="en-US" sz="1600" b="1" dirty="0">
              <a:latin typeface="Helvetica Neue" charset="0"/>
              <a:ea typeface="Helvetica Neue" charset="0"/>
              <a:cs typeface="Helvetica Neue" charset="0"/>
            </a:endParaRPr>
          </a:p>
          <a:p>
            <a:pPr marL="0" marR="0" lvl="0" indent="0" defTabSz="914400" eaLnBrk="1" fontAlgn="auto" latinLnBrk="0" hangingPunct="1">
              <a:lnSpc>
                <a:spcPct val="125000"/>
              </a:lnSpc>
              <a:spcBef>
                <a:spcPts val="0"/>
              </a:spcBef>
              <a:spcAft>
                <a:spcPts val="0"/>
              </a:spcAft>
              <a:buClrTx/>
              <a:buSzTx/>
              <a:buFontTx/>
              <a:buNone/>
              <a:tabLst/>
              <a:defRPr sz="1800"/>
            </a:pPr>
            <a:r>
              <a:rPr lang="en-US" sz="1600" b="1" dirty="0">
                <a:latin typeface="Helvetica Neue" charset="0"/>
                <a:ea typeface="Helvetica Neue" charset="0"/>
                <a:cs typeface="Helvetica Neue" charset="0"/>
              </a:rPr>
              <a:t>AI Assistant: </a:t>
            </a:r>
            <a:r>
              <a:rPr lang="en-US" sz="1600" b="1" dirty="0">
                <a:effectLst/>
              </a:rPr>
              <a:t>Integrate diverse conversation technology into your application:</a:t>
            </a:r>
            <a:endParaRPr lang="en-US" sz="1600" b="1" dirty="0"/>
          </a:p>
          <a:p>
            <a:r>
              <a:rPr lang="en-US" sz="1600" u="sng" dirty="0"/>
              <a:t>Watson Assistant</a:t>
            </a:r>
            <a:r>
              <a:rPr lang="en-US" sz="1600" dirty="0"/>
              <a:t>: Add a natural language interface to your application to automate interactions with your end users. Common applications include virtual agents and chat bots that can integrate and communicate on any channel or device. Train Watson Assistant service through an easy-to-use web application, designed so you can quickly build natural conversation flows between your apps and users, and deploy scalable, cost effective solutions.</a:t>
            </a:r>
          </a:p>
          <a:p>
            <a:pPr marL="0" marR="0" lvl="0" indent="0" defTabSz="914400" eaLnBrk="1" fontAlgn="auto" latinLnBrk="0" hangingPunct="1">
              <a:lnSpc>
                <a:spcPct val="125000"/>
              </a:lnSpc>
              <a:spcBef>
                <a:spcPts val="0"/>
              </a:spcBef>
              <a:spcAft>
                <a:spcPts val="0"/>
              </a:spcAft>
              <a:buClrTx/>
              <a:buSzTx/>
              <a:buFontTx/>
              <a:buNone/>
              <a:tabLst/>
              <a:defRPr sz="1800"/>
            </a:pPr>
            <a:endParaRPr lang="en-US" sz="1600" b="1" dirty="0">
              <a:latin typeface="Helvetica Neue" charset="0"/>
              <a:ea typeface="Helvetica Neue" charset="0"/>
              <a:cs typeface="Helvetica Neue" charset="0"/>
            </a:endParaRPr>
          </a:p>
          <a:p>
            <a:pPr marL="0" marR="0" lvl="0" indent="0" defTabSz="914400" eaLnBrk="1" fontAlgn="auto" latinLnBrk="0" hangingPunct="1">
              <a:lnSpc>
                <a:spcPct val="125000"/>
              </a:lnSpc>
              <a:spcBef>
                <a:spcPts val="0"/>
              </a:spcBef>
              <a:spcAft>
                <a:spcPts val="0"/>
              </a:spcAft>
              <a:buClrTx/>
              <a:buSzTx/>
              <a:buFontTx/>
              <a:buNone/>
              <a:tabLst/>
              <a:defRPr sz="1800"/>
            </a:pPr>
            <a:r>
              <a:rPr kumimoji="0" lang="en-US" sz="1600" b="1" i="0" u="none" strike="noStrike" cap="none" spc="0" normalizeH="0" baseline="0" dirty="0">
                <a:ln>
                  <a:noFill/>
                </a:ln>
                <a:solidFill>
                  <a:schemeClr val="accent5"/>
                </a:solidFill>
                <a:effectLst/>
                <a:uFillTx/>
                <a:latin typeface="+mj-lt"/>
                <a:ea typeface="+mj-ea"/>
                <a:cs typeface="+mj-cs"/>
                <a:sym typeface="Calibri"/>
              </a:rPr>
              <a:t>Vision: </a:t>
            </a:r>
            <a:r>
              <a:rPr lang="en-US" sz="1600" b="1" dirty="0"/>
              <a:t>Identify and tag content then analyze and extract detailed information found in an image.</a:t>
            </a:r>
          </a:p>
          <a:p>
            <a:pPr marL="0" marR="0" lvl="0" indent="0" defTabSz="914400" eaLnBrk="1" fontAlgn="auto" latinLnBrk="0" hangingPunct="1">
              <a:lnSpc>
                <a:spcPct val="125000"/>
              </a:lnSpc>
              <a:spcBef>
                <a:spcPts val="0"/>
              </a:spcBef>
              <a:spcAft>
                <a:spcPts val="0"/>
              </a:spcAft>
              <a:buClrTx/>
              <a:buSzTx/>
              <a:buFontTx/>
              <a:buNone/>
              <a:tabLst/>
              <a:defRPr sz="1800"/>
            </a:pPr>
            <a:r>
              <a:rPr lang="en-US" sz="1600" u="sng" dirty="0">
                <a:latin typeface="Helvetica Neue" charset="0"/>
                <a:ea typeface="Helvetica Neue" charset="0"/>
                <a:cs typeface="Helvetica Neue" charset="0"/>
              </a:rPr>
              <a:t>Visual Recognition:</a:t>
            </a:r>
            <a:endParaRPr lang="en-US" sz="1600" b="1" u="sng" dirty="0"/>
          </a:p>
          <a:p>
            <a:r>
              <a:rPr lang="en-US" sz="1600" dirty="0"/>
              <a:t>Find meaning in visual content! Analyze images for scenes, objects, faces, and other content. Choose a default model off the shelf, or create your own custom classifier. Develop smart applications that analyze the visual content of images or video frames to understand what is happening in a scene.</a:t>
            </a:r>
          </a:p>
          <a:p>
            <a:pPr lvl="0">
              <a:lnSpc>
                <a:spcPct val="125000"/>
              </a:lnSpc>
              <a:defRPr sz="1800"/>
            </a:pPr>
            <a:endParaRPr kumimoji="0" lang="en-US" sz="1600" b="0" i="0" u="none" strike="noStrike" cap="none" spc="0" normalizeH="0" baseline="0" dirty="0">
              <a:ln>
                <a:noFill/>
              </a:ln>
              <a:solidFill>
                <a:schemeClr val="accent4"/>
              </a:solidFill>
              <a:effectLst/>
              <a:uFillTx/>
              <a:latin typeface="+mj-lt"/>
              <a:ea typeface="+mj-ea"/>
              <a:cs typeface="+mj-cs"/>
              <a:sym typeface="Calibri"/>
            </a:endParaRPr>
          </a:p>
        </p:txBody>
      </p:sp>
    </p:spTree>
    <p:extLst>
      <p:ext uri="{BB962C8B-B14F-4D97-AF65-F5344CB8AC3E}">
        <p14:creationId xmlns:p14="http://schemas.microsoft.com/office/powerpoint/2010/main" val="9297386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Light Title Slide">
    <p:spTree>
      <p:nvGrpSpPr>
        <p:cNvPr id="1" name=""/>
        <p:cNvGrpSpPr/>
        <p:nvPr/>
      </p:nvGrpSpPr>
      <p:grpSpPr>
        <a:xfrm>
          <a:off x="0" y="0"/>
          <a:ext cx="0" cy="0"/>
          <a:chOff x="0" y="0"/>
          <a:chExt cx="0" cy="0"/>
        </a:xfrm>
      </p:grpSpPr>
      <p:sp>
        <p:nvSpPr>
          <p:cNvPr id="16" name="Rectangle 14"/>
          <p:cNvSpPr/>
          <p:nvPr/>
        </p:nvSpPr>
        <p:spPr>
          <a:xfrm>
            <a:off x="7658782" y="0"/>
            <a:ext cx="2986479" cy="6858000"/>
          </a:xfrm>
          <a:prstGeom prst="rect">
            <a:avLst/>
          </a:prstGeom>
          <a:solidFill>
            <a:schemeClr val="accent2"/>
          </a:solidFill>
          <a:ln w="12700">
            <a:miter lim="400000"/>
          </a:ln>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7" name="Rectangle 13"/>
          <p:cNvSpPr/>
          <p:nvPr/>
        </p:nvSpPr>
        <p:spPr>
          <a:xfrm>
            <a:off x="0" y="0"/>
            <a:ext cx="7658783" cy="6858001"/>
          </a:xfrm>
          <a:prstGeom prst="rect">
            <a:avLst/>
          </a:prstGeom>
          <a:solidFill>
            <a:schemeClr val="accent5"/>
          </a:solidFill>
          <a:ln w="12700">
            <a:miter lim="400000"/>
          </a:ln>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8" name="Rectangle 16"/>
          <p:cNvSpPr/>
          <p:nvPr/>
        </p:nvSpPr>
        <p:spPr>
          <a:xfrm>
            <a:off x="10639245" y="-11563"/>
            <a:ext cx="1552756" cy="6881125"/>
          </a:xfrm>
          <a:prstGeom prst="rect">
            <a:avLst/>
          </a:prstGeom>
          <a:solidFill>
            <a:schemeClr val="accent1">
              <a:lumOff val="7450"/>
            </a:schemeClr>
          </a:solidFill>
          <a:ln w="12700">
            <a:miter lim="400000"/>
          </a:ln>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9" name="Rectangle 14"/>
          <p:cNvSpPr/>
          <p:nvPr/>
        </p:nvSpPr>
        <p:spPr>
          <a:xfrm>
            <a:off x="-2" y="6413500"/>
            <a:ext cx="12192004" cy="444500"/>
          </a:xfrm>
          <a:prstGeom prst="rect">
            <a:avLst/>
          </a:prstGeom>
          <a:solidFill>
            <a:srgbClr val="FFFFFF"/>
          </a:solidFill>
          <a:ln w="12700">
            <a:miter lim="400000"/>
          </a:ln>
        </p:spPr>
        <p:txBody>
          <a:bodyPr lIns="45718" tIns="45718" rIns="45718" bIns="45718" anchor="ctr"/>
          <a:lstStyle/>
          <a:p>
            <a:pPr algn="ctr">
              <a:defRPr>
                <a:solidFill>
                  <a:srgbClr val="FFFFFF"/>
                </a:solidFill>
                <a:latin typeface="+mn-lt"/>
                <a:ea typeface="+mn-ea"/>
                <a:cs typeface="+mn-cs"/>
                <a:sym typeface="Arial"/>
              </a:defRPr>
            </a:pPr>
            <a:endParaRPr/>
          </a:p>
        </p:txBody>
      </p:sp>
      <p:pic>
        <p:nvPicPr>
          <p:cNvPr id="20" name="ibm_logo_dark blue-01.png" descr="ibm_logo_dark blue-01.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11717319" y="6383320"/>
            <a:ext cx="190502" cy="504861"/>
          </a:xfrm>
          <a:prstGeom prst="rect">
            <a:avLst/>
          </a:prstGeom>
          <a:ln w="12700">
            <a:miter lim="400000"/>
          </a:ln>
        </p:spPr>
      </p:pic>
      <p:sp>
        <p:nvSpPr>
          <p:cNvPr id="21" name="Subtitle 2"/>
          <p:cNvSpPr txBox="1"/>
          <p:nvPr/>
        </p:nvSpPr>
        <p:spPr>
          <a:xfrm>
            <a:off x="126999" y="6491337"/>
            <a:ext cx="1432509" cy="28882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nSpc>
                <a:spcPct val="90000"/>
              </a:lnSpc>
              <a:defRPr sz="1400">
                <a:solidFill>
                  <a:schemeClr val="accent4"/>
                </a:solidFill>
                <a:latin typeface="+mn-lt"/>
                <a:ea typeface="+mn-ea"/>
                <a:cs typeface="+mn-cs"/>
                <a:sym typeface="Arial"/>
              </a:defRPr>
            </a:pPr>
            <a:r>
              <a:t>IBM </a:t>
            </a:r>
            <a:r>
              <a:rPr b="1"/>
              <a:t>Cloud</a:t>
            </a:r>
          </a:p>
        </p:txBody>
      </p:sp>
      <p:sp>
        <p:nvSpPr>
          <p:cNvPr id="23" name="Subtitle 2"/>
          <p:cNvSpPr txBox="1">
            <a:spLocks noGrp="1"/>
          </p:cNvSpPr>
          <p:nvPr>
            <p:ph type="body" sz="quarter" idx="13"/>
          </p:nvPr>
        </p:nvSpPr>
        <p:spPr>
          <a:xfrm>
            <a:off x="254000" y="2869319"/>
            <a:ext cx="7404780" cy="609885"/>
          </a:xfrm>
          <a:prstGeom prst="rect">
            <a:avLst/>
          </a:prstGeom>
        </p:spPr>
        <p:txBody>
          <a:bodyPr lIns="45718" tIns="45718" rIns="45718" bIns="45718"/>
          <a:lstStyle>
            <a:lvl1pPr defTabSz="914400">
              <a:lnSpc>
                <a:spcPct val="90000"/>
              </a:lnSpc>
              <a:defRPr sz="3600">
                <a:solidFill>
                  <a:srgbClr val="DBD6D6"/>
                </a:solidFill>
              </a:defRPr>
            </a:lvl1pPr>
          </a:lstStyle>
          <a:p>
            <a:r>
              <a:t>Sub-title</a:t>
            </a:r>
          </a:p>
        </p:txBody>
      </p:sp>
      <p:sp>
        <p:nvSpPr>
          <p:cNvPr id="24" name="Subtitle 2"/>
          <p:cNvSpPr txBox="1">
            <a:spLocks noGrp="1"/>
          </p:cNvSpPr>
          <p:nvPr>
            <p:ph type="body" sz="quarter" idx="14"/>
          </p:nvPr>
        </p:nvSpPr>
        <p:spPr>
          <a:xfrm>
            <a:off x="254000" y="4057355"/>
            <a:ext cx="7404780" cy="350659"/>
          </a:xfrm>
          <a:prstGeom prst="rect">
            <a:avLst/>
          </a:prstGeom>
        </p:spPr>
        <p:txBody>
          <a:bodyPr lIns="45718" tIns="45718" rIns="45718" bIns="45718"/>
          <a:lstStyle>
            <a:lvl1pPr defTabSz="914400">
              <a:lnSpc>
                <a:spcPct val="90000"/>
              </a:lnSpc>
              <a:defRPr sz="1800">
                <a:solidFill>
                  <a:srgbClr val="FFFFFF"/>
                </a:solidFill>
              </a:defRPr>
            </a:lvl1pPr>
          </a:lstStyle>
          <a:p>
            <a:r>
              <a:t>Presenter Name(s)</a:t>
            </a:r>
          </a:p>
        </p:txBody>
      </p:sp>
      <p:sp>
        <p:nvSpPr>
          <p:cNvPr id="25" name="Subtitle 2"/>
          <p:cNvSpPr txBox="1">
            <a:spLocks noGrp="1"/>
          </p:cNvSpPr>
          <p:nvPr>
            <p:ph type="body" sz="quarter" idx="15"/>
          </p:nvPr>
        </p:nvSpPr>
        <p:spPr>
          <a:xfrm>
            <a:off x="254000" y="4408015"/>
            <a:ext cx="5588000" cy="350663"/>
          </a:xfrm>
          <a:prstGeom prst="rect">
            <a:avLst/>
          </a:prstGeom>
        </p:spPr>
        <p:txBody>
          <a:bodyPr lIns="45718" tIns="45718" rIns="45718" bIns="45718"/>
          <a:lstStyle>
            <a:lvl1pPr defTabSz="914400">
              <a:lnSpc>
                <a:spcPct val="90000"/>
              </a:lnSpc>
              <a:defRPr sz="1800">
                <a:solidFill>
                  <a:srgbClr val="FFFFFF"/>
                </a:solidFill>
              </a:defRPr>
            </a:lvl1pPr>
          </a:lstStyle>
          <a:p>
            <a:r>
              <a:rPr dirty="0"/>
              <a:t>Date</a:t>
            </a:r>
          </a:p>
        </p:txBody>
      </p:sp>
      <p:sp>
        <p:nvSpPr>
          <p:cNvPr id="26" name="Subtitle 2"/>
          <p:cNvSpPr txBox="1">
            <a:spLocks noGrp="1"/>
          </p:cNvSpPr>
          <p:nvPr>
            <p:ph type="body" sz="quarter" idx="16"/>
          </p:nvPr>
        </p:nvSpPr>
        <p:spPr>
          <a:xfrm>
            <a:off x="253999" y="2099322"/>
            <a:ext cx="7404781" cy="769999"/>
          </a:xfrm>
          <a:prstGeom prst="rect">
            <a:avLst/>
          </a:prstGeom>
        </p:spPr>
        <p:txBody>
          <a:bodyPr lIns="45718" tIns="45718" rIns="45718" bIns="45718"/>
          <a:lstStyle>
            <a:lvl1pPr defTabSz="914400">
              <a:lnSpc>
                <a:spcPct val="90000"/>
              </a:lnSpc>
              <a:defRPr sz="4800" b="1">
                <a:solidFill>
                  <a:schemeClr val="accent4"/>
                </a:solidFill>
              </a:defRPr>
            </a:lvl1pPr>
          </a:lstStyle>
          <a:p>
            <a:r>
              <a:t>Presentation Title</a:t>
            </a: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30743" y="48747"/>
            <a:ext cx="10198156" cy="623986"/>
          </a:xfrm>
          <a:prstGeom prst="rect">
            <a:avLst/>
          </a:prstGeom>
        </p:spPr>
        <p:txBody>
          <a:bodyPr/>
          <a:lstStyle/>
          <a:p>
            <a:r>
              <a:rPr lang="en-US"/>
              <a:t>Click to edit Master title style</a:t>
            </a:r>
            <a:endParaRPr lang="en-US" dirty="0"/>
          </a:p>
        </p:txBody>
      </p:sp>
      <p:sp>
        <p:nvSpPr>
          <p:cNvPr id="4" name="Slide Number Placeholder 3"/>
          <p:cNvSpPr>
            <a:spLocks noGrp="1"/>
          </p:cNvSpPr>
          <p:nvPr>
            <p:ph type="sldNum" sz="quarter" idx="10"/>
          </p:nvPr>
        </p:nvSpPr>
        <p:spPr>
          <a:xfrm>
            <a:off x="11471803" y="6492876"/>
            <a:ext cx="643415" cy="311471"/>
          </a:xfrm>
          <a:prstGeom prst="rect">
            <a:avLst/>
          </a:prstGeom>
        </p:spPr>
        <p:txBody>
          <a:bodyPr/>
          <a:lstStyle/>
          <a:p>
            <a:fld id="{9B6B7A19-9BD6-654B-9E7A-5FCB6FF99B9F}" type="slidenum">
              <a:rPr lang="en-US" smtClean="0"/>
              <a:pPr/>
              <a:t>‹#›</a:t>
            </a:fld>
            <a:endParaRPr lang="en-US"/>
          </a:p>
        </p:txBody>
      </p:sp>
    </p:spTree>
    <p:extLst>
      <p:ext uri="{BB962C8B-B14F-4D97-AF65-F5344CB8AC3E}">
        <p14:creationId xmlns:p14="http://schemas.microsoft.com/office/powerpoint/2010/main" val="14319443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ide by side 2">
    <p:spTree>
      <p:nvGrpSpPr>
        <p:cNvPr id="1" name=""/>
        <p:cNvGrpSpPr/>
        <p:nvPr/>
      </p:nvGrpSpPr>
      <p:grpSpPr>
        <a:xfrm>
          <a:off x="0" y="0"/>
          <a:ext cx="0" cy="0"/>
          <a:chOff x="0" y="0"/>
          <a:chExt cx="0" cy="0"/>
        </a:xfrm>
      </p:grpSpPr>
      <p:sp>
        <p:nvSpPr>
          <p:cNvPr id="7" name="Заголовок 15"/>
          <p:cNvSpPr>
            <a:spLocks noGrp="1"/>
          </p:cNvSpPr>
          <p:nvPr>
            <p:ph type="title"/>
          </p:nvPr>
        </p:nvSpPr>
        <p:spPr>
          <a:xfrm>
            <a:off x="186296" y="89676"/>
            <a:ext cx="10515600" cy="692696"/>
          </a:xfrm>
          <a:prstGeom prst="rect">
            <a:avLst/>
          </a:prstGeom>
        </p:spPr>
        <p:txBody>
          <a:bodyPr wrap="square" anchor="ctr" anchorCtr="0">
            <a:noAutofit/>
          </a:bodyPr>
          <a:lstStyle/>
          <a:p>
            <a:pPr lvl="0">
              <a:lnSpc>
                <a:spcPts val="4000"/>
              </a:lnSpc>
            </a:pPr>
            <a:r>
              <a:rPr lang="ru-RU"/>
              <a:t>Образец заголовка</a:t>
            </a:r>
          </a:p>
        </p:txBody>
      </p:sp>
      <p:sp>
        <p:nvSpPr>
          <p:cNvPr id="4" name="TextBox 3"/>
          <p:cNvSpPr txBox="1"/>
          <p:nvPr userDrawn="1"/>
        </p:nvSpPr>
        <p:spPr>
          <a:xfrm>
            <a:off x="599268" y="6591945"/>
            <a:ext cx="1219200" cy="1219200"/>
          </a:xfrm>
          <a:prstGeom prst="rect">
            <a:avLst/>
          </a:prstGeom>
        </p:spPr>
        <p:txBody>
          <a:bodyPr wrap="none" rtlCol="0" anchor="ctr" anchorCtr="0">
            <a:noAutofit/>
          </a:bodyPr>
          <a:lstStyle/>
          <a:p>
            <a:endParaRPr lang="ru-RU" sz="2400" dirty="0">
              <a:solidFill>
                <a:schemeClr val="accent1">
                  <a:lumMod val="50000"/>
                </a:schemeClr>
              </a:solidFill>
            </a:endParaRPr>
          </a:p>
        </p:txBody>
      </p:sp>
    </p:spTree>
    <p:extLst>
      <p:ext uri="{BB962C8B-B14F-4D97-AF65-F5344CB8AC3E}">
        <p14:creationId xmlns:p14="http://schemas.microsoft.com/office/powerpoint/2010/main" val="35192191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8152" y="292101"/>
            <a:ext cx="11753849" cy="419100"/>
          </a:xfrm>
        </p:spPr>
        <p:txBody>
          <a:bodyPr/>
          <a:lstStyle>
            <a:lvl1pPr>
              <a:defRPr sz="3000" b="0" i="0">
                <a:solidFill>
                  <a:srgbClr val="00B0DA"/>
                </a:solidFill>
                <a:latin typeface="Helvetica Neue Bold Condensed"/>
                <a:cs typeface="Helvetica Neue Bold Condensed"/>
              </a:defRPr>
            </a:lvl1pPr>
          </a:lstStyle>
          <a:p>
            <a:r>
              <a:rPr lang="en-US"/>
              <a:t>Click to edit Master title style</a:t>
            </a:r>
            <a:endParaRPr lang="en-US" dirty="0"/>
          </a:p>
        </p:txBody>
      </p:sp>
      <p:sp>
        <p:nvSpPr>
          <p:cNvPr id="3" name="Content Placeholder 2"/>
          <p:cNvSpPr>
            <a:spLocks noGrp="1"/>
          </p:cNvSpPr>
          <p:nvPr>
            <p:ph idx="1" hasCustomPrompt="1"/>
          </p:nvPr>
        </p:nvSpPr>
        <p:spPr>
          <a:xfrm>
            <a:off x="438153" y="1055191"/>
            <a:ext cx="11273367" cy="4217987"/>
          </a:xfrm>
          <a:prstGeom prst="rect">
            <a:avLst/>
          </a:prstGeom>
        </p:spPr>
        <p:txBody>
          <a:bodyPr/>
          <a:lstStyle>
            <a:lvl1pPr marL="285744" marR="0" indent="-285744" algn="l" defTabSz="914377" rtl="0" eaLnBrk="1" fontAlgn="base" latinLnBrk="0" hangingPunct="1">
              <a:lnSpc>
                <a:spcPct val="100000"/>
              </a:lnSpc>
              <a:spcBef>
                <a:spcPts val="1080"/>
              </a:spcBef>
              <a:spcAft>
                <a:spcPct val="0"/>
              </a:spcAft>
              <a:buClr>
                <a:schemeClr val="tx2"/>
              </a:buClr>
              <a:buSzPct val="90000"/>
              <a:buFontTx/>
              <a:buBlip>
                <a:blip r:embed="rId2"/>
              </a:buBlip>
              <a:tabLst/>
              <a:defRPr sz="1800" b="1" i="0" baseline="0">
                <a:solidFill>
                  <a:schemeClr val="bg2">
                    <a:lumMod val="50000"/>
                  </a:schemeClr>
                </a:solidFill>
                <a:latin typeface="Helvetica Neue"/>
                <a:cs typeface="Arial" pitchFamily="34" charset="0"/>
              </a:defRPr>
            </a:lvl1pPr>
            <a:lvl2pPr marL="727182" indent="-269993">
              <a:spcBef>
                <a:spcPts val="1200"/>
              </a:spcBef>
              <a:buSzPct val="90000"/>
              <a:buFontTx/>
              <a:buBlip>
                <a:blip r:embed="rId3"/>
              </a:buBlip>
              <a:defRPr sz="1800" baseline="0">
                <a:solidFill>
                  <a:schemeClr val="bg2">
                    <a:lumMod val="75000"/>
                  </a:schemeClr>
                </a:solidFill>
                <a:latin typeface="Arial" pitchFamily="34" charset="0"/>
                <a:cs typeface="Arial" pitchFamily="34" charset="0"/>
              </a:defRPr>
            </a:lvl2pPr>
            <a:lvl3pPr marL="855641" indent="-173034">
              <a:spcBef>
                <a:spcPts val="1200"/>
              </a:spcBef>
              <a:buSzPct val="90000"/>
              <a:buFontTx/>
              <a:buBlip>
                <a:blip r:embed="rId4"/>
              </a:buBlip>
              <a:defRPr>
                <a:solidFill>
                  <a:schemeClr val="tx1">
                    <a:lumMod val="60000"/>
                    <a:lumOff val="40000"/>
                  </a:schemeClr>
                </a:solidFill>
                <a:latin typeface="Arial" pitchFamily="34" charset="0"/>
                <a:cs typeface="Arial" pitchFamily="34" charset="0"/>
              </a:defRPr>
            </a:lvl3pPr>
          </a:lstStyle>
          <a:p>
            <a:pPr marL="173034" marR="0" lvl="0" indent="-173034" algn="l" defTabSz="914377" rtl="0" eaLnBrk="1" fontAlgn="base" latinLnBrk="0" hangingPunct="1">
              <a:lnSpc>
                <a:spcPct val="100000"/>
              </a:lnSpc>
              <a:spcBef>
                <a:spcPct val="50000"/>
              </a:spcBef>
              <a:spcAft>
                <a:spcPct val="0"/>
              </a:spcAft>
              <a:buClr>
                <a:srgbClr val="6D6E70"/>
              </a:buClr>
              <a:buSzPct val="90000"/>
              <a:buFontTx/>
              <a:buBlip>
                <a:blip r:embed="rId5"/>
              </a:buBlip>
              <a:tabLst/>
              <a:defRPr/>
            </a:pPr>
            <a:r>
              <a:rPr lang="en-US" dirty="0"/>
              <a:t>Click to edit Master text styles</a:t>
            </a:r>
          </a:p>
          <a:p>
            <a:pPr lvl="1"/>
            <a:r>
              <a:rPr lang="en-US" dirty="0"/>
              <a:t>Second level </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0"/>
          </p:nvPr>
        </p:nvSpPr>
        <p:spPr>
          <a:xfrm>
            <a:off x="438151" y="6524625"/>
            <a:ext cx="2832100" cy="228600"/>
          </a:xfrm>
          <a:prstGeom prst="rect">
            <a:avLst/>
          </a:prstGeom>
        </p:spPr>
        <p:txBody>
          <a:bodyPr/>
          <a:lstStyle>
            <a:lvl1pPr>
              <a:defRPr sz="900"/>
            </a:lvl1pPr>
          </a:lstStyle>
          <a:p>
            <a:fld id="{E98947E1-6E9C-4553-A175-053CB8F72200}" type="slidenum">
              <a:rPr lang="en-US" smtClean="0"/>
              <a:pPr/>
              <a:t>‹#›</a:t>
            </a:fld>
            <a:endParaRPr lang="en-US" dirty="0"/>
          </a:p>
        </p:txBody>
      </p:sp>
      <p:cxnSp>
        <p:nvCxnSpPr>
          <p:cNvPr id="9" name="Прямая соединительная линия 8"/>
          <p:cNvCxnSpPr/>
          <p:nvPr userDrawn="1"/>
        </p:nvCxnSpPr>
        <p:spPr bwMode="auto">
          <a:xfrm flipV="1">
            <a:off x="448252" y="547893"/>
            <a:ext cx="11743749" cy="224139"/>
          </a:xfrm>
          <a:prstGeom prst="line">
            <a:avLst/>
          </a:prstGeom>
          <a:noFill/>
          <a:ln w="9525" cap="flat" cmpd="sng" algn="ctr">
            <a:noFill/>
            <a:prstDash val="solid"/>
            <a:round/>
            <a:headEnd type="none" w="med" len="med"/>
            <a:tailEnd type="none" w="med" len="med"/>
          </a:ln>
          <a:effectLst/>
        </p:spPr>
      </p:cxnSp>
      <p:cxnSp>
        <p:nvCxnSpPr>
          <p:cNvPr id="14" name="Прямая соединительная линия 13"/>
          <p:cNvCxnSpPr/>
          <p:nvPr userDrawn="1"/>
        </p:nvCxnSpPr>
        <p:spPr bwMode="auto">
          <a:xfrm>
            <a:off x="1444363" y="1257663"/>
            <a:ext cx="1219200" cy="914400"/>
          </a:xfrm>
          <a:prstGeom prst="line">
            <a:avLst/>
          </a:prstGeom>
          <a:noFill/>
          <a:ln w="9525" cap="flat" cmpd="sng" algn="ctr">
            <a:noFill/>
            <a:prstDash val="solid"/>
            <a:round/>
            <a:headEnd type="none" w="med" len="med"/>
            <a:tailEnd type="none" w="med" len="med"/>
          </a:ln>
          <a:effectLst/>
        </p:spPr>
      </p:cxnSp>
      <p:cxnSp>
        <p:nvCxnSpPr>
          <p:cNvPr id="22" name="Прямая соединительная линия 21"/>
          <p:cNvCxnSpPr/>
          <p:nvPr userDrawn="1"/>
        </p:nvCxnSpPr>
        <p:spPr bwMode="auto">
          <a:xfrm>
            <a:off x="365243" y="1045977"/>
            <a:ext cx="11538301" cy="0"/>
          </a:xfrm>
          <a:prstGeom prst="line">
            <a:avLst/>
          </a:prstGeom>
          <a:noFill/>
          <a:ln w="9525" cap="flat" cmpd="sng" algn="ctr">
            <a:noFill/>
            <a:prstDash val="solid"/>
            <a:round/>
            <a:headEnd type="none" w="med" len="med"/>
            <a:tailEnd type="none" w="med" len="med"/>
          </a:ln>
          <a:effectLst/>
        </p:spPr>
      </p:cxnSp>
      <p:sp>
        <p:nvSpPr>
          <p:cNvPr id="29" name="Прямоугольник 28"/>
          <p:cNvSpPr/>
          <p:nvPr userDrawn="1"/>
        </p:nvSpPr>
        <p:spPr bwMode="auto">
          <a:xfrm>
            <a:off x="398446" y="722224"/>
            <a:ext cx="11405487" cy="39600"/>
          </a:xfrm>
          <a:prstGeom prst="rect">
            <a:avLst/>
          </a:prstGeom>
          <a:solidFill>
            <a:srgbClr val="00B0DA"/>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377" rtl="0" eaLnBrk="1" fontAlgn="base" latinLnBrk="0" hangingPunct="1">
              <a:lnSpc>
                <a:spcPct val="90000"/>
              </a:lnSpc>
              <a:spcBef>
                <a:spcPct val="0"/>
              </a:spcBef>
              <a:spcAft>
                <a:spcPct val="0"/>
              </a:spcAft>
              <a:buClrTx/>
              <a:buSzTx/>
              <a:buFontTx/>
              <a:buNone/>
              <a:tabLst/>
            </a:pPr>
            <a:endParaRPr kumimoji="0" lang="ru-RU" sz="2000" b="0" i="0" u="none" strike="noStrike" cap="none" normalizeH="0" baseline="0">
              <a:ln>
                <a:noFill/>
              </a:ln>
              <a:solidFill>
                <a:srgbClr val="191919"/>
              </a:solidFill>
              <a:effectLst/>
              <a:latin typeface="HelvNeue Light for IBM" pitchFamily="34" charset="0"/>
            </a:endParaRPr>
          </a:p>
        </p:txBody>
      </p:sp>
    </p:spTree>
    <p:extLst>
      <p:ext uri="{BB962C8B-B14F-4D97-AF65-F5344CB8AC3E}">
        <p14:creationId xmlns:p14="http://schemas.microsoft.com/office/powerpoint/2010/main" val="19485455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38153" y="1827214"/>
            <a:ext cx="11273367" cy="36560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A7784CD-EB02-3F4A-9C76-0AF3309E0F6D}" type="datetimeFigureOut">
              <a:rPr lang="en-US" smtClean="0"/>
              <a:t>6/25/18</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438151" y="6524625"/>
            <a:ext cx="2832100" cy="228600"/>
          </a:xfrm>
          <a:prstGeom prst="rect">
            <a:avLst/>
          </a:prstGeom>
        </p:spPr>
        <p:txBody>
          <a:bodyPr/>
          <a:lstStyle/>
          <a:p>
            <a:fld id="{5CA0221A-25FB-FB42-A5E4-FCED02382933}" type="slidenum">
              <a:rPr lang="en-US" smtClean="0"/>
              <a:t>‹#›</a:t>
            </a:fld>
            <a:endParaRPr lang="en-US"/>
          </a:p>
        </p:txBody>
      </p:sp>
    </p:spTree>
    <p:extLst>
      <p:ext uri="{BB962C8B-B14F-4D97-AF65-F5344CB8AC3E}">
        <p14:creationId xmlns:p14="http://schemas.microsoft.com/office/powerpoint/2010/main" val="23239362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Dark Title Slide">
    <p:spTree>
      <p:nvGrpSpPr>
        <p:cNvPr id="1" name=""/>
        <p:cNvGrpSpPr/>
        <p:nvPr/>
      </p:nvGrpSpPr>
      <p:grpSpPr>
        <a:xfrm>
          <a:off x="0" y="0"/>
          <a:ext cx="0" cy="0"/>
          <a:chOff x="0" y="0"/>
          <a:chExt cx="0" cy="0"/>
        </a:xfrm>
      </p:grpSpPr>
      <p:sp>
        <p:nvSpPr>
          <p:cNvPr id="34" name="Rectangle 14"/>
          <p:cNvSpPr/>
          <p:nvPr/>
        </p:nvSpPr>
        <p:spPr>
          <a:xfrm>
            <a:off x="7658782" y="0"/>
            <a:ext cx="2986479" cy="6858000"/>
          </a:xfrm>
          <a:prstGeom prst="rect">
            <a:avLst/>
          </a:prstGeom>
          <a:solidFill>
            <a:schemeClr val="accent5"/>
          </a:solidFill>
          <a:ln w="12700">
            <a:miter lim="400000"/>
          </a:ln>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35" name="Rectangle 13"/>
          <p:cNvSpPr/>
          <p:nvPr/>
        </p:nvSpPr>
        <p:spPr>
          <a:xfrm>
            <a:off x="0" y="0"/>
            <a:ext cx="7658783" cy="6858001"/>
          </a:xfrm>
          <a:prstGeom prst="rect">
            <a:avLst/>
          </a:prstGeom>
          <a:solidFill>
            <a:schemeClr val="accent4"/>
          </a:solidFill>
          <a:ln w="12700">
            <a:miter lim="400000"/>
          </a:ln>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36" name="Rectangle 16"/>
          <p:cNvSpPr/>
          <p:nvPr/>
        </p:nvSpPr>
        <p:spPr>
          <a:xfrm>
            <a:off x="10639245" y="-11563"/>
            <a:ext cx="1552756" cy="6881125"/>
          </a:xfrm>
          <a:prstGeom prst="rect">
            <a:avLst/>
          </a:prstGeom>
          <a:solidFill>
            <a:srgbClr val="E4E1E1"/>
          </a:solidFill>
          <a:ln w="12700">
            <a:miter lim="400000"/>
          </a:ln>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37" name="Rectangle 14"/>
          <p:cNvSpPr/>
          <p:nvPr/>
        </p:nvSpPr>
        <p:spPr>
          <a:xfrm>
            <a:off x="-2" y="6413500"/>
            <a:ext cx="12192004" cy="444500"/>
          </a:xfrm>
          <a:prstGeom prst="rect">
            <a:avLst/>
          </a:prstGeom>
          <a:solidFill>
            <a:srgbClr val="FFFFFF"/>
          </a:solidFill>
          <a:ln w="12700">
            <a:miter lim="400000"/>
          </a:ln>
        </p:spPr>
        <p:txBody>
          <a:bodyPr lIns="45718" tIns="45718" rIns="45718" bIns="45718" anchor="ctr"/>
          <a:lstStyle/>
          <a:p>
            <a:pPr algn="ctr">
              <a:defRPr>
                <a:solidFill>
                  <a:srgbClr val="FFFFFF"/>
                </a:solidFill>
                <a:latin typeface="+mn-lt"/>
                <a:ea typeface="+mn-ea"/>
                <a:cs typeface="+mn-cs"/>
                <a:sym typeface="Arial"/>
              </a:defRPr>
            </a:pPr>
            <a:endParaRPr/>
          </a:p>
        </p:txBody>
      </p:sp>
      <p:pic>
        <p:nvPicPr>
          <p:cNvPr id="38" name="ibm_logo_dark blue-01.png" descr="ibm_logo_dark blue-01.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11717319" y="6383320"/>
            <a:ext cx="190502" cy="504861"/>
          </a:xfrm>
          <a:prstGeom prst="rect">
            <a:avLst/>
          </a:prstGeom>
          <a:ln w="12700">
            <a:miter lim="400000"/>
          </a:ln>
        </p:spPr>
      </p:pic>
      <p:sp>
        <p:nvSpPr>
          <p:cNvPr id="39" name="Subtitle 2"/>
          <p:cNvSpPr txBox="1"/>
          <p:nvPr/>
        </p:nvSpPr>
        <p:spPr>
          <a:xfrm>
            <a:off x="126999" y="6491337"/>
            <a:ext cx="1432509" cy="28882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nSpc>
                <a:spcPct val="90000"/>
              </a:lnSpc>
              <a:defRPr sz="1400">
                <a:solidFill>
                  <a:schemeClr val="accent4"/>
                </a:solidFill>
                <a:latin typeface="+mn-lt"/>
                <a:ea typeface="+mn-ea"/>
                <a:cs typeface="+mn-cs"/>
                <a:sym typeface="Arial"/>
              </a:defRPr>
            </a:pPr>
            <a:r>
              <a:t>IBM </a:t>
            </a:r>
            <a:r>
              <a:rPr b="1"/>
              <a:t>Cloud</a:t>
            </a:r>
          </a:p>
        </p:txBody>
      </p:sp>
      <p:sp>
        <p:nvSpPr>
          <p:cNvPr id="41" name="Subtitle 2"/>
          <p:cNvSpPr txBox="1">
            <a:spLocks noGrp="1"/>
          </p:cNvSpPr>
          <p:nvPr>
            <p:ph type="body" sz="quarter" idx="13"/>
          </p:nvPr>
        </p:nvSpPr>
        <p:spPr>
          <a:xfrm>
            <a:off x="254000" y="2869319"/>
            <a:ext cx="7404780" cy="609885"/>
          </a:xfrm>
          <a:prstGeom prst="rect">
            <a:avLst/>
          </a:prstGeom>
        </p:spPr>
        <p:txBody>
          <a:bodyPr lIns="45718" tIns="45718" rIns="45718" bIns="45718"/>
          <a:lstStyle>
            <a:lvl1pPr defTabSz="914400">
              <a:lnSpc>
                <a:spcPct val="90000"/>
              </a:lnSpc>
              <a:defRPr sz="3600">
                <a:solidFill>
                  <a:srgbClr val="DBD6D6"/>
                </a:solidFill>
              </a:defRPr>
            </a:lvl1pPr>
          </a:lstStyle>
          <a:p>
            <a:r>
              <a:t>Sub-title</a:t>
            </a:r>
          </a:p>
        </p:txBody>
      </p:sp>
      <p:sp>
        <p:nvSpPr>
          <p:cNvPr id="42" name="Subtitle 2"/>
          <p:cNvSpPr txBox="1">
            <a:spLocks noGrp="1"/>
          </p:cNvSpPr>
          <p:nvPr>
            <p:ph type="body" sz="quarter" idx="14"/>
          </p:nvPr>
        </p:nvSpPr>
        <p:spPr>
          <a:xfrm>
            <a:off x="254000" y="4057356"/>
            <a:ext cx="7404780" cy="339098"/>
          </a:xfrm>
          <a:prstGeom prst="rect">
            <a:avLst/>
          </a:prstGeom>
        </p:spPr>
        <p:txBody>
          <a:bodyPr lIns="45718" tIns="45718" rIns="45718" bIns="45718"/>
          <a:lstStyle>
            <a:lvl1pPr defTabSz="914400">
              <a:lnSpc>
                <a:spcPct val="90000"/>
              </a:lnSpc>
              <a:defRPr sz="1800">
                <a:solidFill>
                  <a:srgbClr val="FFFFFF"/>
                </a:solidFill>
              </a:defRPr>
            </a:lvl1pPr>
          </a:lstStyle>
          <a:p>
            <a:r>
              <a:t>Presenter Name(s)</a:t>
            </a:r>
          </a:p>
        </p:txBody>
      </p:sp>
      <p:sp>
        <p:nvSpPr>
          <p:cNvPr id="43" name="Subtitle 2"/>
          <p:cNvSpPr txBox="1">
            <a:spLocks noGrp="1"/>
          </p:cNvSpPr>
          <p:nvPr>
            <p:ph type="body" sz="quarter" idx="15"/>
          </p:nvPr>
        </p:nvSpPr>
        <p:spPr>
          <a:xfrm>
            <a:off x="254000" y="4408015"/>
            <a:ext cx="5588000" cy="350663"/>
          </a:xfrm>
          <a:prstGeom prst="rect">
            <a:avLst/>
          </a:prstGeom>
        </p:spPr>
        <p:txBody>
          <a:bodyPr lIns="45718" tIns="45718" rIns="45718" bIns="45718"/>
          <a:lstStyle>
            <a:lvl1pPr defTabSz="914400">
              <a:lnSpc>
                <a:spcPct val="90000"/>
              </a:lnSpc>
              <a:defRPr sz="1800">
                <a:solidFill>
                  <a:srgbClr val="FFFFFF"/>
                </a:solidFill>
              </a:defRPr>
            </a:lvl1pPr>
          </a:lstStyle>
          <a:p>
            <a:r>
              <a:t>Date</a:t>
            </a:r>
          </a:p>
        </p:txBody>
      </p:sp>
      <p:sp>
        <p:nvSpPr>
          <p:cNvPr id="44" name="Subtitle 2"/>
          <p:cNvSpPr txBox="1">
            <a:spLocks noGrp="1"/>
          </p:cNvSpPr>
          <p:nvPr>
            <p:ph type="body" sz="quarter" idx="16"/>
          </p:nvPr>
        </p:nvSpPr>
        <p:spPr>
          <a:xfrm>
            <a:off x="253999" y="2099322"/>
            <a:ext cx="7404781" cy="769999"/>
          </a:xfrm>
          <a:prstGeom prst="rect">
            <a:avLst/>
          </a:prstGeom>
        </p:spPr>
        <p:txBody>
          <a:bodyPr lIns="45718" tIns="45718" rIns="45718" bIns="45718"/>
          <a:lstStyle>
            <a:lvl1pPr defTabSz="914400">
              <a:lnSpc>
                <a:spcPct val="90000"/>
              </a:lnSpc>
              <a:defRPr sz="4800" b="1">
                <a:solidFill>
                  <a:schemeClr val="accent2">
                    <a:lumOff val="5588"/>
                  </a:schemeClr>
                </a:solidFill>
              </a:defRPr>
            </a:lvl1pPr>
          </a:lstStyle>
          <a:p>
            <a:r>
              <a:t>Presentation Title</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Dark Thank You">
    <p:bg>
      <p:bgPr>
        <a:solidFill>
          <a:srgbClr val="1C3549"/>
        </a:solidFill>
        <a:effectLst/>
      </p:bgPr>
    </p:bg>
    <p:spTree>
      <p:nvGrpSpPr>
        <p:cNvPr id="1" name=""/>
        <p:cNvGrpSpPr/>
        <p:nvPr/>
      </p:nvGrpSpPr>
      <p:grpSpPr>
        <a:xfrm>
          <a:off x="0" y="0"/>
          <a:ext cx="0" cy="0"/>
          <a:chOff x="0" y="0"/>
          <a:chExt cx="0" cy="0"/>
        </a:xfrm>
      </p:grpSpPr>
      <p:sp>
        <p:nvSpPr>
          <p:cNvPr id="361" name="Rectangle 14"/>
          <p:cNvSpPr/>
          <p:nvPr userDrawn="1"/>
        </p:nvSpPr>
        <p:spPr>
          <a:xfrm>
            <a:off x="-2" y="6413500"/>
            <a:ext cx="12192004" cy="444500"/>
          </a:xfrm>
          <a:prstGeom prst="rect">
            <a:avLst/>
          </a:prstGeom>
          <a:solidFill>
            <a:srgbClr val="FFFFFF"/>
          </a:solidFill>
          <a:ln w="12700">
            <a:miter lim="400000"/>
          </a:ln>
        </p:spPr>
        <p:txBody>
          <a:bodyPr lIns="45718" tIns="45718" rIns="45718" bIns="45718" anchor="ctr"/>
          <a:lstStyle/>
          <a:p>
            <a:pPr algn="ctr">
              <a:defRPr>
                <a:solidFill>
                  <a:srgbClr val="FFFFFF"/>
                </a:solidFill>
                <a:latin typeface="+mn-lt"/>
                <a:ea typeface="+mn-ea"/>
                <a:cs typeface="+mn-cs"/>
                <a:sym typeface="Arial"/>
              </a:defRPr>
            </a:pPr>
            <a:endParaRPr/>
          </a:p>
        </p:txBody>
      </p:sp>
      <p:pic>
        <p:nvPicPr>
          <p:cNvPr id="362" name="ibm_logo_dark blue-01.png" descr="ibm_logo_dark blue-01.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11717319" y="6383320"/>
            <a:ext cx="190502" cy="504861"/>
          </a:xfrm>
          <a:prstGeom prst="rect">
            <a:avLst/>
          </a:prstGeom>
          <a:ln w="12700">
            <a:miter lim="400000"/>
          </a:ln>
        </p:spPr>
      </p:pic>
      <p:sp>
        <p:nvSpPr>
          <p:cNvPr id="363" name="Subtitle 2"/>
          <p:cNvSpPr txBox="1"/>
          <p:nvPr/>
        </p:nvSpPr>
        <p:spPr>
          <a:xfrm>
            <a:off x="126999" y="6491337"/>
            <a:ext cx="1432509" cy="28882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nSpc>
                <a:spcPct val="90000"/>
              </a:lnSpc>
              <a:defRPr sz="1400">
                <a:solidFill>
                  <a:schemeClr val="accent4"/>
                </a:solidFill>
                <a:latin typeface="+mn-lt"/>
                <a:ea typeface="+mn-ea"/>
                <a:cs typeface="+mn-cs"/>
                <a:sym typeface="Arial"/>
              </a:defRPr>
            </a:pPr>
            <a:r>
              <a:t>IBM </a:t>
            </a:r>
            <a:r>
              <a:rPr b="1"/>
              <a:t>Cloud</a:t>
            </a:r>
          </a:p>
        </p:txBody>
      </p:sp>
      <p:sp>
        <p:nvSpPr>
          <p:cNvPr id="364" name="Line"/>
          <p:cNvSpPr/>
          <p:nvPr/>
        </p:nvSpPr>
        <p:spPr>
          <a:xfrm>
            <a:off x="-1" y="6407150"/>
            <a:ext cx="12192003" cy="0"/>
          </a:xfrm>
          <a:prstGeom prst="line">
            <a:avLst/>
          </a:prstGeom>
          <a:ln w="25400">
            <a:solidFill>
              <a:schemeClr val="accent5"/>
            </a:solidFill>
            <a:miter/>
          </a:ln>
        </p:spPr>
        <p:txBody>
          <a:bodyPr lIns="45718" tIns="45718" rIns="45718" bIns="45718"/>
          <a:lstStyle/>
          <a:p>
            <a:endParaRPr/>
          </a:p>
        </p:txBody>
      </p:sp>
      <p:sp>
        <p:nvSpPr>
          <p:cNvPr id="366" name="Thank you"/>
          <p:cNvSpPr txBox="1">
            <a:spLocks noGrp="1"/>
          </p:cNvSpPr>
          <p:nvPr>
            <p:ph type="body" sz="quarter" idx="13"/>
          </p:nvPr>
        </p:nvSpPr>
        <p:spPr>
          <a:xfrm>
            <a:off x="254000" y="3429000"/>
            <a:ext cx="7449240" cy="1801371"/>
          </a:xfrm>
          <a:prstGeom prst="rect">
            <a:avLst/>
          </a:prstGeom>
        </p:spPr>
        <p:txBody>
          <a:bodyPr lIns="45718" tIns="45718" rIns="45718" bIns="45718"/>
          <a:lstStyle>
            <a:lvl1pPr defTabSz="914400">
              <a:lnSpc>
                <a:spcPct val="90000"/>
              </a:lnSpc>
              <a:defRPr sz="9600" b="1">
                <a:solidFill>
                  <a:schemeClr val="accent5"/>
                </a:solidFill>
              </a:defRPr>
            </a:lvl1pPr>
          </a:lstStyle>
          <a:p>
            <a:r>
              <a:t>Thank you</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1584" y="59268"/>
            <a:ext cx="11190816" cy="88053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91584" y="1202270"/>
            <a:ext cx="11190816" cy="492336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72350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fact, number, half-image (bleeds)">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6096000" y="0"/>
            <a:ext cx="6096000" cy="6858000"/>
          </a:xfrm>
          <a:prstGeom prst="rect">
            <a:avLst/>
          </a:prstGeom>
        </p:spPr>
        <p:txBody>
          <a:bodyPr lIns="91440" tIns="91440" rIns="91440" bIns="91440"/>
          <a:lstStyle>
            <a:lvl1pPr>
              <a:defRPr baseline="0"/>
            </a:lvl1pPr>
          </a:lstStyle>
          <a:p>
            <a:r>
              <a:rPr lang="en-US" dirty="0" smtClean="0"/>
              <a:t>Drag picture to placeholder or click icon to add</a:t>
            </a:r>
            <a:endParaRPr lang="en-US" dirty="0"/>
          </a:p>
        </p:txBody>
      </p:sp>
      <p:sp>
        <p:nvSpPr>
          <p:cNvPr id="2" name="Title 1"/>
          <p:cNvSpPr>
            <a:spLocks noGrp="1"/>
          </p:cNvSpPr>
          <p:nvPr>
            <p:ph type="title"/>
          </p:nvPr>
        </p:nvSpPr>
        <p:spPr>
          <a:xfrm>
            <a:off x="292608" y="292608"/>
            <a:ext cx="5510784" cy="1072896"/>
          </a:xfrm>
          <a:prstGeom prst="rect">
            <a:avLst/>
          </a:prstGeom>
        </p:spPr>
        <p:txBody>
          <a:bodyPr/>
          <a:lstStyle>
            <a:lvl1pPr>
              <a:defRPr sz="2133"/>
            </a:lvl1pPr>
          </a:lstStyle>
          <a:p>
            <a:r>
              <a:rPr lang="en-US" dirty="0" smtClean="0"/>
              <a:t>Click to edit Master title style</a:t>
            </a:r>
            <a:endParaRPr lang="en-US" dirty="0"/>
          </a:p>
        </p:txBody>
      </p:sp>
      <p:sp>
        <p:nvSpPr>
          <p:cNvPr id="4" name="Slide Number Placeholder 3"/>
          <p:cNvSpPr>
            <a:spLocks noGrp="1"/>
          </p:cNvSpPr>
          <p:nvPr>
            <p:ph type="sldNum" sz="quarter" idx="11"/>
          </p:nvPr>
        </p:nvSpPr>
        <p:spPr>
          <a:xfrm>
            <a:off x="9448800" y="6383868"/>
            <a:ext cx="2438309" cy="222249"/>
          </a:xfrm>
          <a:prstGeom prst="rect">
            <a:avLst/>
          </a:prstGeom>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195072" y="1365504"/>
            <a:ext cx="5608320" cy="4482592"/>
          </a:xfrm>
          <a:prstGeom prst="rect">
            <a:avLst/>
          </a:prstGeom>
        </p:spPr>
        <p:txBody>
          <a:bodyPr/>
          <a:lstStyle>
            <a:lvl1pPr>
              <a:lnSpc>
                <a:spcPct val="90000"/>
              </a:lnSpc>
              <a:defRPr sz="12800" b="1"/>
            </a:lvl1pPr>
          </a:lstStyle>
          <a:p>
            <a:pPr lvl="0"/>
            <a:r>
              <a:rPr lang="en-US" dirty="0" smtClean="0"/>
              <a:t>Click to edit Master text styles</a:t>
            </a:r>
            <a:endParaRPr lang="en-US" dirty="0"/>
          </a:p>
        </p:txBody>
      </p:sp>
    </p:spTree>
    <p:extLst>
      <p:ext uri="{BB962C8B-B14F-4D97-AF65-F5344CB8AC3E}">
        <p14:creationId xmlns:p14="http://schemas.microsoft.com/office/powerpoint/2010/main" val="152081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text, half-image">
    <p:spTree>
      <p:nvGrpSpPr>
        <p:cNvPr id="1" name=""/>
        <p:cNvGrpSpPr/>
        <p:nvPr/>
      </p:nvGrpSpPr>
      <p:grpSpPr>
        <a:xfrm>
          <a:off x="0" y="0"/>
          <a:ext cx="0" cy="0"/>
          <a:chOff x="0" y="0"/>
          <a:chExt cx="0" cy="0"/>
        </a:xfrm>
      </p:grpSpPr>
      <p:sp>
        <p:nvSpPr>
          <p:cNvPr id="7" name="Picture Placeholder 6"/>
          <p:cNvSpPr>
            <a:spLocks noGrp="1"/>
          </p:cNvSpPr>
          <p:nvPr>
            <p:ph type="pic" sz="quarter" idx="14"/>
          </p:nvPr>
        </p:nvSpPr>
        <p:spPr>
          <a:xfrm>
            <a:off x="6096000" y="0"/>
            <a:ext cx="6096000" cy="6858000"/>
          </a:xfrm>
          <a:prstGeom prst="rect">
            <a:avLst/>
          </a:prstGeom>
        </p:spPr>
        <p:txBody>
          <a:bodyPr lIns="91440" tIns="91440" rIns="91440" bIns="91440"/>
          <a:lstStyle/>
          <a:p>
            <a:r>
              <a:rPr lang="en-US" dirty="0" smtClean="0"/>
              <a:t>Drag picture to placeholder or click icon to add</a:t>
            </a:r>
            <a:endParaRPr lang="en-US" dirty="0"/>
          </a:p>
        </p:txBody>
      </p:sp>
      <p:sp>
        <p:nvSpPr>
          <p:cNvPr id="2" name="Title 1"/>
          <p:cNvSpPr>
            <a:spLocks noGrp="1"/>
          </p:cNvSpPr>
          <p:nvPr>
            <p:ph type="title"/>
          </p:nvPr>
        </p:nvSpPr>
        <p:spPr>
          <a:xfrm>
            <a:off x="280416" y="268224"/>
            <a:ext cx="5522976" cy="1072896"/>
          </a:xfrm>
          <a:prstGeom prst="rect">
            <a:avLst/>
          </a:prstGeom>
        </p:spPr>
        <p:txBody>
          <a:bodyPr/>
          <a:lstStyle/>
          <a:p>
            <a:r>
              <a:rPr lang="en-US" dirty="0" smtClean="0"/>
              <a:t>Click to edit Master title style</a:t>
            </a:r>
            <a:endParaRPr lang="en-US" dirty="0"/>
          </a:p>
        </p:txBody>
      </p:sp>
      <p:sp>
        <p:nvSpPr>
          <p:cNvPr id="4" name="Slide Number Placeholder 3"/>
          <p:cNvSpPr>
            <a:spLocks noGrp="1"/>
          </p:cNvSpPr>
          <p:nvPr>
            <p:ph type="sldNum" sz="quarter" idx="11"/>
          </p:nvPr>
        </p:nvSpPr>
        <p:spPr>
          <a:xfrm>
            <a:off x="9448800" y="6383868"/>
            <a:ext cx="2438309" cy="222249"/>
          </a:xfrm>
          <a:prstGeom prst="rect">
            <a:avLst/>
          </a:prstGeom>
        </p:spPr>
        <p:txBody>
          <a:bodyPr/>
          <a:lstStyle/>
          <a:p>
            <a:fld id="{59395FB3-9C97-154F-86B2-7E381B951268}" type="slidenum">
              <a:rPr lang="en-US" smtClean="0"/>
              <a:pPr/>
              <a:t>‹#›</a:t>
            </a:fld>
            <a:endParaRPr lang="en-US" dirty="0"/>
          </a:p>
        </p:txBody>
      </p:sp>
      <p:sp>
        <p:nvSpPr>
          <p:cNvPr id="8" name="Text Placeholder 7"/>
          <p:cNvSpPr>
            <a:spLocks noGrp="1"/>
          </p:cNvSpPr>
          <p:nvPr>
            <p:ph type="body" sz="quarter" idx="13"/>
          </p:nvPr>
        </p:nvSpPr>
        <p:spPr>
          <a:xfrm>
            <a:off x="292608" y="1658112"/>
            <a:ext cx="5498592" cy="4336288"/>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5636416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text (dark background)">
    <p:spTree>
      <p:nvGrpSpPr>
        <p:cNvPr id="1" name=""/>
        <p:cNvGrpSpPr/>
        <p:nvPr/>
      </p:nvGrpSpPr>
      <p:grpSpPr>
        <a:xfrm>
          <a:off x="0" y="0"/>
          <a:ext cx="0" cy="0"/>
          <a:chOff x="0" y="0"/>
          <a:chExt cx="0" cy="0"/>
        </a:xfrm>
      </p:grpSpPr>
      <p:sp>
        <p:nvSpPr>
          <p:cNvPr id="8" name="Rectangle 7"/>
          <p:cNvSpPr/>
          <p:nvPr userDrawn="1"/>
        </p:nvSpPr>
        <p:spPr>
          <a:xfrm>
            <a:off x="6096000" y="0"/>
            <a:ext cx="6096000" cy="6858000"/>
          </a:xfrm>
          <a:prstGeom prst="rect">
            <a:avLst/>
          </a:prstGeom>
          <a:solidFill>
            <a:schemeClr val="tx1"/>
          </a:solidFill>
        </p:spPr>
        <p:txBody>
          <a:bodyPr wrap="square" lIns="0" tIns="0" rIns="0" bIns="0" rtlCol="0" anchor="ctr">
            <a:noAutofit/>
          </a:bodyPr>
          <a:lstStyle/>
          <a:p>
            <a:pPr algn="ctr"/>
            <a:endParaRPr lang="en-US" sz="1600" err="1">
              <a:solidFill>
                <a:srgbClr val="FFFFFF"/>
              </a:solidFill>
              <a:latin typeface="Arial"/>
              <a:cs typeface="Arial"/>
            </a:endParaRPr>
          </a:p>
        </p:txBody>
      </p:sp>
      <p:sp>
        <p:nvSpPr>
          <p:cNvPr id="2" name="Title 1"/>
          <p:cNvSpPr>
            <a:spLocks noGrp="1"/>
          </p:cNvSpPr>
          <p:nvPr>
            <p:ph type="title"/>
          </p:nvPr>
        </p:nvSpPr>
        <p:spPr>
          <a:xfrm>
            <a:off x="280416" y="268224"/>
            <a:ext cx="5522885" cy="5726176"/>
          </a:xfrm>
          <a:prstGeom prst="rect">
            <a:avLst/>
          </a:prstGeom>
        </p:spPr>
        <p:txBody>
          <a:bodyPr/>
          <a:lstStyle/>
          <a:p>
            <a:r>
              <a:rPr lang="en-US" dirty="0" smtClean="0"/>
              <a:t>Click to edit Master title style</a:t>
            </a:r>
            <a:endParaRPr lang="en-US" dirty="0"/>
          </a:p>
        </p:txBody>
      </p:sp>
      <p:sp>
        <p:nvSpPr>
          <p:cNvPr id="4" name="Slide Number Placeholder 3"/>
          <p:cNvSpPr>
            <a:spLocks noGrp="1"/>
          </p:cNvSpPr>
          <p:nvPr>
            <p:ph type="sldNum" sz="quarter" idx="11"/>
          </p:nvPr>
        </p:nvSpPr>
        <p:spPr>
          <a:xfrm>
            <a:off x="9448800" y="6383868"/>
            <a:ext cx="2438309" cy="222249"/>
          </a:xfrm>
          <a:prstGeom prst="rect">
            <a:avLst/>
          </a:prstGeom>
        </p:spPr>
        <p:txBody>
          <a:bodyPr/>
          <a:lstStyle>
            <a:lvl1pPr>
              <a:defRPr>
                <a:solidFill>
                  <a:schemeClr val="bg1"/>
                </a:solidFill>
              </a:defRPr>
            </a:lvl1p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6388608" y="268224"/>
            <a:ext cx="5498592" cy="572617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6768735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case study 1: title, text (two columns), half-image">
    <p:spTree>
      <p:nvGrpSpPr>
        <p:cNvPr id="1" name=""/>
        <p:cNvGrpSpPr/>
        <p:nvPr/>
      </p:nvGrpSpPr>
      <p:grpSpPr>
        <a:xfrm>
          <a:off x="0" y="0"/>
          <a:ext cx="0" cy="0"/>
          <a:chOff x="0" y="0"/>
          <a:chExt cx="0" cy="0"/>
        </a:xfrm>
      </p:grpSpPr>
      <p:sp>
        <p:nvSpPr>
          <p:cNvPr id="7" name="Picture Placeholder 6"/>
          <p:cNvSpPr>
            <a:spLocks noGrp="1"/>
          </p:cNvSpPr>
          <p:nvPr>
            <p:ph type="pic" sz="quarter" idx="14"/>
          </p:nvPr>
        </p:nvSpPr>
        <p:spPr>
          <a:xfrm>
            <a:off x="6096000" y="0"/>
            <a:ext cx="6096000" cy="6858000"/>
          </a:xfrm>
          <a:prstGeom prst="rect">
            <a:avLst/>
          </a:prstGeom>
        </p:spPr>
        <p:txBody>
          <a:bodyPr lIns="91440" tIns="91440" rIns="91440" bIns="91440"/>
          <a:lstStyle/>
          <a:p>
            <a:r>
              <a:rPr lang="en-US" dirty="0" smtClean="0"/>
              <a:t>Drag picture to placeholder or click icon to add</a:t>
            </a:r>
            <a:endParaRPr lang="en-US" dirty="0"/>
          </a:p>
        </p:txBody>
      </p:sp>
      <p:sp>
        <p:nvSpPr>
          <p:cNvPr id="2" name="Title 1"/>
          <p:cNvSpPr>
            <a:spLocks noGrp="1"/>
          </p:cNvSpPr>
          <p:nvPr>
            <p:ph type="title"/>
          </p:nvPr>
        </p:nvSpPr>
        <p:spPr>
          <a:xfrm>
            <a:off x="280416" y="268224"/>
            <a:ext cx="5522976" cy="1072896"/>
          </a:xfrm>
          <a:prstGeom prst="rect">
            <a:avLst/>
          </a:prstGeom>
        </p:spPr>
        <p:txBody>
          <a:bodyPr/>
          <a:lstStyle/>
          <a:p>
            <a:r>
              <a:rPr lang="en-US" dirty="0" smtClean="0"/>
              <a:t>Click to edit Master title style</a:t>
            </a:r>
            <a:endParaRPr lang="en-US" dirty="0"/>
          </a:p>
        </p:txBody>
      </p:sp>
      <p:sp>
        <p:nvSpPr>
          <p:cNvPr id="4" name="Slide Number Placeholder 3"/>
          <p:cNvSpPr>
            <a:spLocks noGrp="1"/>
          </p:cNvSpPr>
          <p:nvPr>
            <p:ph type="sldNum" sz="quarter" idx="11"/>
          </p:nvPr>
        </p:nvSpPr>
        <p:spPr>
          <a:xfrm>
            <a:off x="9448800" y="6383868"/>
            <a:ext cx="2438309" cy="222249"/>
          </a:xfrm>
          <a:prstGeom prst="rect">
            <a:avLst/>
          </a:prstGeom>
        </p:spPr>
        <p:txBody>
          <a:bodyPr/>
          <a:lstStyle/>
          <a:p>
            <a:fld id="{59395FB3-9C97-154F-86B2-7E381B951268}" type="slidenum">
              <a:rPr lang="en-US" smtClean="0"/>
              <a:pPr/>
              <a:t>‹#›</a:t>
            </a:fld>
            <a:endParaRPr lang="en-US" dirty="0"/>
          </a:p>
        </p:txBody>
      </p:sp>
      <p:sp>
        <p:nvSpPr>
          <p:cNvPr id="8" name="Text Placeholder 7"/>
          <p:cNvSpPr>
            <a:spLocks noGrp="1"/>
          </p:cNvSpPr>
          <p:nvPr>
            <p:ph type="body" sz="quarter" idx="13"/>
          </p:nvPr>
        </p:nvSpPr>
        <p:spPr>
          <a:xfrm>
            <a:off x="292608" y="1658112"/>
            <a:ext cx="2450592" cy="4336288"/>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5"/>
          <p:cNvSpPr>
            <a:spLocks noGrp="1"/>
          </p:cNvSpPr>
          <p:nvPr>
            <p:ph type="body" sz="quarter" idx="15"/>
          </p:nvPr>
        </p:nvSpPr>
        <p:spPr>
          <a:xfrm>
            <a:off x="3340608" y="1658112"/>
            <a:ext cx="2450592" cy="43362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85091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insight, text, boxes">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5522976" cy="1072896"/>
          </a:xfrm>
          <a:prstGeom prst="rect">
            <a:avLst/>
          </a:prstGeom>
        </p:spPr>
        <p:txBody>
          <a:bodyPr/>
          <a:lstStyle/>
          <a:p>
            <a:r>
              <a:rPr lang="en-US" dirty="0" smtClean="0"/>
              <a:t>Click to edit Master title style</a:t>
            </a:r>
            <a:endParaRPr lang="en-US" dirty="0"/>
          </a:p>
        </p:txBody>
      </p:sp>
      <p:sp>
        <p:nvSpPr>
          <p:cNvPr id="4" name="Slide Number Placeholder 3"/>
          <p:cNvSpPr>
            <a:spLocks noGrp="1"/>
          </p:cNvSpPr>
          <p:nvPr>
            <p:ph type="sldNum" sz="quarter" idx="11"/>
          </p:nvPr>
        </p:nvSpPr>
        <p:spPr>
          <a:xfrm>
            <a:off x="9448800" y="6383868"/>
            <a:ext cx="2438309" cy="222249"/>
          </a:xfrm>
          <a:prstGeom prst="rect">
            <a:avLst/>
          </a:prstGeom>
        </p:spPr>
        <p:txBody>
          <a:bodyPr/>
          <a:lstStyle>
            <a:lvl1pPr>
              <a:defRPr>
                <a:solidFill>
                  <a:schemeClr val="bg1"/>
                </a:solidFill>
              </a:defRPr>
            </a:lvl1pPr>
          </a:lstStyle>
          <a:p>
            <a:fld id="{59395FB3-9C97-154F-86B2-7E381B951268}" type="slidenum">
              <a:rPr lang="en-US" smtClean="0"/>
              <a:pPr/>
              <a:t>‹#›</a:t>
            </a:fld>
            <a:endParaRPr lang="en-US" dirty="0"/>
          </a:p>
        </p:txBody>
      </p:sp>
      <p:sp>
        <p:nvSpPr>
          <p:cNvPr id="8" name="Text Placeholder 7"/>
          <p:cNvSpPr>
            <a:spLocks noGrp="1"/>
          </p:cNvSpPr>
          <p:nvPr>
            <p:ph type="body" sz="quarter" idx="13"/>
          </p:nvPr>
        </p:nvSpPr>
        <p:spPr>
          <a:xfrm>
            <a:off x="292608" y="1658112"/>
            <a:ext cx="5498592" cy="4336288"/>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5"/>
          <p:cNvSpPr>
            <a:spLocks noGrp="1"/>
          </p:cNvSpPr>
          <p:nvPr>
            <p:ph sz="quarter" idx="17"/>
          </p:nvPr>
        </p:nvSpPr>
        <p:spPr>
          <a:xfrm>
            <a:off x="6096000" y="0"/>
            <a:ext cx="3048000" cy="3429000"/>
          </a:xfrm>
          <a:prstGeom prst="rect">
            <a:avLst/>
          </a:prstGeom>
          <a:solidFill>
            <a:srgbClr val="054ADA"/>
          </a:solidFill>
          <a:ln>
            <a:noFill/>
          </a:ln>
        </p:spPr>
        <p:txBody>
          <a:bodyPr lIns="219456" tIns="201168" rIns="228600" bIns="228600"/>
          <a:lstStyle>
            <a:lvl1pPr>
              <a:defRPr>
                <a:solidFill>
                  <a:schemeClr val="bg1"/>
                </a:solidFill>
              </a:defRPr>
            </a:lvl1pPr>
          </a:lstStyle>
          <a:p>
            <a:pPr lvl="0"/>
            <a:r>
              <a:rPr lang="en-US" dirty="0" smtClean="0"/>
              <a:t>Click to edit Master text styles</a:t>
            </a:r>
            <a:endParaRPr lang="en-US" dirty="0"/>
          </a:p>
        </p:txBody>
      </p:sp>
      <p:sp>
        <p:nvSpPr>
          <p:cNvPr id="10" name="Content Placeholder 10"/>
          <p:cNvSpPr>
            <a:spLocks noGrp="1"/>
          </p:cNvSpPr>
          <p:nvPr>
            <p:ph sz="quarter" idx="18"/>
          </p:nvPr>
        </p:nvSpPr>
        <p:spPr>
          <a:xfrm>
            <a:off x="9144000" y="0"/>
            <a:ext cx="3048000" cy="3429000"/>
          </a:xfrm>
          <a:prstGeom prst="rect">
            <a:avLst/>
          </a:prstGeom>
          <a:solidFill>
            <a:srgbClr val="031973"/>
          </a:solidFill>
          <a:ln>
            <a:noFill/>
          </a:ln>
        </p:spPr>
        <p:txBody>
          <a:bodyPr lIns="219456" tIns="201168" rIns="228600" bIns="228600"/>
          <a:lstStyle>
            <a:lvl1pPr>
              <a:defRPr>
                <a:solidFill>
                  <a:schemeClr val="bg1"/>
                </a:solidFill>
              </a:defRPr>
            </a:lvl1pPr>
          </a:lstStyle>
          <a:p>
            <a:pPr lvl="0"/>
            <a:r>
              <a:rPr lang="en-US" dirty="0" smtClean="0"/>
              <a:t>Click to edit Master text styles</a:t>
            </a:r>
            <a:endParaRPr lang="en-US" dirty="0"/>
          </a:p>
        </p:txBody>
      </p:sp>
      <p:sp>
        <p:nvSpPr>
          <p:cNvPr id="12" name="Content Placeholder 13"/>
          <p:cNvSpPr>
            <a:spLocks noGrp="1"/>
          </p:cNvSpPr>
          <p:nvPr>
            <p:ph sz="quarter" idx="19"/>
          </p:nvPr>
        </p:nvSpPr>
        <p:spPr>
          <a:xfrm>
            <a:off x="6096000" y="3426883"/>
            <a:ext cx="6096000" cy="3431116"/>
          </a:xfrm>
          <a:prstGeom prst="rect">
            <a:avLst/>
          </a:prstGeom>
          <a:solidFill>
            <a:srgbClr val="0530AD"/>
          </a:solidFill>
          <a:ln>
            <a:noFill/>
          </a:ln>
        </p:spPr>
        <p:txBody>
          <a:bodyPr lIns="219456" tIns="201168" rIns="228600" bIns="228600"/>
          <a:lstStyle>
            <a:lvl1pPr>
              <a:defRPr>
                <a:solidFill>
                  <a:schemeClr val="bg1"/>
                </a:solidFill>
              </a:defRPr>
            </a:lvl1pPr>
          </a:lstStyle>
          <a:p>
            <a:pPr lvl="0"/>
            <a:r>
              <a:rPr lang="en-US" dirty="0" smtClean="0"/>
              <a:t>Click to edit Master text styles</a:t>
            </a:r>
            <a:endParaRPr lang="en-US" dirty="0"/>
          </a:p>
        </p:txBody>
      </p:sp>
    </p:spTree>
    <p:extLst>
      <p:ext uri="{BB962C8B-B14F-4D97-AF65-F5344CB8AC3E}">
        <p14:creationId xmlns:p14="http://schemas.microsoft.com/office/powerpoint/2010/main" val="24122996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theme" Target="../theme/theme1.xml"/><Relationship Id="rId12"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theme" Target="../theme/theme2.xml"/><Relationship Id="rId5" Type="http://schemas.openxmlformats.org/officeDocument/2006/relationships/image" Target="../media/image2.png"/><Relationship Id="rId6" Type="http://schemas.microsoft.com/office/2007/relationships/hdphoto" Target="../media/hdphoto1.wdp"/><Relationship Id="rId1" Type="http://schemas.openxmlformats.org/officeDocument/2006/relationships/slideLayout" Target="../slideLayouts/slideLayout11.xml"/><Relationship Id="rId2"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14"/>
          <p:cNvSpPr/>
          <p:nvPr/>
        </p:nvSpPr>
        <p:spPr>
          <a:xfrm>
            <a:off x="-2" y="6413500"/>
            <a:ext cx="12192004" cy="444500"/>
          </a:xfrm>
          <a:prstGeom prst="rect">
            <a:avLst/>
          </a:prstGeom>
          <a:solidFill>
            <a:srgbClr val="FFFFFF"/>
          </a:solidFill>
          <a:ln w="12700">
            <a:miter lim="400000"/>
          </a:ln>
        </p:spPr>
        <p:txBody>
          <a:bodyPr lIns="45718" tIns="45718" rIns="45718" bIns="45718" anchor="ctr"/>
          <a:lstStyle/>
          <a:p>
            <a:pPr algn="ctr">
              <a:defRPr>
                <a:solidFill>
                  <a:srgbClr val="FFFFFF"/>
                </a:solidFill>
                <a:latin typeface="+mn-lt"/>
                <a:ea typeface="+mn-ea"/>
                <a:cs typeface="+mn-cs"/>
                <a:sym typeface="Arial"/>
              </a:defRPr>
            </a:pPr>
            <a:endParaRPr/>
          </a:p>
        </p:txBody>
      </p:sp>
      <p:pic>
        <p:nvPicPr>
          <p:cNvPr id="3" name="ibm_logo_dark blue-01.png" descr="ibm_logo_dark blue-01.png"/>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rot="5400000">
            <a:off x="11717319" y="6383320"/>
            <a:ext cx="190502" cy="504861"/>
          </a:xfrm>
          <a:prstGeom prst="rect">
            <a:avLst/>
          </a:prstGeom>
          <a:ln w="12700">
            <a:miter lim="400000"/>
          </a:ln>
        </p:spPr>
      </p:pic>
      <p:sp>
        <p:nvSpPr>
          <p:cNvPr id="6" name="Subtitle 2"/>
          <p:cNvSpPr txBox="1"/>
          <p:nvPr/>
        </p:nvSpPr>
        <p:spPr>
          <a:xfrm>
            <a:off x="126999" y="6491337"/>
            <a:ext cx="1432509" cy="28882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nSpc>
                <a:spcPct val="90000"/>
              </a:lnSpc>
              <a:defRPr sz="1400">
                <a:solidFill>
                  <a:schemeClr val="accent4"/>
                </a:solidFill>
                <a:latin typeface="+mn-lt"/>
                <a:ea typeface="+mn-ea"/>
                <a:cs typeface="+mn-cs"/>
                <a:sym typeface="Arial"/>
              </a:defRPr>
            </a:pPr>
            <a:r>
              <a:t>IBM </a:t>
            </a:r>
            <a:r>
              <a:rPr b="1"/>
              <a:t>Cloud</a:t>
            </a:r>
          </a:p>
        </p:txBody>
      </p:sp>
      <p:sp>
        <p:nvSpPr>
          <p:cNvPr id="10" name="Line"/>
          <p:cNvSpPr/>
          <p:nvPr userDrawn="1"/>
        </p:nvSpPr>
        <p:spPr>
          <a:xfrm>
            <a:off x="-1" y="6394450"/>
            <a:ext cx="12192003" cy="0"/>
          </a:xfrm>
          <a:prstGeom prst="line">
            <a:avLst/>
          </a:prstGeom>
          <a:ln w="25400">
            <a:solidFill>
              <a:schemeClr val="accent5"/>
            </a:solidFill>
            <a:miter/>
          </a:ln>
        </p:spPr>
        <p:txBody>
          <a:bodyPr lIns="45718" tIns="45718" rIns="45718" bIns="45718"/>
          <a:lstStyle/>
          <a:p>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68" r:id="rId3"/>
    <p:sldLayoutId id="2147483670" r:id="rId4"/>
    <p:sldLayoutId id="2147483799" r:id="rId5"/>
    <p:sldLayoutId id="2147483800" r:id="rId6"/>
    <p:sldLayoutId id="2147483801" r:id="rId7"/>
    <p:sldLayoutId id="2147483802" r:id="rId8"/>
    <p:sldLayoutId id="2147483803" r:id="rId9"/>
    <p:sldLayoutId id="2147483804" r:id="rId10"/>
  </p:sldLayoutIdLst>
  <p:transition spd="med"/>
  <p:txStyles>
    <p:titleStyle>
      <a:lvl1pPr marL="0" marR="0" indent="0" algn="l" defTabSz="412750" rtl="0" latinLnBrk="0">
        <a:lnSpc>
          <a:spcPct val="100000"/>
        </a:lnSpc>
        <a:spcBef>
          <a:spcPts val="0"/>
        </a:spcBef>
        <a:spcAft>
          <a:spcPts val="0"/>
        </a:spcAft>
        <a:buClrTx/>
        <a:buSzTx/>
        <a:buFontTx/>
        <a:buNone/>
        <a:tabLst/>
        <a:defRPr sz="3000" b="1" i="0" u="none" strike="noStrike" cap="none" spc="0" baseline="0">
          <a:ln>
            <a:noFill/>
          </a:ln>
          <a:solidFill>
            <a:srgbClr val="1C3549"/>
          </a:solidFill>
          <a:uFillTx/>
          <a:latin typeface="+mn-lt"/>
          <a:ea typeface="+mn-ea"/>
          <a:cs typeface="+mn-cs"/>
          <a:sym typeface="Arial"/>
        </a:defRPr>
      </a:lvl1pPr>
      <a:lvl2pPr marL="0" marR="0" indent="0" algn="l" defTabSz="412750" rtl="0" latinLnBrk="0">
        <a:lnSpc>
          <a:spcPct val="100000"/>
        </a:lnSpc>
        <a:spcBef>
          <a:spcPts val="0"/>
        </a:spcBef>
        <a:spcAft>
          <a:spcPts val="0"/>
        </a:spcAft>
        <a:buClrTx/>
        <a:buSzTx/>
        <a:buFontTx/>
        <a:buNone/>
        <a:tabLst/>
        <a:defRPr sz="3000" b="1" i="0" u="none" strike="noStrike" cap="none" spc="0" baseline="0">
          <a:ln>
            <a:noFill/>
          </a:ln>
          <a:solidFill>
            <a:srgbClr val="1C3549"/>
          </a:solidFill>
          <a:uFillTx/>
          <a:latin typeface="+mn-lt"/>
          <a:ea typeface="+mn-ea"/>
          <a:cs typeface="+mn-cs"/>
          <a:sym typeface="Arial"/>
        </a:defRPr>
      </a:lvl2pPr>
      <a:lvl3pPr marL="0" marR="0" indent="0" algn="l" defTabSz="412750" rtl="0" latinLnBrk="0">
        <a:lnSpc>
          <a:spcPct val="100000"/>
        </a:lnSpc>
        <a:spcBef>
          <a:spcPts val="0"/>
        </a:spcBef>
        <a:spcAft>
          <a:spcPts val="0"/>
        </a:spcAft>
        <a:buClrTx/>
        <a:buSzTx/>
        <a:buFontTx/>
        <a:buNone/>
        <a:tabLst/>
        <a:defRPr sz="3000" b="1" i="0" u="none" strike="noStrike" cap="none" spc="0" baseline="0">
          <a:ln>
            <a:noFill/>
          </a:ln>
          <a:solidFill>
            <a:srgbClr val="1C3549"/>
          </a:solidFill>
          <a:uFillTx/>
          <a:latin typeface="+mn-lt"/>
          <a:ea typeface="+mn-ea"/>
          <a:cs typeface="+mn-cs"/>
          <a:sym typeface="Arial"/>
        </a:defRPr>
      </a:lvl3pPr>
      <a:lvl4pPr marL="0" marR="0" indent="0" algn="l" defTabSz="412750" rtl="0" latinLnBrk="0">
        <a:lnSpc>
          <a:spcPct val="100000"/>
        </a:lnSpc>
        <a:spcBef>
          <a:spcPts val="0"/>
        </a:spcBef>
        <a:spcAft>
          <a:spcPts val="0"/>
        </a:spcAft>
        <a:buClrTx/>
        <a:buSzTx/>
        <a:buFontTx/>
        <a:buNone/>
        <a:tabLst/>
        <a:defRPr sz="3000" b="1" i="0" u="none" strike="noStrike" cap="none" spc="0" baseline="0">
          <a:ln>
            <a:noFill/>
          </a:ln>
          <a:solidFill>
            <a:srgbClr val="1C3549"/>
          </a:solidFill>
          <a:uFillTx/>
          <a:latin typeface="+mn-lt"/>
          <a:ea typeface="+mn-ea"/>
          <a:cs typeface="+mn-cs"/>
          <a:sym typeface="Arial"/>
        </a:defRPr>
      </a:lvl4pPr>
      <a:lvl5pPr marL="0" marR="0" indent="0" algn="l" defTabSz="412750" rtl="0" latinLnBrk="0">
        <a:lnSpc>
          <a:spcPct val="100000"/>
        </a:lnSpc>
        <a:spcBef>
          <a:spcPts val="0"/>
        </a:spcBef>
        <a:spcAft>
          <a:spcPts val="0"/>
        </a:spcAft>
        <a:buClrTx/>
        <a:buSzTx/>
        <a:buFontTx/>
        <a:buNone/>
        <a:tabLst/>
        <a:defRPr sz="3000" b="1" i="0" u="none" strike="noStrike" cap="none" spc="0" baseline="0">
          <a:ln>
            <a:noFill/>
          </a:ln>
          <a:solidFill>
            <a:srgbClr val="1C3549"/>
          </a:solidFill>
          <a:uFillTx/>
          <a:latin typeface="+mn-lt"/>
          <a:ea typeface="+mn-ea"/>
          <a:cs typeface="+mn-cs"/>
          <a:sym typeface="Arial"/>
        </a:defRPr>
      </a:lvl5pPr>
      <a:lvl6pPr marL="0" marR="0" indent="0" algn="l" defTabSz="412750" rtl="0" latinLnBrk="0">
        <a:lnSpc>
          <a:spcPct val="100000"/>
        </a:lnSpc>
        <a:spcBef>
          <a:spcPts val="0"/>
        </a:spcBef>
        <a:spcAft>
          <a:spcPts val="0"/>
        </a:spcAft>
        <a:buClrTx/>
        <a:buSzTx/>
        <a:buFontTx/>
        <a:buNone/>
        <a:tabLst/>
        <a:defRPr sz="3000" b="1" i="0" u="none" strike="noStrike" cap="none" spc="0" baseline="0">
          <a:ln>
            <a:noFill/>
          </a:ln>
          <a:solidFill>
            <a:srgbClr val="1C3549"/>
          </a:solidFill>
          <a:uFillTx/>
          <a:latin typeface="+mn-lt"/>
          <a:ea typeface="+mn-ea"/>
          <a:cs typeface="+mn-cs"/>
          <a:sym typeface="Arial"/>
        </a:defRPr>
      </a:lvl6pPr>
      <a:lvl7pPr marL="0" marR="0" indent="0" algn="l" defTabSz="412750" rtl="0" latinLnBrk="0">
        <a:lnSpc>
          <a:spcPct val="100000"/>
        </a:lnSpc>
        <a:spcBef>
          <a:spcPts val="0"/>
        </a:spcBef>
        <a:spcAft>
          <a:spcPts val="0"/>
        </a:spcAft>
        <a:buClrTx/>
        <a:buSzTx/>
        <a:buFontTx/>
        <a:buNone/>
        <a:tabLst/>
        <a:defRPr sz="3000" b="1" i="0" u="none" strike="noStrike" cap="none" spc="0" baseline="0">
          <a:ln>
            <a:noFill/>
          </a:ln>
          <a:solidFill>
            <a:srgbClr val="1C3549"/>
          </a:solidFill>
          <a:uFillTx/>
          <a:latin typeface="+mn-lt"/>
          <a:ea typeface="+mn-ea"/>
          <a:cs typeface="+mn-cs"/>
          <a:sym typeface="Arial"/>
        </a:defRPr>
      </a:lvl7pPr>
      <a:lvl8pPr marL="0" marR="0" indent="0" algn="l" defTabSz="412750" rtl="0" latinLnBrk="0">
        <a:lnSpc>
          <a:spcPct val="100000"/>
        </a:lnSpc>
        <a:spcBef>
          <a:spcPts val="0"/>
        </a:spcBef>
        <a:spcAft>
          <a:spcPts val="0"/>
        </a:spcAft>
        <a:buClrTx/>
        <a:buSzTx/>
        <a:buFontTx/>
        <a:buNone/>
        <a:tabLst/>
        <a:defRPr sz="3000" b="1" i="0" u="none" strike="noStrike" cap="none" spc="0" baseline="0">
          <a:ln>
            <a:noFill/>
          </a:ln>
          <a:solidFill>
            <a:srgbClr val="1C3549"/>
          </a:solidFill>
          <a:uFillTx/>
          <a:latin typeface="+mn-lt"/>
          <a:ea typeface="+mn-ea"/>
          <a:cs typeface="+mn-cs"/>
          <a:sym typeface="Arial"/>
        </a:defRPr>
      </a:lvl8pPr>
      <a:lvl9pPr marL="0" marR="0" indent="0" algn="l" defTabSz="412750" rtl="0" latinLnBrk="0">
        <a:lnSpc>
          <a:spcPct val="100000"/>
        </a:lnSpc>
        <a:spcBef>
          <a:spcPts val="0"/>
        </a:spcBef>
        <a:spcAft>
          <a:spcPts val="0"/>
        </a:spcAft>
        <a:buClrTx/>
        <a:buSzTx/>
        <a:buFontTx/>
        <a:buNone/>
        <a:tabLst/>
        <a:defRPr sz="3000" b="1" i="0" u="none" strike="noStrike" cap="none" spc="0" baseline="0">
          <a:ln>
            <a:noFill/>
          </a:ln>
          <a:solidFill>
            <a:srgbClr val="1C3549"/>
          </a:solidFill>
          <a:uFillTx/>
          <a:latin typeface="+mn-lt"/>
          <a:ea typeface="+mn-ea"/>
          <a:cs typeface="+mn-cs"/>
          <a:sym typeface="Arial"/>
        </a:defRPr>
      </a:lvl9pPr>
    </p:titleStyle>
    <p:bodyStyle>
      <a:lvl1pPr marL="0" marR="0" indent="0" algn="l" defTabSz="412750" rtl="0" latinLnBrk="0">
        <a:lnSpc>
          <a:spcPct val="100000"/>
        </a:lnSpc>
        <a:spcBef>
          <a:spcPts val="0"/>
        </a:spcBef>
        <a:spcAft>
          <a:spcPts val="0"/>
        </a:spcAft>
        <a:buClrTx/>
        <a:buSzTx/>
        <a:buFontTx/>
        <a:buNone/>
        <a:tabLst/>
        <a:defRPr sz="1600" b="0" i="0" u="none" strike="noStrike" cap="none" spc="0" baseline="0">
          <a:ln>
            <a:noFill/>
          </a:ln>
          <a:solidFill>
            <a:srgbClr val="1C3549"/>
          </a:solidFill>
          <a:uFillTx/>
          <a:latin typeface="+mn-lt"/>
          <a:ea typeface="+mn-ea"/>
          <a:cs typeface="+mn-cs"/>
          <a:sym typeface="Arial"/>
        </a:defRPr>
      </a:lvl1pPr>
      <a:lvl2pPr marL="0" marR="0" indent="635000" algn="l" defTabSz="412750" rtl="0" latinLnBrk="0">
        <a:lnSpc>
          <a:spcPct val="100000"/>
        </a:lnSpc>
        <a:spcBef>
          <a:spcPts val="0"/>
        </a:spcBef>
        <a:spcAft>
          <a:spcPts val="0"/>
        </a:spcAft>
        <a:buClrTx/>
        <a:buSzTx/>
        <a:buFontTx/>
        <a:buNone/>
        <a:tabLst/>
        <a:defRPr sz="1600" b="0" i="0" u="none" strike="noStrike" cap="none" spc="0" baseline="0">
          <a:ln>
            <a:noFill/>
          </a:ln>
          <a:solidFill>
            <a:srgbClr val="1C3549"/>
          </a:solidFill>
          <a:uFillTx/>
          <a:latin typeface="+mn-lt"/>
          <a:ea typeface="+mn-ea"/>
          <a:cs typeface="+mn-cs"/>
          <a:sym typeface="Arial"/>
        </a:defRPr>
      </a:lvl2pPr>
      <a:lvl3pPr marL="0" marR="0" indent="1270000" algn="l" defTabSz="412750" rtl="0" latinLnBrk="0">
        <a:lnSpc>
          <a:spcPct val="100000"/>
        </a:lnSpc>
        <a:spcBef>
          <a:spcPts val="0"/>
        </a:spcBef>
        <a:spcAft>
          <a:spcPts val="0"/>
        </a:spcAft>
        <a:buClrTx/>
        <a:buSzTx/>
        <a:buFontTx/>
        <a:buNone/>
        <a:tabLst/>
        <a:defRPr sz="1600" b="0" i="0" u="none" strike="noStrike" cap="none" spc="0" baseline="0">
          <a:ln>
            <a:noFill/>
          </a:ln>
          <a:solidFill>
            <a:srgbClr val="1C3549"/>
          </a:solidFill>
          <a:uFillTx/>
          <a:latin typeface="+mn-lt"/>
          <a:ea typeface="+mn-ea"/>
          <a:cs typeface="+mn-cs"/>
          <a:sym typeface="Arial"/>
        </a:defRPr>
      </a:lvl3pPr>
      <a:lvl4pPr marL="0" marR="0" indent="1905000" algn="l" defTabSz="412750" rtl="0" latinLnBrk="0">
        <a:lnSpc>
          <a:spcPct val="100000"/>
        </a:lnSpc>
        <a:spcBef>
          <a:spcPts val="0"/>
        </a:spcBef>
        <a:spcAft>
          <a:spcPts val="0"/>
        </a:spcAft>
        <a:buClrTx/>
        <a:buSzTx/>
        <a:buFontTx/>
        <a:buNone/>
        <a:tabLst/>
        <a:defRPr sz="1600" b="0" i="0" u="none" strike="noStrike" cap="none" spc="0" baseline="0">
          <a:ln>
            <a:noFill/>
          </a:ln>
          <a:solidFill>
            <a:srgbClr val="1C3549"/>
          </a:solidFill>
          <a:uFillTx/>
          <a:latin typeface="+mn-lt"/>
          <a:ea typeface="+mn-ea"/>
          <a:cs typeface="+mn-cs"/>
          <a:sym typeface="Arial"/>
        </a:defRPr>
      </a:lvl4pPr>
      <a:lvl5pPr marL="0" marR="0" indent="2540000" algn="l" defTabSz="412750" rtl="0" latinLnBrk="0">
        <a:lnSpc>
          <a:spcPct val="100000"/>
        </a:lnSpc>
        <a:spcBef>
          <a:spcPts val="0"/>
        </a:spcBef>
        <a:spcAft>
          <a:spcPts val="0"/>
        </a:spcAft>
        <a:buClrTx/>
        <a:buSzTx/>
        <a:buFontTx/>
        <a:buNone/>
        <a:tabLst/>
        <a:defRPr sz="1600" b="0" i="0" u="none" strike="noStrike" cap="none" spc="0" baseline="0">
          <a:ln>
            <a:noFill/>
          </a:ln>
          <a:solidFill>
            <a:srgbClr val="1C3549"/>
          </a:solidFill>
          <a:uFillTx/>
          <a:latin typeface="+mn-lt"/>
          <a:ea typeface="+mn-ea"/>
          <a:cs typeface="+mn-cs"/>
          <a:sym typeface="Arial"/>
        </a:defRPr>
      </a:lvl5pPr>
      <a:lvl6pPr marL="3370383" marR="0" indent="-195384" algn="l" defTabSz="412750" rtl="0" latinLnBrk="0">
        <a:lnSpc>
          <a:spcPct val="100000"/>
        </a:lnSpc>
        <a:spcBef>
          <a:spcPts val="0"/>
        </a:spcBef>
        <a:spcAft>
          <a:spcPts val="0"/>
        </a:spcAft>
        <a:buClrTx/>
        <a:buSzPct val="75000"/>
        <a:buFontTx/>
        <a:buChar char="•"/>
        <a:tabLst/>
        <a:defRPr sz="1600" b="0" i="0" u="none" strike="noStrike" cap="none" spc="0" baseline="0">
          <a:ln>
            <a:noFill/>
          </a:ln>
          <a:solidFill>
            <a:srgbClr val="1C3549"/>
          </a:solidFill>
          <a:uFillTx/>
          <a:latin typeface="+mn-lt"/>
          <a:ea typeface="+mn-ea"/>
          <a:cs typeface="+mn-cs"/>
          <a:sym typeface="Arial"/>
        </a:defRPr>
      </a:lvl6pPr>
      <a:lvl7pPr marL="4005383" marR="0" indent="-195383" algn="l" defTabSz="412750" rtl="0" latinLnBrk="0">
        <a:lnSpc>
          <a:spcPct val="100000"/>
        </a:lnSpc>
        <a:spcBef>
          <a:spcPts val="0"/>
        </a:spcBef>
        <a:spcAft>
          <a:spcPts val="0"/>
        </a:spcAft>
        <a:buClrTx/>
        <a:buSzPct val="75000"/>
        <a:buFontTx/>
        <a:buChar char="•"/>
        <a:tabLst/>
        <a:defRPr sz="1600" b="0" i="0" u="none" strike="noStrike" cap="none" spc="0" baseline="0">
          <a:ln>
            <a:noFill/>
          </a:ln>
          <a:solidFill>
            <a:srgbClr val="1C3549"/>
          </a:solidFill>
          <a:uFillTx/>
          <a:latin typeface="+mn-lt"/>
          <a:ea typeface="+mn-ea"/>
          <a:cs typeface="+mn-cs"/>
          <a:sym typeface="Arial"/>
        </a:defRPr>
      </a:lvl7pPr>
      <a:lvl8pPr marL="4640383" marR="0" indent="-195383" algn="l" defTabSz="412750" rtl="0" latinLnBrk="0">
        <a:lnSpc>
          <a:spcPct val="100000"/>
        </a:lnSpc>
        <a:spcBef>
          <a:spcPts val="0"/>
        </a:spcBef>
        <a:spcAft>
          <a:spcPts val="0"/>
        </a:spcAft>
        <a:buClrTx/>
        <a:buSzPct val="75000"/>
        <a:buFontTx/>
        <a:buChar char="•"/>
        <a:tabLst/>
        <a:defRPr sz="1600" b="0" i="0" u="none" strike="noStrike" cap="none" spc="0" baseline="0">
          <a:ln>
            <a:noFill/>
          </a:ln>
          <a:solidFill>
            <a:srgbClr val="1C3549"/>
          </a:solidFill>
          <a:uFillTx/>
          <a:latin typeface="+mn-lt"/>
          <a:ea typeface="+mn-ea"/>
          <a:cs typeface="+mn-cs"/>
          <a:sym typeface="Arial"/>
        </a:defRPr>
      </a:lvl8pPr>
      <a:lvl9pPr marL="5275383" marR="0" indent="-195383" algn="l" defTabSz="412750" rtl="0" latinLnBrk="0">
        <a:lnSpc>
          <a:spcPct val="100000"/>
        </a:lnSpc>
        <a:spcBef>
          <a:spcPts val="0"/>
        </a:spcBef>
        <a:spcAft>
          <a:spcPts val="0"/>
        </a:spcAft>
        <a:buClrTx/>
        <a:buSzPct val="75000"/>
        <a:buFontTx/>
        <a:buChar char="•"/>
        <a:tabLst/>
        <a:defRPr sz="1600" b="0" i="0" u="none" strike="noStrike" cap="none" spc="0" baseline="0">
          <a:ln>
            <a:noFill/>
          </a:ln>
          <a:solidFill>
            <a:srgbClr val="1C3549"/>
          </a:solidFill>
          <a:uFillTx/>
          <a:latin typeface="+mn-lt"/>
          <a:ea typeface="+mn-ea"/>
          <a:cs typeface="+mn-cs"/>
          <a:sym typeface="Arial"/>
        </a:defRPr>
      </a:lvl9pPr>
    </p:bodyStyle>
    <p:otherStyle>
      <a:lvl1pPr marL="0" marR="0" indent="0" algn="l" defTabSz="914400" rtl="0" latinLnBrk="0">
        <a:lnSpc>
          <a:spcPct val="100000"/>
        </a:lnSpc>
        <a:spcBef>
          <a:spcPts val="0"/>
        </a:spcBef>
        <a:spcAft>
          <a:spcPts val="0"/>
        </a:spcAft>
        <a:buClrTx/>
        <a:buSzTx/>
        <a:buFontTx/>
        <a:buNone/>
        <a:tabLst/>
        <a:defRPr sz="1200" b="1" i="0" u="none" strike="noStrike" cap="none" spc="0" baseline="0">
          <a:ln>
            <a:noFill/>
          </a:ln>
          <a:solidFill>
            <a:schemeClr val="tx1"/>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1200" b="1" i="0" u="none" strike="noStrike" cap="none" spc="0" baseline="0">
          <a:ln>
            <a:noFill/>
          </a:ln>
          <a:solidFill>
            <a:schemeClr val="tx1"/>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1200" b="1" i="0" u="none" strike="noStrike" cap="none" spc="0" baseline="0">
          <a:ln>
            <a:noFill/>
          </a:ln>
          <a:solidFill>
            <a:schemeClr val="tx1"/>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1200" b="1" i="0" u="none" strike="noStrike" cap="none" spc="0" baseline="0">
          <a:ln>
            <a:noFill/>
          </a:ln>
          <a:solidFill>
            <a:schemeClr val="tx1"/>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1200" b="1" i="0" u="none" strike="noStrike" cap="none" spc="0" baseline="0">
          <a:ln>
            <a:noFill/>
          </a:ln>
          <a:solidFill>
            <a:schemeClr val="tx1"/>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1200" b="1" i="0" u="none" strike="noStrike" cap="none" spc="0" baseline="0">
          <a:ln>
            <a:noFill/>
          </a:ln>
          <a:solidFill>
            <a:schemeClr val="tx1"/>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1200" b="1" i="0" u="none" strike="noStrike" cap="none" spc="0" baseline="0">
          <a:ln>
            <a:noFill/>
          </a:ln>
          <a:solidFill>
            <a:schemeClr val="tx1"/>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1200" b="1" i="0" u="none" strike="noStrike" cap="none" spc="0" baseline="0">
          <a:ln>
            <a:noFill/>
          </a:ln>
          <a:solidFill>
            <a:schemeClr val="tx1"/>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1200" b="1" i="0" u="none" strike="noStrike" cap="none" spc="0" baseline="0">
          <a:ln>
            <a:noFill/>
          </a:ln>
          <a:solidFill>
            <a:schemeClr val="tx1"/>
          </a:solidFill>
          <a:uFillTx/>
          <a:latin typeface="+mn-lt"/>
          <a:ea typeface="+mn-ea"/>
          <a:cs typeface="+mn-cs"/>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 name="Прямоугольник 14"/>
          <p:cNvSpPr/>
          <p:nvPr userDrawn="1"/>
        </p:nvSpPr>
        <p:spPr>
          <a:xfrm>
            <a:off x="0" y="5050995"/>
            <a:ext cx="12192000" cy="1796819"/>
          </a:xfrm>
          <a:prstGeom prst="rect">
            <a:avLst/>
          </a:prstGeom>
          <a:gradFill flip="none" rotWithShape="1">
            <a:gsLst>
              <a:gs pos="54000">
                <a:schemeClr val="bg1"/>
              </a:gs>
              <a:gs pos="0">
                <a:schemeClr val="bg1"/>
              </a:gs>
              <a:gs pos="100000">
                <a:schemeClr val="accent1">
                  <a:lumMod val="30000"/>
                  <a:lumOff val="7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a:p>
        </p:txBody>
      </p:sp>
      <p:sp>
        <p:nvSpPr>
          <p:cNvPr id="11" name="Прямоугольник 10"/>
          <p:cNvSpPr/>
          <p:nvPr userDrawn="1"/>
        </p:nvSpPr>
        <p:spPr>
          <a:xfrm>
            <a:off x="0" y="0"/>
            <a:ext cx="12192000" cy="1796819"/>
          </a:xfrm>
          <a:prstGeom prst="rect">
            <a:avLst/>
          </a:prstGeom>
          <a:gradFill flip="none" rotWithShape="1">
            <a:gsLst>
              <a:gs pos="54000">
                <a:schemeClr val="bg1"/>
              </a:gs>
              <a:gs pos="0">
                <a:schemeClr val="bg1"/>
              </a:gs>
              <a:gs pos="100000">
                <a:schemeClr val="accent1">
                  <a:lumMod val="30000"/>
                  <a:lumOff val="7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a:p>
        </p:txBody>
      </p:sp>
      <p:sp>
        <p:nvSpPr>
          <p:cNvPr id="12" name="Rectangle 8"/>
          <p:cNvSpPr/>
          <p:nvPr userDrawn="1"/>
        </p:nvSpPr>
        <p:spPr>
          <a:xfrm>
            <a:off x="185904" y="6560366"/>
            <a:ext cx="1589616" cy="123111"/>
          </a:xfrm>
          <a:prstGeom prst="rect">
            <a:avLst/>
          </a:prstGeom>
        </p:spPr>
        <p:txBody>
          <a:bodyPr wrap="square" lIns="0" tIns="0" rIns="0" bIns="0">
            <a:spAutoFit/>
          </a:bodyPr>
          <a:lstStyle/>
          <a:p>
            <a:r>
              <a:rPr lang="en-US" sz="800" baseline="0" dirty="0">
                <a:solidFill>
                  <a:srgbClr val="2D2D2D"/>
                </a:solidFill>
                <a:latin typeface="Arial" panose="020B0604020202020204" pitchFamily="34" charset="0"/>
                <a:cs typeface="Arial" panose="020B0604020202020204" pitchFamily="34" charset="0"/>
              </a:rPr>
              <a:t>© 201</a:t>
            </a:r>
            <a:r>
              <a:rPr lang="ru-RU" sz="800" baseline="0" dirty="0">
                <a:solidFill>
                  <a:srgbClr val="2D2D2D"/>
                </a:solidFill>
                <a:latin typeface="Arial" panose="020B0604020202020204" pitchFamily="34" charset="0"/>
                <a:cs typeface="Arial" panose="020B0604020202020204" pitchFamily="34" charset="0"/>
              </a:rPr>
              <a:t>7</a:t>
            </a:r>
            <a:r>
              <a:rPr lang="en-US" sz="800" baseline="0" dirty="0">
                <a:solidFill>
                  <a:srgbClr val="2D2D2D"/>
                </a:solidFill>
                <a:latin typeface="Arial" panose="020B0604020202020204" pitchFamily="34" charset="0"/>
                <a:cs typeface="Arial" panose="020B0604020202020204" pitchFamily="34" charset="0"/>
              </a:rPr>
              <a:t> IBM Corporation</a:t>
            </a:r>
          </a:p>
        </p:txBody>
      </p:sp>
      <p:sp>
        <p:nvSpPr>
          <p:cNvPr id="16" name="Заголовок 15"/>
          <p:cNvSpPr>
            <a:spLocks noGrp="1"/>
          </p:cNvSpPr>
          <p:nvPr>
            <p:ph type="title"/>
          </p:nvPr>
        </p:nvSpPr>
        <p:spPr>
          <a:xfrm>
            <a:off x="186296" y="89676"/>
            <a:ext cx="10515600" cy="692696"/>
          </a:xfrm>
          <a:prstGeom prst="rect">
            <a:avLst/>
          </a:prstGeom>
        </p:spPr>
        <p:txBody>
          <a:bodyPr wrap="square" anchor="ctr" anchorCtr="0">
            <a:noAutofit/>
          </a:bodyPr>
          <a:lstStyle/>
          <a:p>
            <a:pPr lvl="0">
              <a:lnSpc>
                <a:spcPts val="4000"/>
              </a:lnSpc>
            </a:pPr>
            <a:r>
              <a:rPr lang="ru-RU"/>
              <a:t>Образец заголовка</a:t>
            </a:r>
          </a:p>
        </p:txBody>
      </p:sp>
      <p:pic>
        <p:nvPicPr>
          <p:cNvPr id="17" name="Picture 4"/>
          <p:cNvPicPr>
            <a:picLocks noChangeAspect="1"/>
          </p:cNvPicPr>
          <p:nvPr userDrawn="1"/>
        </p:nvPicPr>
        <p:blipFill>
          <a:blip r:embed="rId5" cstate="screen">
            <a:extLst>
              <a:ext uri="{BEBA8EAE-BF5A-486C-A8C5-ECC9F3942E4B}">
                <a14:imgProps xmlns:a14="http://schemas.microsoft.com/office/drawing/2010/main">
                  <a14:imgLayer r:embed="rId6">
                    <a14:imgEffect>
                      <a14:brightnessContrast bright="3000" contrast="34000"/>
                    </a14:imgEffect>
                  </a14:imgLayer>
                </a14:imgProps>
              </a:ext>
              <a:ext uri="{28A0092B-C50C-407E-A947-70E740481C1C}">
                <a14:useLocalDpi xmlns:a14="http://schemas.microsoft.com/office/drawing/2010/main"/>
              </a:ext>
            </a:extLst>
          </a:blip>
          <a:stretch>
            <a:fillRect/>
          </a:stretch>
        </p:blipFill>
        <p:spPr>
          <a:xfrm>
            <a:off x="11184565" y="108086"/>
            <a:ext cx="819632" cy="840829"/>
          </a:xfrm>
          <a:prstGeom prst="rect">
            <a:avLst/>
          </a:prstGeom>
        </p:spPr>
      </p:pic>
    </p:spTree>
    <p:extLst>
      <p:ext uri="{BB962C8B-B14F-4D97-AF65-F5344CB8AC3E}">
        <p14:creationId xmlns:p14="http://schemas.microsoft.com/office/powerpoint/2010/main" val="320993349"/>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Lst>
  <p:txStyles>
    <p:titleStyle>
      <a:lvl1pPr algn="l" defTabSz="1219170" rtl="0" eaLnBrk="1" latinLnBrk="0" hangingPunct="1">
        <a:lnSpc>
          <a:spcPct val="90000"/>
        </a:lnSpc>
        <a:spcBef>
          <a:spcPct val="0"/>
        </a:spcBef>
        <a:buNone/>
        <a:defRPr lang="ru-RU" sz="3733" kern="1200" baseline="0">
          <a:solidFill>
            <a:schemeClr val="accent1">
              <a:lumMod val="50000"/>
            </a:schemeClr>
          </a:solidFill>
          <a:latin typeface="+mj-lt"/>
          <a:ea typeface="+mj-ea"/>
          <a:cs typeface="+mj-cs"/>
          <a:sym typeface="Arial"/>
        </a:defRPr>
      </a:lvl1pPr>
    </p:titleStyle>
    <p:bodyStyle>
      <a:lvl1pPr marL="304792" indent="-304792" algn="l" defTabSz="1219170" rtl="0" eaLnBrk="1" latinLnBrk="0" hangingPunct="1">
        <a:lnSpc>
          <a:spcPct val="90000"/>
        </a:lnSpc>
        <a:spcBef>
          <a:spcPts val="1333"/>
        </a:spcBef>
        <a:buFont typeface="Arial"/>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p:bodyStyle>
    <p:otherStyle>
      <a:defPPr>
        <a:defRPr lang="ru-RU"/>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 Id="rId3"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47.png"/></Relationships>
</file>

<file path=ppt/slides/_rels/slide11.xml.rels><?xml version="1.0" encoding="UTF-8" standalone="yes"?>
<Relationships xmlns="http://schemas.openxmlformats.org/package/2006/relationships"><Relationship Id="rId3" Type="http://schemas.openxmlformats.org/officeDocument/2006/relationships/image" Target="../media/image49.tiff"/><Relationship Id="rId4" Type="http://schemas.openxmlformats.org/officeDocument/2006/relationships/image" Target="../media/image50.tiff"/><Relationship Id="rId5" Type="http://schemas.openxmlformats.org/officeDocument/2006/relationships/image" Target="../media/image51.tiff"/><Relationship Id="rId1" Type="http://schemas.openxmlformats.org/officeDocument/2006/relationships/slideLayout" Target="../slideLayouts/slideLayout4.xml"/><Relationship Id="rId2" Type="http://schemas.openxmlformats.org/officeDocument/2006/relationships/image" Target="../media/image48.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9.tiff"/><Relationship Id="rId3" Type="http://schemas.openxmlformats.org/officeDocument/2006/relationships/image" Target="../media/image50.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8.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1.tiff"/><Relationship Id="rId3" Type="http://schemas.openxmlformats.org/officeDocument/2006/relationships/image" Target="../media/image52.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3.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4.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5.tiff"/><Relationship Id="rId3" Type="http://schemas.openxmlformats.org/officeDocument/2006/relationships/image" Target="../media/image56.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7.tiff"/><Relationship Id="rId3" Type="http://schemas.openxmlformats.org/officeDocument/2006/relationships/image" Target="../media/image58.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9.tiff"/></Relationships>
</file>

<file path=ppt/slides/_rels/slide2.xml.rels><?xml version="1.0" encoding="UTF-8" standalone="yes"?>
<Relationships xmlns="http://schemas.openxmlformats.org/package/2006/relationships"><Relationship Id="rId11" Type="http://schemas.openxmlformats.org/officeDocument/2006/relationships/image" Target="../media/image16.tiff"/><Relationship Id="rId12" Type="http://schemas.openxmlformats.org/officeDocument/2006/relationships/image" Target="../media/image17.tiff"/><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9.tiff"/><Relationship Id="rId4" Type="http://schemas.openxmlformats.org/officeDocument/2006/relationships/hyperlink" Target="mailto:clemence.lebrun@fr.ibm.com" TargetMode="External"/><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tiff"/><Relationship Id="rId8" Type="http://schemas.openxmlformats.org/officeDocument/2006/relationships/image" Target="../media/image13.tiff"/><Relationship Id="rId9" Type="http://schemas.openxmlformats.org/officeDocument/2006/relationships/image" Target="../media/image14.tiff"/><Relationship Id="rId10" Type="http://schemas.openxmlformats.org/officeDocument/2006/relationships/image" Target="../media/image15.tiff"/></Relationships>
</file>

<file path=ppt/slides/_rels/slide20.xml.rels><?xml version="1.0" encoding="UTF-8" standalone="yes"?>
<Relationships xmlns="http://schemas.openxmlformats.org/package/2006/relationships"><Relationship Id="rId3" Type="http://schemas.openxmlformats.org/officeDocument/2006/relationships/image" Target="../media/image60.tiff"/><Relationship Id="rId4" Type="http://schemas.openxmlformats.org/officeDocument/2006/relationships/image" Target="../media/image61.tiff"/><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21.xml.rels><?xml version="1.0" encoding="UTF-8" standalone="yes"?>
<Relationships xmlns="http://schemas.openxmlformats.org/package/2006/relationships"><Relationship Id="rId3" Type="http://schemas.openxmlformats.org/officeDocument/2006/relationships/image" Target="../media/image63.tiff"/><Relationship Id="rId4" Type="http://schemas.openxmlformats.org/officeDocument/2006/relationships/image" Target="../media/image64.tiff"/><Relationship Id="rId1" Type="http://schemas.openxmlformats.org/officeDocument/2006/relationships/slideLayout" Target="../slideLayouts/slideLayout4.xml"/><Relationship Id="rId2" Type="http://schemas.openxmlformats.org/officeDocument/2006/relationships/image" Target="../media/image62.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5.tiff"/><Relationship Id="rId3" Type="http://schemas.openxmlformats.org/officeDocument/2006/relationships/image" Target="../media/image66.tiff"/></Relationships>
</file>

<file path=ppt/slides/_rels/slide23.xml.rels><?xml version="1.0" encoding="UTF-8" standalone="yes"?>
<Relationships xmlns="http://schemas.openxmlformats.org/package/2006/relationships"><Relationship Id="rId3" Type="http://schemas.openxmlformats.org/officeDocument/2006/relationships/image" Target="../media/image67.tiff"/><Relationship Id="rId4" Type="http://schemas.openxmlformats.org/officeDocument/2006/relationships/image" Target="../media/image68.tiff"/><Relationship Id="rId5" Type="http://schemas.openxmlformats.org/officeDocument/2006/relationships/image" Target="../media/image69.tiff"/><Relationship Id="rId1" Type="http://schemas.openxmlformats.org/officeDocument/2006/relationships/slideLayout" Target="../slideLayouts/slideLayout10.xml"/><Relationship Id="rId2" Type="http://schemas.openxmlformats.org/officeDocument/2006/relationships/notesSlide" Target="../notesSlides/notesSlide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70.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26.xml.rels><?xml version="1.0" encoding="UTF-8" standalone="yes"?>
<Relationships xmlns="http://schemas.openxmlformats.org/package/2006/relationships"><Relationship Id="rId3" Type="http://schemas.openxmlformats.org/officeDocument/2006/relationships/image" Target="../media/image72.tiff"/><Relationship Id="rId4" Type="http://schemas.openxmlformats.org/officeDocument/2006/relationships/image" Target="../media/image73.tiff"/><Relationship Id="rId1" Type="http://schemas.openxmlformats.org/officeDocument/2006/relationships/slideLayout" Target="../slideLayouts/slideLayout10.xml"/><Relationship Id="rId2" Type="http://schemas.openxmlformats.org/officeDocument/2006/relationships/image" Target="../media/image71.tiff"/></Relationships>
</file>

<file path=ppt/slides/_rels/slide27.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png"/><Relationship Id="rId1" Type="http://schemas.openxmlformats.org/officeDocument/2006/relationships/slideLayout" Target="../slideLayouts/slideLayout8.xml"/><Relationship Id="rId2" Type="http://schemas.openxmlformats.org/officeDocument/2006/relationships/image" Target="../media/image74.png"/></Relationships>
</file>

<file path=ppt/slides/_rels/slide28.xml.rels><?xml version="1.0" encoding="UTF-8" standalone="yes"?>
<Relationships xmlns="http://schemas.openxmlformats.org/package/2006/relationships"><Relationship Id="rId11" Type="http://schemas.openxmlformats.org/officeDocument/2006/relationships/image" Target="../media/image85.png"/><Relationship Id="rId12" Type="http://schemas.openxmlformats.org/officeDocument/2006/relationships/image" Target="../media/image86.png"/><Relationship Id="rId13" Type="http://schemas.openxmlformats.org/officeDocument/2006/relationships/image" Target="../media/image87.png"/><Relationship Id="rId14" Type="http://schemas.openxmlformats.org/officeDocument/2006/relationships/image" Target="../media/image88.png"/><Relationship Id="rId15" Type="http://schemas.openxmlformats.org/officeDocument/2006/relationships/image" Target="../media/image89.png"/><Relationship Id="rId16" Type="http://schemas.openxmlformats.org/officeDocument/2006/relationships/image" Target="../media/image90.png"/><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77.png"/><Relationship Id="rId4" Type="http://schemas.openxmlformats.org/officeDocument/2006/relationships/image" Target="../media/image78.png"/><Relationship Id="rId5" Type="http://schemas.openxmlformats.org/officeDocument/2006/relationships/image" Target="../media/image79.png"/><Relationship Id="rId6" Type="http://schemas.openxmlformats.org/officeDocument/2006/relationships/image" Target="../media/image80.png"/><Relationship Id="rId7" Type="http://schemas.openxmlformats.org/officeDocument/2006/relationships/image" Target="../media/image81.png"/><Relationship Id="rId8" Type="http://schemas.openxmlformats.org/officeDocument/2006/relationships/image" Target="../media/image82.png"/><Relationship Id="rId9" Type="http://schemas.openxmlformats.org/officeDocument/2006/relationships/image" Target="../media/image83.png"/><Relationship Id="rId10" Type="http://schemas.openxmlformats.org/officeDocument/2006/relationships/image" Target="../media/image84.png"/></Relationships>
</file>

<file path=ppt/slides/_rels/slide29.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hyperlink" Target="https://datasciencex.typeform.com/to/nU6efl" TargetMode="External"/><Relationship Id="rId5" Type="http://schemas.openxmlformats.org/officeDocument/2006/relationships/image" Target="../media/image91.png"/><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png"/></Relationships>
</file>

<file path=ppt/slides/_rels/slide30.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hyperlink" Target="https://datasciencex.typeform.com/to/nU6efl" TargetMode="External"/><Relationship Id="rId5" Type="http://schemas.openxmlformats.org/officeDocument/2006/relationships/image" Target="../media/image92.png"/><Relationship Id="rId6" Type="http://schemas.openxmlformats.org/officeDocument/2006/relationships/image" Target="../media/image93.png"/><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31.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hyperlink" Target="https://datasciencex.typeform.com/to/nU6efl" TargetMode="External"/><Relationship Id="rId5" Type="http://schemas.openxmlformats.org/officeDocument/2006/relationships/image" Target="../media/image94.png"/><Relationship Id="rId1" Type="http://schemas.openxmlformats.org/officeDocument/2006/relationships/slideLayout" Target="../slideLayouts/slideLayout4.xml"/><Relationship Id="rId2" Type="http://schemas.openxmlformats.org/officeDocument/2006/relationships/notesSlide" Target="../notesSlides/notesSlide12.xml"/></Relationships>
</file>

<file path=ppt/slides/_rels/slide32.xml.rels><?xml version="1.0" encoding="UTF-8" standalone="yes"?>
<Relationships xmlns="http://schemas.openxmlformats.org/package/2006/relationships"><Relationship Id="rId3" Type="http://schemas.openxmlformats.org/officeDocument/2006/relationships/image" Target="../media/image95.tiff"/><Relationship Id="rId4" Type="http://schemas.openxmlformats.org/officeDocument/2006/relationships/image" Target="../media/image96.png"/><Relationship Id="rId5" Type="http://schemas.openxmlformats.org/officeDocument/2006/relationships/image" Target="../media/image97.png"/><Relationship Id="rId6" Type="http://schemas.openxmlformats.org/officeDocument/2006/relationships/image" Target="../media/image98.tiff"/><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33.xml.rels><?xml version="1.0" encoding="UTF-8" standalone="yes"?>
<Relationships xmlns="http://schemas.openxmlformats.org/package/2006/relationships"><Relationship Id="rId3" Type="http://schemas.openxmlformats.org/officeDocument/2006/relationships/hyperlink" Target="https://ibmtjbot.github.io/" TargetMode="External"/><Relationship Id="rId4" Type="http://schemas.openxmlformats.org/officeDocument/2006/relationships/hyperlink" Target="http://www.instructables.com/member/TJBot/instructables/" TargetMode="External"/><Relationship Id="rId5" Type="http://schemas.openxmlformats.org/officeDocument/2006/relationships/image" Target="../media/image99.png"/><Relationship Id="rId6" Type="http://schemas.openxmlformats.org/officeDocument/2006/relationships/image" Target="../media/image100.png"/><Relationship Id="rId7" Type="http://schemas.openxmlformats.org/officeDocument/2006/relationships/image" Target="../media/image101.png"/><Relationship Id="rId1" Type="http://schemas.openxmlformats.org/officeDocument/2006/relationships/slideLayout" Target="../slideLayouts/slideLayout9.xml"/><Relationship Id="rId2" Type="http://schemas.openxmlformats.org/officeDocument/2006/relationships/hyperlink" Target="https://github.com/ibmtjbot/tjbot"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ibmtjbot.github.io/" TargetMode="External"/><Relationship Id="rId4" Type="http://schemas.openxmlformats.org/officeDocument/2006/relationships/hyperlink" Target="https://github.com/binnes/tobyjnr/wiki" TargetMode="External"/><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0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0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0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5.png"/><Relationship Id="rId3" Type="http://schemas.openxmlformats.org/officeDocument/2006/relationships/image" Target="../media/image106.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1" Type="http://schemas.openxmlformats.org/officeDocument/2006/relationships/slideLayout" Target="../slideLayouts/slideLayout6.xml"/><Relationship Id="rId2"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tiff"/><Relationship Id="rId5" Type="http://schemas.openxmlformats.org/officeDocument/2006/relationships/image" Target="../media/image25.tiff"/><Relationship Id="rId6" Type="http://schemas.openxmlformats.org/officeDocument/2006/relationships/image" Target="../media/image26.jpeg"/><Relationship Id="rId7" Type="http://schemas.openxmlformats.org/officeDocument/2006/relationships/image" Target="../media/image27.tiff"/><Relationship Id="rId8" Type="http://schemas.openxmlformats.org/officeDocument/2006/relationships/image" Target="../media/image28.tiff"/><Relationship Id="rId9" Type="http://schemas.openxmlformats.org/officeDocument/2006/relationships/image" Target="../media/image29.jpeg"/><Relationship Id="rId10" Type="http://schemas.openxmlformats.org/officeDocument/2006/relationships/image" Target="../media/image30.tiff"/><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36.png"/><Relationship Id="rId9" Type="http://schemas.openxmlformats.org/officeDocument/2006/relationships/image" Target="../media/image37.png"/><Relationship Id="rId10" Type="http://schemas.openxmlformats.org/officeDocument/2006/relationships/image" Target="../media/image38.png"/><Relationship Id="rId1" Type="http://schemas.openxmlformats.org/officeDocument/2006/relationships/slideLayout" Target="../slideLayouts/slideLayout8.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xml"/><Relationship Id="rId3" Type="http://schemas.openxmlformats.org/officeDocument/2006/relationships/image" Target="../media/image39.png"/></Relationships>
</file>

<file path=ppt/slides/_rels/slide8.xml.rels><?xml version="1.0" encoding="UTF-8" standalone="yes"?>
<Relationships xmlns="http://schemas.openxmlformats.org/package/2006/relationships"><Relationship Id="rId3" Type="http://schemas.openxmlformats.org/officeDocument/2006/relationships/hyperlink" Target="http://nodered.org/" TargetMode="External"/><Relationship Id="rId4" Type="http://schemas.openxmlformats.org/officeDocument/2006/relationships/hyperlink" Target="http://flows.nodered.org/" TargetMode="External"/><Relationship Id="rId5" Type="http://schemas.openxmlformats.org/officeDocument/2006/relationships/image" Target="../media/image40.png"/><Relationship Id="rId6" Type="http://schemas.openxmlformats.org/officeDocument/2006/relationships/image" Target="../media/image41.png"/><Relationship Id="rId1" Type="http://schemas.openxmlformats.org/officeDocument/2006/relationships/slideLayout" Target="../slideLayouts/slideLayout10.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1" Type="http://schemas.openxmlformats.org/officeDocument/2006/relationships/slideLayout" Target="../slideLayouts/slideLayout10.xml"/><Relationship Id="rId2"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 name="Subtitle 2"/>
          <p:cNvSpPr txBox="1">
            <a:spLocks noGrp="1"/>
          </p:cNvSpPr>
          <p:nvPr>
            <p:ph type="body" idx="13"/>
          </p:nvPr>
        </p:nvSpPr>
        <p:spPr>
          <a:prstGeom prst="rect">
            <a:avLst/>
          </a:prstGeom>
        </p:spPr>
        <p:txBody>
          <a:bodyPr/>
          <a:lstStyle/>
          <a:p>
            <a:r>
              <a:rPr lang="en-US" dirty="0">
                <a:solidFill>
                  <a:schemeClr val="accent2"/>
                </a:solidFill>
              </a:rPr>
              <a:t>#</a:t>
            </a:r>
            <a:r>
              <a:rPr lang="en-US" dirty="0" err="1">
                <a:solidFill>
                  <a:schemeClr val="accent2"/>
                </a:solidFill>
              </a:rPr>
              <a:t>IBMCloud</a:t>
            </a:r>
            <a:r>
              <a:rPr lang="en-US" dirty="0">
                <a:solidFill>
                  <a:schemeClr val="accent2"/>
                </a:solidFill>
              </a:rPr>
              <a:t> #Watson #BOT</a:t>
            </a:r>
            <a:endParaRPr dirty="0"/>
          </a:p>
        </p:txBody>
      </p:sp>
      <p:sp>
        <p:nvSpPr>
          <p:cNvPr id="402" name="Subtitle 2"/>
          <p:cNvSpPr txBox="1">
            <a:spLocks noGrp="1"/>
          </p:cNvSpPr>
          <p:nvPr>
            <p:ph type="body" idx="14"/>
          </p:nvPr>
        </p:nvSpPr>
        <p:spPr>
          <a:xfrm>
            <a:off x="253999" y="4190343"/>
            <a:ext cx="6472265" cy="649123"/>
          </a:xfrm>
          <a:prstGeom prst="rect">
            <a:avLst/>
          </a:prstGeom>
        </p:spPr>
        <p:txBody>
          <a:bodyPr/>
          <a:lstStyle/>
          <a:p>
            <a:r>
              <a:rPr lang="fr-FR" dirty="0" smtClean="0"/>
              <a:t>Clemence Lebrun, </a:t>
            </a:r>
          </a:p>
          <a:p>
            <a:r>
              <a:rPr lang="fr-FR" dirty="0" err="1" smtClean="0"/>
              <a:t>Developer</a:t>
            </a:r>
            <a:r>
              <a:rPr lang="fr-FR" dirty="0" smtClean="0"/>
              <a:t> </a:t>
            </a:r>
            <a:r>
              <a:rPr lang="fr-FR" dirty="0" err="1" smtClean="0"/>
              <a:t>Advocate</a:t>
            </a:r>
            <a:r>
              <a:rPr lang="fr-FR" dirty="0" smtClean="0"/>
              <a:t> at IBM</a:t>
            </a:r>
            <a:endParaRPr dirty="0"/>
          </a:p>
        </p:txBody>
      </p:sp>
      <p:sp>
        <p:nvSpPr>
          <p:cNvPr id="403" name="Subtitle 2"/>
          <p:cNvSpPr txBox="1">
            <a:spLocks noGrp="1"/>
          </p:cNvSpPr>
          <p:nvPr>
            <p:ph type="body" idx="15"/>
          </p:nvPr>
        </p:nvSpPr>
        <p:spPr>
          <a:xfrm>
            <a:off x="145511" y="5945363"/>
            <a:ext cx="5588000" cy="350663"/>
          </a:xfrm>
          <a:prstGeom prst="rect">
            <a:avLst/>
          </a:prstGeom>
        </p:spPr>
        <p:txBody>
          <a:bodyPr/>
          <a:lstStyle/>
          <a:p>
            <a:r>
              <a:rPr lang="fr-FR" dirty="0" err="1" smtClean="0"/>
              <a:t>June</a:t>
            </a:r>
            <a:r>
              <a:rPr lang="fr-FR" dirty="0" smtClean="0"/>
              <a:t>, </a:t>
            </a:r>
            <a:r>
              <a:rPr lang="fr-FR" dirty="0"/>
              <a:t>2018</a:t>
            </a:r>
            <a:endParaRPr dirty="0"/>
          </a:p>
        </p:txBody>
      </p:sp>
      <p:sp>
        <p:nvSpPr>
          <p:cNvPr id="404" name="Subtitle 2"/>
          <p:cNvSpPr txBox="1">
            <a:spLocks noGrp="1"/>
          </p:cNvSpPr>
          <p:nvPr>
            <p:ph type="body" idx="16"/>
          </p:nvPr>
        </p:nvSpPr>
        <p:spPr>
          <a:xfrm>
            <a:off x="253999" y="899172"/>
            <a:ext cx="6704740" cy="1970147"/>
          </a:xfrm>
          <a:prstGeom prst="rect">
            <a:avLst/>
          </a:prstGeom>
        </p:spPr>
        <p:txBody>
          <a:bodyPr/>
          <a:lstStyle/>
          <a:p>
            <a:r>
              <a:rPr lang="en-US" dirty="0" err="1"/>
              <a:t>Rencontrez</a:t>
            </a:r>
            <a:r>
              <a:rPr lang="en-US" dirty="0"/>
              <a:t> </a:t>
            </a:r>
            <a:r>
              <a:rPr lang="en-US" dirty="0" err="1"/>
              <a:t>TJBot</a:t>
            </a:r>
            <a:r>
              <a:rPr lang="en-US" dirty="0"/>
              <a:t>, </a:t>
            </a:r>
            <a:endParaRPr lang="en-US" dirty="0" smtClean="0"/>
          </a:p>
          <a:p>
            <a:r>
              <a:rPr lang="en-US" dirty="0" smtClean="0"/>
              <a:t>un </a:t>
            </a:r>
            <a:r>
              <a:rPr lang="en-US" dirty="0"/>
              <a:t>robot </a:t>
            </a:r>
            <a:r>
              <a:rPr lang="en-US" dirty="0" err="1"/>
              <a:t>cognitif</a:t>
            </a:r>
            <a:r>
              <a:rPr lang="en-US" dirty="0"/>
              <a:t>, programmable et fun !</a:t>
            </a:r>
            <a:endParaRPr lang="fr-FR" dirty="0"/>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241538" y="334148"/>
            <a:ext cx="1772017" cy="1599137"/>
          </a:xfrm>
          <a:prstGeom prst="rect">
            <a:avLst/>
          </a:prstGeom>
        </p:spPr>
      </p:pic>
      <p:pic>
        <p:nvPicPr>
          <p:cNvPr id="7" name="you^IBM_wordmark_smallsize_black_pos_rgb.png" descr="you^IBM_wordmark_smallsize_black_pos_rgb.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470755" y="0"/>
            <a:ext cx="1979396" cy="1133717"/>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86476" y="1127276"/>
            <a:ext cx="8219048" cy="2895238"/>
          </a:xfrm>
          <a:prstGeom prst="rect">
            <a:avLst/>
          </a:prstGeom>
        </p:spPr>
      </p:pic>
      <p:sp>
        <p:nvSpPr>
          <p:cNvPr id="2" name="Title 1"/>
          <p:cNvSpPr>
            <a:spLocks noGrp="1"/>
          </p:cNvSpPr>
          <p:nvPr>
            <p:ph type="title"/>
          </p:nvPr>
        </p:nvSpPr>
        <p:spPr/>
        <p:txBody>
          <a:bodyPr/>
          <a:lstStyle/>
          <a:p>
            <a:r>
              <a:rPr lang="en-GB" dirty="0"/>
              <a:t>Node-RED Flows and Nodes</a:t>
            </a:r>
          </a:p>
        </p:txBody>
      </p:sp>
      <p:sp>
        <p:nvSpPr>
          <p:cNvPr id="5" name="TextBox 4"/>
          <p:cNvSpPr txBox="1"/>
          <p:nvPr/>
        </p:nvSpPr>
        <p:spPr>
          <a:xfrm>
            <a:off x="1674726" y="3587265"/>
            <a:ext cx="1999622" cy="523220"/>
          </a:xfrm>
          <a:prstGeom prst="rect">
            <a:avLst/>
          </a:prstGeom>
          <a:noFill/>
        </p:spPr>
        <p:txBody>
          <a:bodyPr wrap="square" rtlCol="0">
            <a:spAutoFit/>
          </a:bodyPr>
          <a:lstStyle/>
          <a:p>
            <a:r>
              <a:rPr lang="en-GB" sz="1400" dirty="0">
                <a:latin typeface="+mn-lt"/>
              </a:rPr>
              <a:t>Input node: reads events from </a:t>
            </a:r>
            <a:r>
              <a:rPr lang="en-GB" sz="1400" dirty="0" err="1" smtClean="0">
                <a:latin typeface="+mn-lt"/>
              </a:rPr>
              <a:t>WIoTP</a:t>
            </a:r>
            <a:endParaRPr lang="en-GB" sz="1400" dirty="0">
              <a:latin typeface="+mn-lt"/>
            </a:endParaRPr>
          </a:p>
        </p:txBody>
      </p:sp>
      <p:cxnSp>
        <p:nvCxnSpPr>
          <p:cNvPr id="7" name="Straight Arrow Connector 6"/>
          <p:cNvCxnSpPr/>
          <p:nvPr/>
        </p:nvCxnSpPr>
        <p:spPr>
          <a:xfrm flipV="1">
            <a:off x="2187192" y="2813539"/>
            <a:ext cx="411983" cy="77372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8278182" y="3739665"/>
            <a:ext cx="2098416" cy="523220"/>
          </a:xfrm>
          <a:prstGeom prst="rect">
            <a:avLst/>
          </a:prstGeom>
          <a:noFill/>
        </p:spPr>
        <p:txBody>
          <a:bodyPr wrap="square" rtlCol="0">
            <a:spAutoFit/>
          </a:bodyPr>
          <a:lstStyle/>
          <a:p>
            <a:r>
              <a:rPr lang="en-GB" sz="1400" dirty="0">
                <a:latin typeface="+mn-lt"/>
              </a:rPr>
              <a:t>Debug node: writes output to debug window</a:t>
            </a:r>
          </a:p>
        </p:txBody>
      </p:sp>
      <p:cxnSp>
        <p:nvCxnSpPr>
          <p:cNvPr id="9" name="Straight Arrow Connector 8"/>
          <p:cNvCxnSpPr/>
          <p:nvPr/>
        </p:nvCxnSpPr>
        <p:spPr>
          <a:xfrm flipV="1">
            <a:off x="9120555" y="3136705"/>
            <a:ext cx="157439" cy="60296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2098429" y="1076852"/>
            <a:ext cx="3334380" cy="738664"/>
          </a:xfrm>
          <a:prstGeom prst="rect">
            <a:avLst/>
          </a:prstGeom>
          <a:noFill/>
        </p:spPr>
        <p:txBody>
          <a:bodyPr wrap="square" rtlCol="0">
            <a:spAutoFit/>
          </a:bodyPr>
          <a:lstStyle/>
          <a:p>
            <a:r>
              <a:rPr lang="en-GB" sz="1400" dirty="0">
                <a:latin typeface="+mn-lt"/>
              </a:rPr>
              <a:t>These wires are attached to the same terminal, so output from “</a:t>
            </a:r>
            <a:r>
              <a:rPr lang="en-GB" sz="1400" dirty="0" err="1">
                <a:latin typeface="+mn-lt"/>
              </a:rPr>
              <a:t>IoT</a:t>
            </a:r>
            <a:r>
              <a:rPr lang="en-GB" sz="1400" dirty="0">
                <a:latin typeface="+mn-lt"/>
              </a:rPr>
              <a:t> App in” is copied to both receiving nodes</a:t>
            </a:r>
          </a:p>
        </p:txBody>
      </p:sp>
      <p:cxnSp>
        <p:nvCxnSpPr>
          <p:cNvPr id="13" name="Straight Arrow Connector 12"/>
          <p:cNvCxnSpPr/>
          <p:nvPr/>
        </p:nvCxnSpPr>
        <p:spPr>
          <a:xfrm>
            <a:off x="3553768" y="1815517"/>
            <a:ext cx="190919" cy="62623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5191648" y="3653182"/>
            <a:ext cx="2872993" cy="738664"/>
          </a:xfrm>
          <a:prstGeom prst="rect">
            <a:avLst/>
          </a:prstGeom>
          <a:noFill/>
        </p:spPr>
        <p:txBody>
          <a:bodyPr wrap="square" rtlCol="0">
            <a:spAutoFit/>
          </a:bodyPr>
          <a:lstStyle/>
          <a:p>
            <a:r>
              <a:rPr lang="en-GB" sz="1400" dirty="0">
                <a:latin typeface="+mn-lt"/>
              </a:rPr>
              <a:t>Switch node: routes incoming messages to one or more of its output terminals</a:t>
            </a:r>
          </a:p>
        </p:txBody>
      </p:sp>
      <p:cxnSp>
        <p:nvCxnSpPr>
          <p:cNvPr id="18" name="Straight Arrow Connector 17"/>
          <p:cNvCxnSpPr/>
          <p:nvPr/>
        </p:nvCxnSpPr>
        <p:spPr>
          <a:xfrm flipV="1">
            <a:off x="5926844" y="3196993"/>
            <a:ext cx="159108" cy="49410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1859451" y="5205600"/>
            <a:ext cx="5981125" cy="646331"/>
          </a:xfrm>
          <a:prstGeom prst="rect">
            <a:avLst/>
          </a:prstGeom>
          <a:noFill/>
        </p:spPr>
        <p:txBody>
          <a:bodyPr wrap="none" rtlCol="0">
            <a:spAutoFit/>
          </a:bodyPr>
          <a:lstStyle/>
          <a:p>
            <a:r>
              <a:rPr lang="en-GB" dirty="0">
                <a:latin typeface="+mn-lt"/>
              </a:rPr>
              <a:t>Node-RED implements a graphical Data Flow language. </a:t>
            </a:r>
          </a:p>
          <a:p>
            <a:r>
              <a:rPr lang="en-GB" dirty="0">
                <a:latin typeface="+mn-lt"/>
              </a:rPr>
              <a:t>Flows can be imported or exported as JSON objects</a:t>
            </a:r>
          </a:p>
        </p:txBody>
      </p:sp>
    </p:spTree>
    <p:extLst>
      <p:ext uri="{BB962C8B-B14F-4D97-AF65-F5344CB8AC3E}">
        <p14:creationId xmlns:p14="http://schemas.microsoft.com/office/powerpoint/2010/main" val="5522920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Nodes on Node-RED</a:t>
            </a:r>
          </a:p>
        </p:txBody>
      </p:sp>
      <p:sp>
        <p:nvSpPr>
          <p:cNvPr id="3" name="Content Placeholder 2"/>
          <p:cNvSpPr>
            <a:spLocks noGrp="1"/>
          </p:cNvSpPr>
          <p:nvPr>
            <p:ph idx="1"/>
          </p:nvPr>
        </p:nvSpPr>
        <p:spPr>
          <a:xfrm>
            <a:off x="391584" y="1202271"/>
            <a:ext cx="11190816" cy="657352"/>
          </a:xfrm>
        </p:spPr>
        <p:txBody>
          <a:bodyPr/>
          <a:lstStyle/>
          <a:p>
            <a:r>
              <a:rPr lang="en-US" dirty="0"/>
              <a:t>Node-RED has essentially </a:t>
            </a:r>
            <a:r>
              <a:rPr lang="en-US" dirty="0" smtClean="0"/>
              <a:t>three </a:t>
            </a:r>
            <a:r>
              <a:rPr lang="en-US" dirty="0"/>
              <a:t>types of node</a:t>
            </a:r>
            <a:r>
              <a:rPr lang="en-US" dirty="0" smtClean="0"/>
              <a:t>:</a:t>
            </a:r>
          </a:p>
          <a:p>
            <a:endParaRPr lang="en-US" dirty="0"/>
          </a:p>
        </p:txBody>
      </p:sp>
      <p:pic>
        <p:nvPicPr>
          <p:cNvPr id="6" name="Picture 5"/>
          <p:cNvPicPr>
            <a:picLocks noChangeAspect="1"/>
          </p:cNvPicPr>
          <p:nvPr/>
        </p:nvPicPr>
        <p:blipFill>
          <a:blip r:embed="rId2"/>
          <a:stretch>
            <a:fillRect/>
          </a:stretch>
        </p:blipFill>
        <p:spPr>
          <a:xfrm>
            <a:off x="5091642" y="2563073"/>
            <a:ext cx="1790700" cy="2044700"/>
          </a:xfrm>
          <a:prstGeom prst="rect">
            <a:avLst/>
          </a:prstGeom>
        </p:spPr>
      </p:pic>
      <p:pic>
        <p:nvPicPr>
          <p:cNvPr id="7" name="Picture 6"/>
          <p:cNvPicPr>
            <a:picLocks noChangeAspect="1"/>
          </p:cNvPicPr>
          <p:nvPr/>
        </p:nvPicPr>
        <p:blipFill>
          <a:blip r:embed="rId3"/>
          <a:stretch>
            <a:fillRect/>
          </a:stretch>
        </p:blipFill>
        <p:spPr>
          <a:xfrm>
            <a:off x="2264639" y="2486619"/>
            <a:ext cx="1866900" cy="2070100"/>
          </a:xfrm>
          <a:prstGeom prst="rect">
            <a:avLst/>
          </a:prstGeom>
        </p:spPr>
      </p:pic>
      <p:pic>
        <p:nvPicPr>
          <p:cNvPr id="8" name="Picture 7"/>
          <p:cNvPicPr>
            <a:picLocks noChangeAspect="1"/>
          </p:cNvPicPr>
          <p:nvPr/>
        </p:nvPicPr>
        <p:blipFill>
          <a:blip r:embed="rId4"/>
          <a:stretch>
            <a:fillRect/>
          </a:stretch>
        </p:blipFill>
        <p:spPr>
          <a:xfrm>
            <a:off x="2201139" y="4556719"/>
            <a:ext cx="1930400" cy="1054100"/>
          </a:xfrm>
          <a:prstGeom prst="rect">
            <a:avLst/>
          </a:prstGeom>
        </p:spPr>
      </p:pic>
      <p:pic>
        <p:nvPicPr>
          <p:cNvPr id="9" name="Picture 8"/>
          <p:cNvPicPr>
            <a:picLocks noChangeAspect="1"/>
          </p:cNvPicPr>
          <p:nvPr/>
        </p:nvPicPr>
        <p:blipFill>
          <a:blip r:embed="rId5"/>
          <a:stretch>
            <a:fillRect/>
          </a:stretch>
        </p:blipFill>
        <p:spPr>
          <a:xfrm>
            <a:off x="8038999" y="2563073"/>
            <a:ext cx="1892300" cy="2120900"/>
          </a:xfrm>
          <a:prstGeom prst="rect">
            <a:avLst/>
          </a:prstGeom>
        </p:spPr>
      </p:pic>
      <p:sp>
        <p:nvSpPr>
          <p:cNvPr id="5" name="TextBox 4"/>
          <p:cNvSpPr txBox="1"/>
          <p:nvPr/>
        </p:nvSpPr>
        <p:spPr>
          <a:xfrm>
            <a:off x="2538294" y="2087025"/>
            <a:ext cx="1233667" cy="646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lvl="1"/>
            <a:r>
              <a:rPr lang="en-US" b="1" dirty="0"/>
              <a:t>Input nodes</a:t>
            </a:r>
          </a:p>
          <a:p>
            <a:pPr marL="0" marR="0" indent="0" algn="l" defTabSz="914400" rtl="0" fontAlgn="auto" latinLnBrk="0" hangingPunct="0">
              <a:lnSpc>
                <a:spcPct val="100000"/>
              </a:lnSpc>
              <a:spcBef>
                <a:spcPts val="0"/>
              </a:spcBef>
              <a:spcAft>
                <a:spcPts val="0"/>
              </a:spcAft>
              <a:buClrTx/>
              <a:buSzTx/>
              <a:buFontTx/>
              <a:buNone/>
              <a:tabLst/>
            </a:pPr>
            <a:endParaRPr kumimoji="0" lang="en-US" sz="1800" b="1" i="0" u="none" strike="noStrike" cap="none" spc="0" normalizeH="0" baseline="0" dirty="0">
              <a:ln>
                <a:noFill/>
              </a:ln>
              <a:solidFill>
                <a:srgbClr val="000000"/>
              </a:solidFill>
              <a:effectLst/>
              <a:uFillTx/>
              <a:sym typeface="Calibri"/>
            </a:endParaRPr>
          </a:p>
        </p:txBody>
      </p:sp>
      <p:sp>
        <p:nvSpPr>
          <p:cNvPr id="10" name="TextBox 9"/>
          <p:cNvSpPr txBox="1"/>
          <p:nvPr/>
        </p:nvSpPr>
        <p:spPr>
          <a:xfrm>
            <a:off x="5288196" y="2122093"/>
            <a:ext cx="1408395"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lvl="1"/>
            <a:r>
              <a:rPr lang="en-US" b="1" dirty="0"/>
              <a:t>Output </a:t>
            </a:r>
            <a:r>
              <a:rPr lang="en-US" b="1" dirty="0" smtClean="0"/>
              <a:t>nodes</a:t>
            </a:r>
            <a:endParaRPr lang="en-US" b="1" dirty="0"/>
          </a:p>
        </p:txBody>
      </p:sp>
      <p:sp>
        <p:nvSpPr>
          <p:cNvPr id="11" name="TextBox 10"/>
          <p:cNvSpPr txBox="1"/>
          <p:nvPr/>
        </p:nvSpPr>
        <p:spPr>
          <a:xfrm>
            <a:off x="8197495" y="2093343"/>
            <a:ext cx="1733804"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lvl="1"/>
            <a:r>
              <a:rPr lang="en-US" b="1"/>
              <a:t>Processing </a:t>
            </a:r>
            <a:r>
              <a:rPr lang="en-US" b="1" smtClean="0"/>
              <a:t>nodes</a:t>
            </a:r>
            <a:endParaRPr lang="en-US" b="1" dirty="0"/>
          </a:p>
        </p:txBody>
      </p:sp>
    </p:spTree>
    <p:extLst>
      <p:ext uri="{BB962C8B-B14F-4D97-AF65-F5344CB8AC3E}">
        <p14:creationId xmlns:p14="http://schemas.microsoft.com/office/powerpoint/2010/main" val="9474393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Input nodes</a:t>
            </a:r>
          </a:p>
        </p:txBody>
      </p:sp>
      <p:sp>
        <p:nvSpPr>
          <p:cNvPr id="3" name="Content Placeholder 2"/>
          <p:cNvSpPr>
            <a:spLocks noGrp="1"/>
          </p:cNvSpPr>
          <p:nvPr>
            <p:ph idx="1"/>
          </p:nvPr>
        </p:nvSpPr>
        <p:spPr/>
        <p:txBody>
          <a:bodyPr/>
          <a:lstStyle/>
          <a:p>
            <a:r>
              <a:rPr lang="en-US" dirty="0"/>
              <a:t>Allows data to be injected into the flow:</a:t>
            </a:r>
          </a:p>
          <a:p>
            <a:pPr lvl="1"/>
            <a:r>
              <a:rPr lang="en-US" dirty="0" smtClean="0"/>
              <a:t>- Manually</a:t>
            </a:r>
            <a:endParaRPr lang="en-US" dirty="0"/>
          </a:p>
          <a:p>
            <a:pPr lvl="1"/>
            <a:r>
              <a:rPr lang="en-US" dirty="0" smtClean="0"/>
              <a:t>- From </a:t>
            </a:r>
            <a:r>
              <a:rPr lang="en-US" dirty="0"/>
              <a:t>an external source</a:t>
            </a:r>
          </a:p>
        </p:txBody>
      </p:sp>
      <p:pic>
        <p:nvPicPr>
          <p:cNvPr id="5" name="Picture 4"/>
          <p:cNvPicPr>
            <a:picLocks noChangeAspect="1"/>
          </p:cNvPicPr>
          <p:nvPr/>
        </p:nvPicPr>
        <p:blipFill>
          <a:blip r:embed="rId2"/>
          <a:stretch>
            <a:fillRect/>
          </a:stretch>
        </p:blipFill>
        <p:spPr>
          <a:xfrm>
            <a:off x="2759175" y="2362200"/>
            <a:ext cx="1866900" cy="2070100"/>
          </a:xfrm>
          <a:prstGeom prst="rect">
            <a:avLst/>
          </a:prstGeom>
        </p:spPr>
      </p:pic>
      <p:pic>
        <p:nvPicPr>
          <p:cNvPr id="6" name="Picture 5"/>
          <p:cNvPicPr>
            <a:picLocks noChangeAspect="1"/>
          </p:cNvPicPr>
          <p:nvPr/>
        </p:nvPicPr>
        <p:blipFill>
          <a:blip r:embed="rId3"/>
          <a:stretch>
            <a:fillRect/>
          </a:stretch>
        </p:blipFill>
        <p:spPr>
          <a:xfrm>
            <a:off x="2727425" y="4514927"/>
            <a:ext cx="1930400" cy="1054100"/>
          </a:xfrm>
          <a:prstGeom prst="rect">
            <a:avLst/>
          </a:prstGeom>
        </p:spPr>
      </p:pic>
      <p:sp>
        <p:nvSpPr>
          <p:cNvPr id="7" name="TextBox 6"/>
          <p:cNvSpPr txBox="1"/>
          <p:nvPr/>
        </p:nvSpPr>
        <p:spPr>
          <a:xfrm>
            <a:off x="5813525" y="4032190"/>
            <a:ext cx="3400290" cy="369332"/>
          </a:xfrm>
          <a:prstGeom prst="rect">
            <a:avLst/>
          </a:prstGeom>
          <a:noFill/>
          <a:ln w="38100" cap="flat" cmpd="sng" algn="ctr">
            <a:solidFill>
              <a:srgbClr val="FF6600"/>
            </a:solidFill>
            <a:prstDash val="solid"/>
            <a:round/>
            <a:headEnd type="none" w="med" len="med"/>
            <a:tailEnd type="triangle"/>
          </a:ln>
          <a:effectLst/>
        </p:spPr>
        <p:txBody>
          <a:bodyPr wrap="none" rtlCol="0">
            <a:spAutoFit/>
          </a:bodyPr>
          <a:lstStyle/>
          <a:p>
            <a:r>
              <a:rPr lang="en-US" dirty="0">
                <a:latin typeface="Calibri" panose="020F0502020204030204" pitchFamily="34" charset="0"/>
              </a:rPr>
              <a:t>Input nodes have </a:t>
            </a:r>
            <a:r>
              <a:rPr lang="en-US">
                <a:latin typeface="Calibri" panose="020F0502020204030204" pitchFamily="34" charset="0"/>
              </a:rPr>
              <a:t>only output pins</a:t>
            </a:r>
            <a:endParaRPr lang="en-US" dirty="0">
              <a:latin typeface="Calibri" panose="020F0502020204030204" pitchFamily="34" charset="0"/>
            </a:endParaRPr>
          </a:p>
        </p:txBody>
      </p:sp>
      <p:cxnSp>
        <p:nvCxnSpPr>
          <p:cNvPr id="9" name="Straight Arrow Connector 8"/>
          <p:cNvCxnSpPr>
            <a:stCxn id="7" idx="1"/>
          </p:cNvCxnSpPr>
          <p:nvPr/>
        </p:nvCxnSpPr>
        <p:spPr bwMode="auto">
          <a:xfrm flipH="1" flipV="1">
            <a:off x="4626075" y="3708402"/>
            <a:ext cx="1187450" cy="508455"/>
          </a:xfrm>
          <a:prstGeom prst="straightConnector1">
            <a:avLst/>
          </a:prstGeom>
          <a:noFill/>
          <a:ln w="38100" cap="flat" cmpd="sng" algn="ctr">
            <a:solidFill>
              <a:srgbClr val="FF6600"/>
            </a:solidFill>
            <a:prstDash val="solid"/>
            <a:round/>
            <a:headEnd type="none" w="med" len="med"/>
            <a:tailEnd type="triangle"/>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1" name="Straight Arrow Connector 10"/>
          <p:cNvCxnSpPr>
            <a:stCxn id="7" idx="1"/>
          </p:cNvCxnSpPr>
          <p:nvPr/>
        </p:nvCxnSpPr>
        <p:spPr bwMode="auto">
          <a:xfrm flipH="1" flipV="1">
            <a:off x="4626075" y="4211692"/>
            <a:ext cx="1187450" cy="5165"/>
          </a:xfrm>
          <a:prstGeom prst="straightConnector1">
            <a:avLst/>
          </a:prstGeom>
          <a:noFill/>
          <a:ln w="38100" cap="flat" cmpd="sng" algn="ctr">
            <a:solidFill>
              <a:srgbClr val="FF6600"/>
            </a:solidFill>
            <a:prstDash val="solid"/>
            <a:round/>
            <a:headEnd type="none" w="med" len="med"/>
            <a:tailEnd type="triangle"/>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3" name="Straight Arrow Connector 12"/>
          <p:cNvCxnSpPr>
            <a:stCxn id="7" idx="1"/>
          </p:cNvCxnSpPr>
          <p:nvPr/>
        </p:nvCxnSpPr>
        <p:spPr bwMode="auto">
          <a:xfrm flipH="1">
            <a:off x="4657825" y="4216856"/>
            <a:ext cx="1155700" cy="539234"/>
          </a:xfrm>
          <a:prstGeom prst="straightConnector1">
            <a:avLst/>
          </a:prstGeom>
          <a:noFill/>
          <a:ln w="38100" cap="flat" cmpd="sng" algn="ctr">
            <a:solidFill>
              <a:srgbClr val="FF6600"/>
            </a:solidFill>
            <a:prstDash val="solid"/>
            <a:round/>
            <a:headEnd type="none" w="med" len="med"/>
            <a:tailEnd type="triangle"/>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13247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Output nodes</a:t>
            </a:r>
          </a:p>
        </p:txBody>
      </p:sp>
      <p:sp>
        <p:nvSpPr>
          <p:cNvPr id="3" name="Content Placeholder 2"/>
          <p:cNvSpPr>
            <a:spLocks noGrp="1"/>
          </p:cNvSpPr>
          <p:nvPr>
            <p:ph idx="1"/>
          </p:nvPr>
        </p:nvSpPr>
        <p:spPr/>
        <p:txBody>
          <a:bodyPr/>
          <a:lstStyle/>
          <a:p>
            <a:r>
              <a:rPr lang="en-US" dirty="0"/>
              <a:t>Allow sending of data outside the flow:</a:t>
            </a:r>
          </a:p>
          <a:p>
            <a:pPr lvl="1"/>
            <a:r>
              <a:rPr lang="en-US" dirty="0" smtClean="0"/>
              <a:t>- To </a:t>
            </a:r>
            <a:r>
              <a:rPr lang="en-US" dirty="0"/>
              <a:t>external sources for example email, web sockets</a:t>
            </a:r>
          </a:p>
          <a:p>
            <a:pPr lvl="1"/>
            <a:r>
              <a:rPr lang="en-US" dirty="0" smtClean="0"/>
              <a:t>- To </a:t>
            </a:r>
            <a:r>
              <a:rPr lang="en-US" dirty="0"/>
              <a:t>the debug pane </a:t>
            </a:r>
          </a:p>
        </p:txBody>
      </p:sp>
      <p:pic>
        <p:nvPicPr>
          <p:cNvPr id="5" name="Picture 4"/>
          <p:cNvPicPr>
            <a:picLocks noChangeAspect="1"/>
          </p:cNvPicPr>
          <p:nvPr/>
        </p:nvPicPr>
        <p:blipFill>
          <a:blip r:embed="rId2"/>
          <a:stretch>
            <a:fillRect/>
          </a:stretch>
        </p:blipFill>
        <p:spPr>
          <a:xfrm>
            <a:off x="7006917" y="2876626"/>
            <a:ext cx="2218843" cy="2533573"/>
          </a:xfrm>
          <a:prstGeom prst="rect">
            <a:avLst/>
          </a:prstGeom>
        </p:spPr>
      </p:pic>
      <p:sp>
        <p:nvSpPr>
          <p:cNvPr id="6" name="TextBox 5"/>
          <p:cNvSpPr txBox="1"/>
          <p:nvPr/>
        </p:nvSpPr>
        <p:spPr>
          <a:xfrm>
            <a:off x="2067127" y="3943357"/>
            <a:ext cx="3425938" cy="369332"/>
          </a:xfrm>
          <a:prstGeom prst="rect">
            <a:avLst/>
          </a:prstGeom>
          <a:noFill/>
          <a:ln w="38100" cap="flat" cmpd="sng" algn="ctr">
            <a:solidFill>
              <a:srgbClr val="FF6600"/>
            </a:solidFill>
            <a:prstDash val="solid"/>
            <a:round/>
            <a:headEnd type="none" w="med" len="med"/>
            <a:tailEnd type="triangle"/>
          </a:ln>
          <a:effectLst/>
        </p:spPr>
        <p:txBody>
          <a:bodyPr wrap="none" rtlCol="0">
            <a:spAutoFit/>
          </a:bodyPr>
          <a:lstStyle/>
          <a:p>
            <a:r>
              <a:rPr lang="en-US" dirty="0">
                <a:latin typeface="Calibri" panose="020F0502020204030204" pitchFamily="34" charset="0"/>
              </a:rPr>
              <a:t>Output nodes have only input pins</a:t>
            </a:r>
          </a:p>
        </p:txBody>
      </p:sp>
      <p:cxnSp>
        <p:nvCxnSpPr>
          <p:cNvPr id="8" name="Straight Arrow Connector 7"/>
          <p:cNvCxnSpPr>
            <a:stCxn id="6" idx="3"/>
          </p:cNvCxnSpPr>
          <p:nvPr/>
        </p:nvCxnSpPr>
        <p:spPr bwMode="auto">
          <a:xfrm flipV="1">
            <a:off x="5493066" y="3797301"/>
            <a:ext cx="1513851" cy="330723"/>
          </a:xfrm>
          <a:prstGeom prst="straightConnector1">
            <a:avLst/>
          </a:prstGeom>
          <a:noFill/>
          <a:ln w="38100" cap="flat" cmpd="sng" algn="ctr">
            <a:solidFill>
              <a:srgbClr val="FF6600"/>
            </a:solidFill>
            <a:prstDash val="solid"/>
            <a:round/>
            <a:headEnd type="none" w="med" len="med"/>
            <a:tailEnd type="triangle"/>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0" name="Straight Arrow Connector 9"/>
          <p:cNvCxnSpPr>
            <a:stCxn id="6" idx="3"/>
          </p:cNvCxnSpPr>
          <p:nvPr/>
        </p:nvCxnSpPr>
        <p:spPr bwMode="auto">
          <a:xfrm>
            <a:off x="5493066" y="4128024"/>
            <a:ext cx="1513851" cy="298071"/>
          </a:xfrm>
          <a:prstGeom prst="straightConnector1">
            <a:avLst/>
          </a:prstGeom>
          <a:noFill/>
          <a:ln w="38100" cap="flat" cmpd="sng" algn="ctr">
            <a:solidFill>
              <a:srgbClr val="FF6600"/>
            </a:solidFill>
            <a:prstDash val="solid"/>
            <a:round/>
            <a:headEnd type="none" w="med" len="med"/>
            <a:tailEnd type="triangle"/>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9219474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Processing nodes</a:t>
            </a:r>
          </a:p>
        </p:txBody>
      </p:sp>
      <p:sp>
        <p:nvSpPr>
          <p:cNvPr id="3" name="Content Placeholder 2"/>
          <p:cNvSpPr>
            <a:spLocks noGrp="1"/>
          </p:cNvSpPr>
          <p:nvPr>
            <p:ph idx="1"/>
          </p:nvPr>
        </p:nvSpPr>
        <p:spPr/>
        <p:txBody>
          <a:bodyPr/>
          <a:lstStyle/>
          <a:p>
            <a:r>
              <a:rPr lang="en-US" dirty="0"/>
              <a:t>Allow processing of data:</a:t>
            </a:r>
          </a:p>
          <a:p>
            <a:pPr lvl="1"/>
            <a:r>
              <a:rPr lang="en-US" dirty="0" smtClean="0"/>
              <a:t>- Transform </a:t>
            </a:r>
            <a:r>
              <a:rPr lang="en-US" dirty="0"/>
              <a:t>the data</a:t>
            </a:r>
          </a:p>
          <a:p>
            <a:pPr lvl="1"/>
            <a:r>
              <a:rPr lang="en-US" dirty="0" smtClean="0"/>
              <a:t>- Trigger </a:t>
            </a:r>
            <a:r>
              <a:rPr lang="en-US" dirty="0"/>
              <a:t>messages</a:t>
            </a:r>
          </a:p>
          <a:p>
            <a:pPr lvl="1"/>
            <a:r>
              <a:rPr lang="en-US" dirty="0" smtClean="0"/>
              <a:t>- Write </a:t>
            </a:r>
            <a:r>
              <a:rPr lang="en-US" dirty="0"/>
              <a:t>custom code</a:t>
            </a:r>
          </a:p>
        </p:txBody>
      </p:sp>
      <p:pic>
        <p:nvPicPr>
          <p:cNvPr id="7" name="Picture 6"/>
          <p:cNvPicPr>
            <a:picLocks noChangeAspect="1"/>
          </p:cNvPicPr>
          <p:nvPr/>
        </p:nvPicPr>
        <p:blipFill>
          <a:blip r:embed="rId2"/>
          <a:stretch>
            <a:fillRect/>
          </a:stretch>
        </p:blipFill>
        <p:spPr>
          <a:xfrm>
            <a:off x="6940828" y="1228167"/>
            <a:ext cx="1892300" cy="2120900"/>
          </a:xfrm>
          <a:prstGeom prst="rect">
            <a:avLst/>
          </a:prstGeom>
        </p:spPr>
      </p:pic>
      <p:sp>
        <p:nvSpPr>
          <p:cNvPr id="8" name="TextBox 7"/>
          <p:cNvSpPr txBox="1"/>
          <p:nvPr/>
        </p:nvSpPr>
        <p:spPr>
          <a:xfrm>
            <a:off x="2218253" y="5622140"/>
            <a:ext cx="6960560" cy="369332"/>
          </a:xfrm>
          <a:prstGeom prst="rect">
            <a:avLst/>
          </a:prstGeom>
          <a:noFill/>
          <a:ln w="38100" cap="flat" cmpd="sng" algn="ctr">
            <a:solidFill>
              <a:srgbClr val="FF6600"/>
            </a:solidFill>
            <a:prstDash val="solid"/>
            <a:round/>
            <a:headEnd type="none" w="med" len="med"/>
            <a:tailEnd type="triangle"/>
          </a:ln>
          <a:effectLst/>
        </p:spPr>
        <p:txBody>
          <a:bodyPr wrap="none" rtlCol="0">
            <a:spAutoFit/>
          </a:bodyPr>
          <a:lstStyle/>
          <a:p>
            <a:r>
              <a:rPr lang="en-US" dirty="0">
                <a:latin typeface="Calibri" panose="020F0502020204030204" pitchFamily="34" charset="0"/>
              </a:rPr>
              <a:t>Processing nodes have at least one input pin and at least </a:t>
            </a:r>
            <a:r>
              <a:rPr lang="en-US">
                <a:latin typeface="Calibri" panose="020F0502020204030204" pitchFamily="34" charset="0"/>
              </a:rPr>
              <a:t>one output pin</a:t>
            </a:r>
            <a:endParaRPr lang="en-US" dirty="0">
              <a:latin typeface="Calibri" panose="020F0502020204030204" pitchFamily="34" charset="0"/>
            </a:endParaRPr>
          </a:p>
        </p:txBody>
      </p:sp>
      <p:cxnSp>
        <p:nvCxnSpPr>
          <p:cNvPr id="10" name="Straight Arrow Connector 9"/>
          <p:cNvCxnSpPr/>
          <p:nvPr/>
        </p:nvCxnSpPr>
        <p:spPr bwMode="auto">
          <a:xfrm flipV="1">
            <a:off x="6459220" y="1564290"/>
            <a:ext cx="481608" cy="166952"/>
          </a:xfrm>
          <a:prstGeom prst="straightConnector1">
            <a:avLst/>
          </a:prstGeom>
          <a:noFill/>
          <a:ln w="38100" cap="flat" cmpd="sng" algn="ctr">
            <a:solidFill>
              <a:srgbClr val="FF6600"/>
            </a:solidFill>
            <a:prstDash val="solid"/>
            <a:round/>
            <a:headEnd type="none" w="med" len="med"/>
            <a:tailEnd type="triangle"/>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2" name="Straight Arrow Connector 11"/>
          <p:cNvCxnSpPr/>
          <p:nvPr/>
        </p:nvCxnSpPr>
        <p:spPr bwMode="auto">
          <a:xfrm flipH="1" flipV="1">
            <a:off x="8756928" y="1525264"/>
            <a:ext cx="407392" cy="154252"/>
          </a:xfrm>
          <a:prstGeom prst="straightConnector1">
            <a:avLst/>
          </a:prstGeom>
          <a:noFill/>
          <a:ln w="38100" cap="flat" cmpd="sng" algn="ctr">
            <a:solidFill>
              <a:srgbClr val="FF6600"/>
            </a:solidFill>
            <a:prstDash val="solid"/>
            <a:round/>
            <a:headEnd type="none" w="med" len="med"/>
            <a:tailEnd type="triangle"/>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pic>
        <p:nvPicPr>
          <p:cNvPr id="5" name="Picture 4"/>
          <p:cNvPicPr>
            <a:picLocks noChangeAspect="1"/>
          </p:cNvPicPr>
          <p:nvPr/>
        </p:nvPicPr>
        <p:blipFill>
          <a:blip r:embed="rId3"/>
          <a:stretch>
            <a:fillRect/>
          </a:stretch>
        </p:blipFill>
        <p:spPr>
          <a:xfrm>
            <a:off x="6940828" y="3371027"/>
            <a:ext cx="1816100" cy="1473200"/>
          </a:xfrm>
          <a:prstGeom prst="rect">
            <a:avLst/>
          </a:prstGeom>
        </p:spPr>
      </p:pic>
      <p:sp>
        <p:nvSpPr>
          <p:cNvPr id="6" name="TextBox 5"/>
          <p:cNvSpPr txBox="1"/>
          <p:nvPr/>
        </p:nvSpPr>
        <p:spPr>
          <a:xfrm>
            <a:off x="8906866" y="3752534"/>
            <a:ext cx="1362874" cy="369332"/>
          </a:xfrm>
          <a:prstGeom prst="rect">
            <a:avLst/>
          </a:prstGeom>
          <a:noFill/>
          <a:ln w="38100" cap="flat" cmpd="sng" algn="ctr">
            <a:solidFill>
              <a:srgbClr val="FF6600"/>
            </a:solidFill>
            <a:prstDash val="solid"/>
            <a:round/>
            <a:headEnd type="none" w="med" len="med"/>
            <a:tailEnd type="triangle"/>
          </a:ln>
          <a:effectLst/>
        </p:spPr>
        <p:txBody>
          <a:bodyPr wrap="none" rtlCol="0">
            <a:spAutoFit/>
          </a:bodyPr>
          <a:lstStyle/>
          <a:p>
            <a:r>
              <a:rPr lang="en-US" dirty="0">
                <a:latin typeface="Calibri" panose="020F0502020204030204" pitchFamily="34" charset="0"/>
              </a:rPr>
              <a:t>Watson APIs</a:t>
            </a:r>
          </a:p>
        </p:txBody>
      </p:sp>
    </p:spTree>
    <p:extLst>
      <p:ext uri="{BB962C8B-B14F-4D97-AF65-F5344CB8AC3E}">
        <p14:creationId xmlns:p14="http://schemas.microsoft.com/office/powerpoint/2010/main" val="18700643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Flows in Node-RED</a:t>
            </a:r>
          </a:p>
        </p:txBody>
      </p:sp>
      <p:sp>
        <p:nvSpPr>
          <p:cNvPr id="3" name="Content Placeholder 2"/>
          <p:cNvSpPr>
            <a:spLocks noGrp="1"/>
          </p:cNvSpPr>
          <p:nvPr>
            <p:ph idx="1"/>
          </p:nvPr>
        </p:nvSpPr>
        <p:spPr/>
        <p:txBody>
          <a:bodyPr/>
          <a:lstStyle/>
          <a:p>
            <a:r>
              <a:rPr lang="en-US" dirty="0"/>
              <a:t>Flows consist of multiple nodes wired together</a:t>
            </a:r>
          </a:p>
          <a:p>
            <a:pPr lvl="1"/>
            <a:r>
              <a:rPr lang="en-US" dirty="0" smtClean="0"/>
              <a:t>- Nodes </a:t>
            </a:r>
            <a:r>
              <a:rPr lang="en-US" dirty="0"/>
              <a:t>produce and consume messages</a:t>
            </a:r>
          </a:p>
          <a:p>
            <a:pPr lvl="1"/>
            <a:r>
              <a:rPr lang="en-US" dirty="0" smtClean="0"/>
              <a:t>- Messages </a:t>
            </a:r>
            <a:r>
              <a:rPr lang="en-US" dirty="0"/>
              <a:t>flow between the nodes</a:t>
            </a:r>
          </a:p>
        </p:txBody>
      </p:sp>
      <p:pic>
        <p:nvPicPr>
          <p:cNvPr id="5" name="Picture 4"/>
          <p:cNvPicPr>
            <a:picLocks noChangeAspect="1"/>
          </p:cNvPicPr>
          <p:nvPr/>
        </p:nvPicPr>
        <p:blipFill>
          <a:blip r:embed="rId2"/>
          <a:stretch>
            <a:fillRect/>
          </a:stretch>
        </p:blipFill>
        <p:spPr>
          <a:xfrm>
            <a:off x="2073275" y="2800350"/>
            <a:ext cx="8102600" cy="2197100"/>
          </a:xfrm>
          <a:prstGeom prst="rect">
            <a:avLst/>
          </a:prstGeom>
        </p:spPr>
      </p:pic>
    </p:spTree>
    <p:extLst>
      <p:ext uri="{BB962C8B-B14F-4D97-AF65-F5344CB8AC3E}">
        <p14:creationId xmlns:p14="http://schemas.microsoft.com/office/powerpoint/2010/main" val="17485078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Messages in Node-RED</a:t>
            </a:r>
          </a:p>
        </p:txBody>
      </p:sp>
      <p:sp>
        <p:nvSpPr>
          <p:cNvPr id="3" name="Content Placeholder 2"/>
          <p:cNvSpPr>
            <a:spLocks noGrp="1"/>
          </p:cNvSpPr>
          <p:nvPr>
            <p:ph idx="1"/>
          </p:nvPr>
        </p:nvSpPr>
        <p:spPr/>
        <p:txBody>
          <a:bodyPr/>
          <a:lstStyle/>
          <a:p>
            <a:pPr marL="285750" indent="-285750">
              <a:buFont typeface="Arial" charset="0"/>
              <a:buChar char="•"/>
            </a:pPr>
            <a:r>
              <a:rPr lang="en-US" dirty="0"/>
              <a:t>Messages are java script objects which have (by default) three attributes:</a:t>
            </a:r>
          </a:p>
          <a:p>
            <a:pPr lvl="1"/>
            <a:r>
              <a:rPr lang="en-US" dirty="0" smtClean="0"/>
              <a:t>- payload</a:t>
            </a:r>
            <a:endParaRPr lang="en-US" dirty="0"/>
          </a:p>
          <a:p>
            <a:pPr lvl="1"/>
            <a:r>
              <a:rPr lang="en-US" dirty="0" smtClean="0"/>
              <a:t>- topic</a:t>
            </a:r>
            <a:endParaRPr lang="en-US" dirty="0"/>
          </a:p>
          <a:p>
            <a:pPr lvl="1"/>
            <a:r>
              <a:rPr lang="en-US" dirty="0" smtClean="0"/>
              <a:t>- _</a:t>
            </a:r>
            <a:r>
              <a:rPr lang="en-US" dirty="0" err="1"/>
              <a:t>msgid</a:t>
            </a:r>
            <a:endParaRPr lang="en-US" dirty="0"/>
          </a:p>
          <a:p>
            <a:pPr marL="285750" indent="-285750">
              <a:buFont typeface="Arial" charset="0"/>
              <a:buChar char="•"/>
            </a:pPr>
            <a:r>
              <a:rPr lang="en-US" dirty="0"/>
              <a:t>Additional attributes may be added in the flow</a:t>
            </a:r>
          </a:p>
          <a:p>
            <a:pPr lvl="1"/>
            <a:r>
              <a:rPr lang="en-US" dirty="0" smtClean="0"/>
              <a:t>- Data </a:t>
            </a:r>
            <a:r>
              <a:rPr lang="en-US" dirty="0"/>
              <a:t>input to the flow automatically goes into the payload attribute</a:t>
            </a:r>
          </a:p>
        </p:txBody>
      </p:sp>
      <p:pic>
        <p:nvPicPr>
          <p:cNvPr id="5" name="Picture 4"/>
          <p:cNvPicPr>
            <a:picLocks noChangeAspect="1"/>
          </p:cNvPicPr>
          <p:nvPr/>
        </p:nvPicPr>
        <p:blipFill>
          <a:blip r:embed="rId2"/>
          <a:stretch>
            <a:fillRect/>
          </a:stretch>
        </p:blipFill>
        <p:spPr>
          <a:xfrm>
            <a:off x="4714851" y="3125180"/>
            <a:ext cx="3276600" cy="2513556"/>
          </a:xfrm>
          <a:prstGeom prst="rect">
            <a:avLst/>
          </a:prstGeom>
        </p:spPr>
      </p:pic>
    </p:spTree>
    <p:extLst>
      <p:ext uri="{BB962C8B-B14F-4D97-AF65-F5344CB8AC3E}">
        <p14:creationId xmlns:p14="http://schemas.microsoft.com/office/powerpoint/2010/main" val="10901556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Inject nodes</a:t>
            </a:r>
          </a:p>
        </p:txBody>
      </p:sp>
      <p:sp>
        <p:nvSpPr>
          <p:cNvPr id="3" name="Content Placeholder 2"/>
          <p:cNvSpPr>
            <a:spLocks noGrp="1"/>
          </p:cNvSpPr>
          <p:nvPr>
            <p:ph idx="1"/>
          </p:nvPr>
        </p:nvSpPr>
        <p:spPr/>
        <p:txBody>
          <a:bodyPr/>
          <a:lstStyle/>
          <a:p>
            <a:r>
              <a:rPr lang="en-US" dirty="0"/>
              <a:t>Inject nodes may be used to manually inject a payload to test the flow</a:t>
            </a:r>
          </a:p>
        </p:txBody>
      </p:sp>
      <p:pic>
        <p:nvPicPr>
          <p:cNvPr id="5" name="Picture 4"/>
          <p:cNvPicPr>
            <a:picLocks noChangeAspect="1"/>
          </p:cNvPicPr>
          <p:nvPr/>
        </p:nvPicPr>
        <p:blipFill>
          <a:blip r:embed="rId2"/>
          <a:stretch>
            <a:fillRect/>
          </a:stretch>
        </p:blipFill>
        <p:spPr>
          <a:xfrm>
            <a:off x="5816600" y="2300877"/>
            <a:ext cx="3149600" cy="673100"/>
          </a:xfrm>
          <a:prstGeom prst="rect">
            <a:avLst/>
          </a:prstGeom>
        </p:spPr>
      </p:pic>
      <p:sp>
        <p:nvSpPr>
          <p:cNvPr id="6" name="TextBox 5"/>
          <p:cNvSpPr txBox="1"/>
          <p:nvPr/>
        </p:nvSpPr>
        <p:spPr>
          <a:xfrm>
            <a:off x="4787900" y="1625600"/>
            <a:ext cx="5052986" cy="369332"/>
          </a:xfrm>
          <a:prstGeom prst="rect">
            <a:avLst/>
          </a:prstGeom>
          <a:noFill/>
          <a:ln w="38100" cap="flat" cmpd="sng" algn="ctr">
            <a:solidFill>
              <a:srgbClr val="FF6600"/>
            </a:solidFill>
            <a:prstDash val="solid"/>
            <a:round/>
            <a:headEnd type="none" w="med" len="med"/>
            <a:tailEnd type="triangle"/>
          </a:ln>
          <a:effectLst/>
        </p:spPr>
        <p:txBody>
          <a:bodyPr wrap="none" rtlCol="0">
            <a:spAutoFit/>
          </a:bodyPr>
          <a:lstStyle/>
          <a:p>
            <a:r>
              <a:rPr lang="en-US" dirty="0">
                <a:latin typeface="Calibri" panose="020F0502020204030204" pitchFamily="34" charset="0"/>
              </a:rPr>
              <a:t>Clicking the activation button will inject the payload</a:t>
            </a:r>
          </a:p>
        </p:txBody>
      </p:sp>
      <p:cxnSp>
        <p:nvCxnSpPr>
          <p:cNvPr id="8" name="Straight Arrow Connector 7"/>
          <p:cNvCxnSpPr/>
          <p:nvPr/>
        </p:nvCxnSpPr>
        <p:spPr bwMode="auto">
          <a:xfrm flipH="1">
            <a:off x="6261100" y="2025711"/>
            <a:ext cx="25400" cy="396973"/>
          </a:xfrm>
          <a:prstGeom prst="straightConnector1">
            <a:avLst/>
          </a:prstGeom>
          <a:noFill/>
          <a:ln w="38100" cap="flat" cmpd="sng" algn="ctr">
            <a:solidFill>
              <a:srgbClr val="FF6600"/>
            </a:solidFill>
            <a:prstDash val="solid"/>
            <a:round/>
            <a:headEnd type="none" w="med" len="med"/>
            <a:tailEnd type="triangle"/>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pic>
        <p:nvPicPr>
          <p:cNvPr id="9" name="Picture 8"/>
          <p:cNvPicPr>
            <a:picLocks noChangeAspect="1"/>
          </p:cNvPicPr>
          <p:nvPr/>
        </p:nvPicPr>
        <p:blipFill>
          <a:blip r:embed="rId3"/>
          <a:stretch>
            <a:fillRect/>
          </a:stretch>
        </p:blipFill>
        <p:spPr>
          <a:xfrm>
            <a:off x="2073276" y="3156538"/>
            <a:ext cx="4429125" cy="3186694"/>
          </a:xfrm>
          <a:prstGeom prst="rect">
            <a:avLst/>
          </a:prstGeom>
        </p:spPr>
      </p:pic>
    </p:spTree>
    <p:extLst>
      <p:ext uri="{BB962C8B-B14F-4D97-AF65-F5344CB8AC3E}">
        <p14:creationId xmlns:p14="http://schemas.microsoft.com/office/powerpoint/2010/main" val="206306741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Debug nodes</a:t>
            </a:r>
          </a:p>
        </p:txBody>
      </p:sp>
      <p:sp>
        <p:nvSpPr>
          <p:cNvPr id="3" name="Content Placeholder 2"/>
          <p:cNvSpPr>
            <a:spLocks noGrp="1"/>
          </p:cNvSpPr>
          <p:nvPr>
            <p:ph idx="1"/>
          </p:nvPr>
        </p:nvSpPr>
        <p:spPr/>
        <p:txBody>
          <a:bodyPr/>
          <a:lstStyle/>
          <a:p>
            <a:r>
              <a:rPr lang="en-US" dirty="0"/>
              <a:t>Debug nodes may be toggled on or off using their activation button</a:t>
            </a:r>
          </a:p>
          <a:p>
            <a:pPr lvl="1"/>
            <a:r>
              <a:rPr lang="en-US" dirty="0" smtClean="0"/>
              <a:t>- Only </a:t>
            </a:r>
            <a:r>
              <a:rPr lang="en-US" dirty="0"/>
              <a:t>active debug nodes output data to the debug pane</a:t>
            </a:r>
          </a:p>
          <a:p>
            <a:pPr lvl="1"/>
            <a:r>
              <a:rPr lang="en-US" dirty="0" smtClean="0"/>
              <a:t>- Debug </a:t>
            </a:r>
            <a:r>
              <a:rPr lang="en-US" dirty="0"/>
              <a:t>nodes may be configured to display specific attributes from the message - or the entire message</a:t>
            </a:r>
          </a:p>
        </p:txBody>
      </p:sp>
      <p:pic>
        <p:nvPicPr>
          <p:cNvPr id="6" name="Picture 5"/>
          <p:cNvPicPr>
            <a:picLocks noChangeAspect="1"/>
          </p:cNvPicPr>
          <p:nvPr/>
        </p:nvPicPr>
        <p:blipFill>
          <a:blip r:embed="rId2"/>
          <a:stretch>
            <a:fillRect/>
          </a:stretch>
        </p:blipFill>
        <p:spPr>
          <a:xfrm>
            <a:off x="3652431" y="2011334"/>
            <a:ext cx="6426200" cy="1397000"/>
          </a:xfrm>
          <a:prstGeom prst="rect">
            <a:avLst/>
          </a:prstGeom>
        </p:spPr>
      </p:pic>
      <p:pic>
        <p:nvPicPr>
          <p:cNvPr id="7" name="Picture 6"/>
          <p:cNvPicPr>
            <a:picLocks noChangeAspect="1"/>
          </p:cNvPicPr>
          <p:nvPr/>
        </p:nvPicPr>
        <p:blipFill>
          <a:blip r:embed="rId3"/>
          <a:stretch>
            <a:fillRect/>
          </a:stretch>
        </p:blipFill>
        <p:spPr>
          <a:xfrm>
            <a:off x="2878048" y="3058767"/>
            <a:ext cx="3467100" cy="2828424"/>
          </a:xfrm>
          <a:prstGeom prst="rect">
            <a:avLst/>
          </a:prstGeom>
        </p:spPr>
      </p:pic>
      <p:sp>
        <p:nvSpPr>
          <p:cNvPr id="8" name="TextBox 7"/>
          <p:cNvSpPr txBox="1"/>
          <p:nvPr/>
        </p:nvSpPr>
        <p:spPr>
          <a:xfrm>
            <a:off x="7129373" y="5405324"/>
            <a:ext cx="1369286" cy="369332"/>
          </a:xfrm>
          <a:prstGeom prst="rect">
            <a:avLst/>
          </a:prstGeom>
          <a:noFill/>
          <a:ln w="38100" cap="flat" cmpd="sng" algn="ctr">
            <a:solidFill>
              <a:srgbClr val="FF6600"/>
            </a:solidFill>
            <a:prstDash val="solid"/>
            <a:round/>
            <a:headEnd type="none" w="med" len="med"/>
            <a:tailEnd type="triangle"/>
          </a:ln>
          <a:effectLst/>
        </p:spPr>
        <p:txBody>
          <a:bodyPr wrap="none" rtlCol="0">
            <a:spAutoFit/>
          </a:bodyPr>
          <a:lstStyle/>
          <a:p>
            <a:r>
              <a:rPr lang="en-US">
                <a:latin typeface="Calibri" panose="020F0502020204030204" pitchFamily="34" charset="0"/>
              </a:rPr>
              <a:t>msg.payload</a:t>
            </a:r>
            <a:endParaRPr lang="en-US" dirty="0">
              <a:latin typeface="Calibri" panose="020F0502020204030204" pitchFamily="34" charset="0"/>
            </a:endParaRPr>
          </a:p>
        </p:txBody>
      </p:sp>
      <p:cxnSp>
        <p:nvCxnSpPr>
          <p:cNvPr id="10" name="Straight Arrow Connector 9"/>
          <p:cNvCxnSpPr>
            <a:stCxn id="8" idx="1"/>
          </p:cNvCxnSpPr>
          <p:nvPr/>
        </p:nvCxnSpPr>
        <p:spPr bwMode="auto">
          <a:xfrm flipH="1">
            <a:off x="5900649" y="5589991"/>
            <a:ext cx="1228724" cy="45583"/>
          </a:xfrm>
          <a:prstGeom prst="straightConnector1">
            <a:avLst/>
          </a:prstGeom>
          <a:noFill/>
          <a:ln w="38100" cap="flat" cmpd="sng" algn="ctr">
            <a:solidFill>
              <a:srgbClr val="FF6600"/>
            </a:solidFill>
            <a:prstDash val="solid"/>
            <a:round/>
            <a:headEnd type="none" w="med" len="med"/>
            <a:tailEnd type="triangle"/>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1" name="TextBox 10"/>
          <p:cNvSpPr txBox="1"/>
          <p:nvPr/>
        </p:nvSpPr>
        <p:spPr>
          <a:xfrm>
            <a:off x="6959274" y="4306801"/>
            <a:ext cx="3280065" cy="369332"/>
          </a:xfrm>
          <a:prstGeom prst="rect">
            <a:avLst/>
          </a:prstGeom>
          <a:noFill/>
          <a:ln w="38100" cap="flat" cmpd="sng" algn="ctr">
            <a:solidFill>
              <a:srgbClr val="FF6600"/>
            </a:solidFill>
            <a:prstDash val="solid"/>
            <a:round/>
            <a:headEnd type="none" w="med" len="med"/>
            <a:tailEnd type="triangle"/>
          </a:ln>
          <a:effectLst/>
        </p:spPr>
        <p:txBody>
          <a:bodyPr wrap="none" rtlCol="0">
            <a:spAutoFit/>
          </a:bodyPr>
          <a:lstStyle/>
          <a:p>
            <a:r>
              <a:rPr lang="en-US" dirty="0">
                <a:latin typeface="Calibri" panose="020F0502020204030204" pitchFamily="34" charset="0"/>
              </a:rPr>
              <a:t>Entire </a:t>
            </a:r>
            <a:r>
              <a:rPr lang="en-US" dirty="0" err="1">
                <a:latin typeface="Calibri" panose="020F0502020204030204" pitchFamily="34" charset="0"/>
              </a:rPr>
              <a:t>msg</a:t>
            </a:r>
            <a:r>
              <a:rPr lang="en-US" dirty="0">
                <a:latin typeface="Calibri" panose="020F0502020204030204" pitchFamily="34" charset="0"/>
              </a:rPr>
              <a:t> object in JSON format</a:t>
            </a:r>
          </a:p>
        </p:txBody>
      </p:sp>
      <p:cxnSp>
        <p:nvCxnSpPr>
          <p:cNvPr id="13" name="Straight Arrow Connector 12"/>
          <p:cNvCxnSpPr>
            <a:stCxn id="11" idx="1"/>
          </p:cNvCxnSpPr>
          <p:nvPr/>
        </p:nvCxnSpPr>
        <p:spPr bwMode="auto">
          <a:xfrm flipH="1">
            <a:off x="5910491" y="4491468"/>
            <a:ext cx="1048782" cy="131819"/>
          </a:xfrm>
          <a:prstGeom prst="straightConnector1">
            <a:avLst/>
          </a:prstGeom>
          <a:noFill/>
          <a:ln w="38100" cap="flat" cmpd="sng" algn="ctr">
            <a:solidFill>
              <a:srgbClr val="FF6600"/>
            </a:solidFill>
            <a:prstDash val="solid"/>
            <a:round/>
            <a:headEnd type="none" w="med" len="med"/>
            <a:tailEnd type="triangle"/>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Tree>
    <p:extLst>
      <p:ext uri="{BB962C8B-B14F-4D97-AF65-F5344CB8AC3E}">
        <p14:creationId xmlns:p14="http://schemas.microsoft.com/office/powerpoint/2010/main" val="70306263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Importing and exporting flows</a:t>
            </a:r>
          </a:p>
        </p:txBody>
      </p:sp>
      <p:sp>
        <p:nvSpPr>
          <p:cNvPr id="3" name="Content Placeholder 2"/>
          <p:cNvSpPr>
            <a:spLocks noGrp="1"/>
          </p:cNvSpPr>
          <p:nvPr>
            <p:ph idx="1"/>
          </p:nvPr>
        </p:nvSpPr>
        <p:spPr/>
        <p:txBody>
          <a:bodyPr/>
          <a:lstStyle/>
          <a:p>
            <a:r>
              <a:rPr lang="en-US" dirty="0"/>
              <a:t>Flows may be imported or exported:</a:t>
            </a:r>
          </a:p>
          <a:p>
            <a:pPr lvl="1"/>
            <a:r>
              <a:rPr lang="en-US" dirty="0" smtClean="0"/>
              <a:t>- To </a:t>
            </a:r>
            <a:r>
              <a:rPr lang="en-US" dirty="0"/>
              <a:t>JSON formatted text</a:t>
            </a:r>
          </a:p>
          <a:p>
            <a:pPr lvl="1"/>
            <a:r>
              <a:rPr lang="en-US" dirty="0" smtClean="0"/>
              <a:t>- To </a:t>
            </a:r>
            <a:r>
              <a:rPr lang="en-US" dirty="0"/>
              <a:t>a library</a:t>
            </a:r>
          </a:p>
        </p:txBody>
      </p:sp>
      <p:pic>
        <p:nvPicPr>
          <p:cNvPr id="5" name="Picture 4"/>
          <p:cNvPicPr>
            <a:picLocks noChangeAspect="1"/>
          </p:cNvPicPr>
          <p:nvPr/>
        </p:nvPicPr>
        <p:blipFill>
          <a:blip r:embed="rId2"/>
          <a:stretch>
            <a:fillRect/>
          </a:stretch>
        </p:blipFill>
        <p:spPr>
          <a:xfrm>
            <a:off x="3251200" y="2501900"/>
            <a:ext cx="6400800" cy="2717800"/>
          </a:xfrm>
          <a:prstGeom prst="rect">
            <a:avLst/>
          </a:prstGeom>
        </p:spPr>
      </p:pic>
    </p:spTree>
    <p:extLst>
      <p:ext uri="{BB962C8B-B14F-4D97-AF65-F5344CB8AC3E}">
        <p14:creationId xmlns:p14="http://schemas.microsoft.com/office/powerpoint/2010/main" val="9186974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00188" y="1336697"/>
            <a:ext cx="5057380" cy="3793035"/>
          </a:xfrm>
          <a:prstGeom prst="rect">
            <a:avLst/>
          </a:prstGeom>
        </p:spPr>
      </p:pic>
      <p:sp>
        <p:nvSpPr>
          <p:cNvPr id="9" name="Rectangle 8"/>
          <p:cNvSpPr/>
          <p:nvPr/>
        </p:nvSpPr>
        <p:spPr bwMode="auto">
          <a:xfrm>
            <a:off x="359038" y="231823"/>
            <a:ext cx="5326380" cy="1022412"/>
          </a:xfrm>
          <a:prstGeom prst="rect">
            <a:avLst/>
          </a:prstGeom>
          <a:no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HelvNeue Light for IBM" pitchFamily="34" charset="0"/>
            </a:endParaRPr>
          </a:p>
        </p:txBody>
      </p:sp>
      <p:sp>
        <p:nvSpPr>
          <p:cNvPr id="11" name="TextBox 10"/>
          <p:cNvSpPr txBox="1"/>
          <p:nvPr/>
        </p:nvSpPr>
        <p:spPr>
          <a:xfrm>
            <a:off x="894478" y="284679"/>
            <a:ext cx="6596568" cy="1015663"/>
          </a:xfrm>
          <a:prstGeom prst="rect">
            <a:avLst/>
          </a:prstGeom>
          <a:noFill/>
        </p:spPr>
        <p:txBody>
          <a:bodyPr wrap="square" rtlCol="0">
            <a:spAutoFit/>
          </a:bodyPr>
          <a:lstStyle/>
          <a:p>
            <a:pPr marL="0" indent="0">
              <a:buNone/>
            </a:pPr>
            <a:r>
              <a:rPr lang="en-US" sz="1600" dirty="0">
                <a:solidFill>
                  <a:schemeClr val="bg1"/>
                </a:solidFill>
                <a:latin typeface="Helvetica Neue" charset="0"/>
                <a:ea typeface="Helvetica Neue" charset="0"/>
                <a:cs typeface="Helvetica Neue" charset="0"/>
              </a:rPr>
              <a:t>Clemence Lebrun, Developer &amp; Developer Advocate Europe</a:t>
            </a:r>
          </a:p>
          <a:p>
            <a:pPr marL="0" indent="0">
              <a:buNone/>
            </a:pPr>
            <a:r>
              <a:rPr lang="en-US" sz="1600" dirty="0">
                <a:solidFill>
                  <a:schemeClr val="bg1"/>
                </a:solidFill>
                <a:latin typeface="Helvetica Neue" charset="0"/>
                <a:ea typeface="Helvetica Neue" charset="0"/>
                <a:cs typeface="Helvetica Neue" charset="0"/>
              </a:rPr>
              <a:t>IBM Cloud</a:t>
            </a:r>
          </a:p>
          <a:p>
            <a:pPr marL="0" indent="0">
              <a:buNone/>
            </a:pPr>
            <a:r>
              <a:rPr lang="en-US" sz="1200" dirty="0">
                <a:solidFill>
                  <a:schemeClr val="bg1"/>
                </a:solidFill>
                <a:latin typeface="Helvetica Neue" charset="0"/>
                <a:ea typeface="Helvetica Neue" charset="0"/>
                <a:cs typeface="Helvetica Neue" charset="0"/>
                <a:hlinkClick r:id="rId4"/>
              </a:rPr>
              <a:t>clemence.lebrun@fr.ibm.com</a:t>
            </a:r>
            <a:r>
              <a:rPr lang="en-US" sz="1200" dirty="0">
                <a:solidFill>
                  <a:schemeClr val="bg1"/>
                </a:solidFill>
                <a:latin typeface="Helvetica Neue" charset="0"/>
                <a:ea typeface="Helvetica Neue" charset="0"/>
                <a:cs typeface="Helvetica Neue" charset="0"/>
              </a:rPr>
              <a:t> </a:t>
            </a:r>
            <a:r>
              <a:rPr lang="hr-HR" sz="1200" dirty="0">
                <a:solidFill>
                  <a:schemeClr val="bg1"/>
                </a:solidFill>
                <a:latin typeface="Helvetica Neue" charset="0"/>
                <a:ea typeface="Helvetica Neue" charset="0"/>
                <a:cs typeface="Helvetica Neue" charset="0"/>
              </a:rPr>
              <a:t>|</a:t>
            </a:r>
            <a:r>
              <a:rPr lang="en-US" sz="1200" dirty="0">
                <a:solidFill>
                  <a:schemeClr val="bg1"/>
                </a:solidFill>
                <a:latin typeface="Helvetica Neue" charset="0"/>
                <a:ea typeface="Helvetica Neue" charset="0"/>
                <a:cs typeface="Helvetica Neue" charset="0"/>
              </a:rPr>
              <a:t>       @</a:t>
            </a:r>
            <a:r>
              <a:rPr lang="en-US" sz="1200" dirty="0" err="1">
                <a:solidFill>
                  <a:schemeClr val="bg1"/>
                </a:solidFill>
                <a:latin typeface="Helvetica Neue" charset="0"/>
                <a:ea typeface="Helvetica Neue" charset="0"/>
                <a:cs typeface="Helvetica Neue" charset="0"/>
              </a:rPr>
              <a:t>ClemenceLebron</a:t>
            </a:r>
            <a:r>
              <a:rPr lang="en-US" sz="1200" dirty="0">
                <a:solidFill>
                  <a:schemeClr val="bg1"/>
                </a:solidFill>
                <a:latin typeface="Helvetica Neue" charset="0"/>
                <a:ea typeface="Helvetica Neue" charset="0"/>
                <a:cs typeface="Helvetica Neue" charset="0"/>
              </a:rPr>
              <a:t> </a:t>
            </a:r>
            <a:r>
              <a:rPr lang="hr-HR" sz="1200" dirty="0">
                <a:solidFill>
                  <a:schemeClr val="bg1"/>
                </a:solidFill>
                <a:latin typeface="Helvetica Neue" charset="0"/>
                <a:ea typeface="Helvetica Neue" charset="0"/>
                <a:cs typeface="Helvetica Neue" charset="0"/>
              </a:rPr>
              <a:t>|</a:t>
            </a:r>
            <a:r>
              <a:rPr lang="hr-HR" sz="1200" dirty="0">
                <a:solidFill>
                  <a:schemeClr val="bg1"/>
                </a:solidFill>
              </a:rPr>
              <a:t>        </a:t>
            </a:r>
            <a:r>
              <a:rPr lang="en-US" sz="1200" dirty="0" err="1">
                <a:solidFill>
                  <a:schemeClr val="bg1"/>
                </a:solidFill>
                <a:latin typeface="Helvetica Neue" charset="0"/>
                <a:ea typeface="Helvetica Neue" charset="0"/>
                <a:cs typeface="Helvetica Neue" charset="0"/>
              </a:rPr>
              <a:t>cllebrun</a:t>
            </a:r>
            <a:endParaRPr lang="en-US" sz="1200" dirty="0">
              <a:solidFill>
                <a:schemeClr val="bg1"/>
              </a:solidFill>
              <a:latin typeface="Helvetica Neue" charset="0"/>
              <a:ea typeface="Helvetica Neue" charset="0"/>
              <a:cs typeface="Helvetica Neue" charset="0"/>
            </a:endParaRPr>
          </a:p>
          <a:p>
            <a:endParaRPr lang="en-US" sz="1600" dirty="0" err="1">
              <a:solidFill>
                <a:schemeClr val="tx1"/>
              </a:solidFill>
            </a:endParaRPr>
          </a:p>
        </p:txBody>
      </p:sp>
      <p:pic>
        <p:nvPicPr>
          <p:cNvPr id="10" name="Picture 2"/>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3122222" y="805198"/>
            <a:ext cx="178277" cy="179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731827" y="805198"/>
            <a:ext cx="213706" cy="208957"/>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01863" y="349969"/>
            <a:ext cx="535440" cy="559708"/>
          </a:xfrm>
          <a:prstGeom prst="rect">
            <a:avLst/>
          </a:prstGeom>
        </p:spPr>
      </p:pic>
      <p:pic>
        <p:nvPicPr>
          <p:cNvPr id="4" name="Picture 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653" y="1336697"/>
            <a:ext cx="2656225" cy="2656225"/>
          </a:xfrm>
          <a:prstGeom prst="rect">
            <a:avLst/>
          </a:prstGeom>
        </p:spPr>
      </p:pic>
      <p:pic>
        <p:nvPicPr>
          <p:cNvPr id="6" name="Picture 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625055" y="1341540"/>
            <a:ext cx="2575133" cy="3436374"/>
          </a:xfrm>
          <a:prstGeom prst="rect">
            <a:avLst/>
          </a:prstGeom>
        </p:spPr>
      </p:pic>
      <p:pic>
        <p:nvPicPr>
          <p:cNvPr id="17" name="Picture 1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0" y="3992922"/>
            <a:ext cx="12192000" cy="2436795"/>
          </a:xfrm>
          <a:prstGeom prst="rect">
            <a:avLst/>
          </a:prstGeom>
        </p:spPr>
      </p:pic>
      <p:pic>
        <p:nvPicPr>
          <p:cNvPr id="14" name="Picture 13"/>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652" y="3992923"/>
            <a:ext cx="2428388" cy="2428388"/>
          </a:xfrm>
          <a:prstGeom prst="rect">
            <a:avLst/>
          </a:prstGeom>
        </p:spPr>
      </p:pic>
      <p:pic>
        <p:nvPicPr>
          <p:cNvPr id="5" name="Picture 4"/>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487319" y="1336697"/>
            <a:ext cx="2713334" cy="2699091"/>
          </a:xfrm>
          <a:prstGeom prst="rect">
            <a:avLst/>
          </a:prstGeom>
        </p:spPr>
      </p:pic>
    </p:spTree>
    <p:extLst>
      <p:ext uri="{BB962C8B-B14F-4D97-AF65-F5344CB8AC3E}">
        <p14:creationId xmlns:p14="http://schemas.microsoft.com/office/powerpoint/2010/main" val="1007567109"/>
      </p:ext>
    </p:extLst>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Deploying flows</a:t>
            </a:r>
          </a:p>
        </p:txBody>
      </p:sp>
      <p:sp>
        <p:nvSpPr>
          <p:cNvPr id="3" name="Content Placeholder 2"/>
          <p:cNvSpPr>
            <a:spLocks noGrp="1"/>
          </p:cNvSpPr>
          <p:nvPr>
            <p:ph idx="1"/>
          </p:nvPr>
        </p:nvSpPr>
        <p:spPr/>
        <p:txBody>
          <a:bodyPr/>
          <a:lstStyle/>
          <a:p>
            <a:r>
              <a:rPr lang="en-US" dirty="0"/>
              <a:t>Flows must be deployed before they may be used</a:t>
            </a:r>
          </a:p>
          <a:p>
            <a:pPr lvl="1"/>
            <a:r>
              <a:rPr lang="en-US" dirty="0" smtClean="0"/>
              <a:t>- Nodes </a:t>
            </a:r>
            <a:r>
              <a:rPr lang="en-US" dirty="0"/>
              <a:t>that have changes yet to be deployed are given an icon as a visual reminder</a:t>
            </a:r>
          </a:p>
          <a:p>
            <a:pPr lvl="1"/>
            <a:r>
              <a:rPr lang="en-US" dirty="0" smtClean="0"/>
              <a:t>- Deploying </a:t>
            </a:r>
            <a:r>
              <a:rPr lang="en-US" dirty="0"/>
              <a:t>is extremely fast so a full deploy is usually recommended </a:t>
            </a:r>
          </a:p>
        </p:txBody>
      </p:sp>
      <p:pic>
        <p:nvPicPr>
          <p:cNvPr id="5" name="Picture 4"/>
          <p:cNvPicPr>
            <a:picLocks noChangeAspect="1"/>
          </p:cNvPicPr>
          <p:nvPr/>
        </p:nvPicPr>
        <p:blipFill>
          <a:blip r:embed="rId3"/>
          <a:stretch>
            <a:fillRect/>
          </a:stretch>
        </p:blipFill>
        <p:spPr>
          <a:xfrm>
            <a:off x="1619250" y="4891882"/>
            <a:ext cx="5905500" cy="1358900"/>
          </a:xfrm>
          <a:prstGeom prst="rect">
            <a:avLst/>
          </a:prstGeom>
        </p:spPr>
      </p:pic>
      <p:cxnSp>
        <p:nvCxnSpPr>
          <p:cNvPr id="7" name="Straight Arrow Connector 6"/>
          <p:cNvCxnSpPr/>
          <p:nvPr/>
        </p:nvCxnSpPr>
        <p:spPr bwMode="auto">
          <a:xfrm flipH="1">
            <a:off x="4148931" y="4364832"/>
            <a:ext cx="304800" cy="647700"/>
          </a:xfrm>
          <a:prstGeom prst="straightConnector1">
            <a:avLst/>
          </a:prstGeom>
          <a:noFill/>
          <a:ln w="38100" cap="flat" cmpd="sng" algn="ctr">
            <a:solidFill>
              <a:srgbClr val="FF6600"/>
            </a:solidFill>
            <a:prstDash val="solid"/>
            <a:round/>
            <a:headEnd type="none" w="med" len="med"/>
            <a:tailEnd type="triangle"/>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pic>
        <p:nvPicPr>
          <p:cNvPr id="8" name="Picture 7"/>
          <p:cNvPicPr>
            <a:picLocks noChangeAspect="1"/>
          </p:cNvPicPr>
          <p:nvPr/>
        </p:nvPicPr>
        <p:blipFill>
          <a:blip r:embed="rId4"/>
          <a:stretch>
            <a:fillRect/>
          </a:stretch>
        </p:blipFill>
        <p:spPr>
          <a:xfrm>
            <a:off x="7437438" y="2628900"/>
            <a:ext cx="2796059" cy="2686050"/>
          </a:xfrm>
          <a:prstGeom prst="rect">
            <a:avLst/>
          </a:prstGeom>
        </p:spPr>
      </p:pic>
    </p:spTree>
    <p:extLst>
      <p:ext uri="{BB962C8B-B14F-4D97-AF65-F5344CB8AC3E}">
        <p14:creationId xmlns:p14="http://schemas.microsoft.com/office/powerpoint/2010/main" val="66451199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Change </a:t>
            </a:r>
            <a:r>
              <a:rPr lang="en-US" dirty="0"/>
              <a:t>nodes</a:t>
            </a:r>
          </a:p>
        </p:txBody>
      </p:sp>
      <p:sp>
        <p:nvSpPr>
          <p:cNvPr id="3" name="Content Placeholder 2"/>
          <p:cNvSpPr>
            <a:spLocks noGrp="1"/>
          </p:cNvSpPr>
          <p:nvPr>
            <p:ph idx="1"/>
          </p:nvPr>
        </p:nvSpPr>
        <p:spPr/>
        <p:txBody>
          <a:bodyPr/>
          <a:lstStyle/>
          <a:p>
            <a:r>
              <a:rPr lang="en-US" dirty="0"/>
              <a:t>Change nodes are very powerful and allow you to manipulate, replace and even delete the message content</a:t>
            </a:r>
          </a:p>
          <a:p>
            <a:pPr lvl="1"/>
            <a:r>
              <a:rPr lang="en-US" dirty="0"/>
              <a:t>In this example the payload is a JSON object - the node takes some of those fields and adds them as attributes to the message itself</a:t>
            </a:r>
          </a:p>
          <a:p>
            <a:pPr lvl="2"/>
            <a:r>
              <a:rPr lang="en-US" dirty="0"/>
              <a:t>It then replaces the message payload with the contents of just one of those fields</a:t>
            </a:r>
          </a:p>
        </p:txBody>
      </p:sp>
      <p:pic>
        <p:nvPicPr>
          <p:cNvPr id="5" name="Picture 4"/>
          <p:cNvPicPr>
            <a:picLocks noChangeAspect="1"/>
          </p:cNvPicPr>
          <p:nvPr/>
        </p:nvPicPr>
        <p:blipFill>
          <a:blip r:embed="rId2"/>
          <a:stretch>
            <a:fillRect/>
          </a:stretch>
        </p:blipFill>
        <p:spPr>
          <a:xfrm>
            <a:off x="7500145" y="2881466"/>
            <a:ext cx="2565400" cy="774700"/>
          </a:xfrm>
          <a:prstGeom prst="rect">
            <a:avLst/>
          </a:prstGeom>
        </p:spPr>
      </p:pic>
      <p:pic>
        <p:nvPicPr>
          <p:cNvPr id="7" name="Picture 6"/>
          <p:cNvPicPr>
            <a:picLocks noChangeAspect="1"/>
          </p:cNvPicPr>
          <p:nvPr/>
        </p:nvPicPr>
        <p:blipFill>
          <a:blip r:embed="rId3"/>
          <a:stretch>
            <a:fillRect/>
          </a:stretch>
        </p:blipFill>
        <p:spPr>
          <a:xfrm>
            <a:off x="2026445" y="4721457"/>
            <a:ext cx="5473700" cy="1117600"/>
          </a:xfrm>
          <a:prstGeom prst="rect">
            <a:avLst/>
          </a:prstGeom>
        </p:spPr>
      </p:pic>
      <p:pic>
        <p:nvPicPr>
          <p:cNvPr id="8" name="Picture 7"/>
          <p:cNvPicPr>
            <a:picLocks noChangeAspect="1"/>
          </p:cNvPicPr>
          <p:nvPr/>
        </p:nvPicPr>
        <p:blipFill>
          <a:blip r:embed="rId4"/>
          <a:stretch>
            <a:fillRect/>
          </a:stretch>
        </p:blipFill>
        <p:spPr>
          <a:xfrm>
            <a:off x="2026445" y="3655412"/>
            <a:ext cx="5384800" cy="1066800"/>
          </a:xfrm>
          <a:prstGeom prst="rect">
            <a:avLst/>
          </a:prstGeom>
        </p:spPr>
      </p:pic>
      <p:sp>
        <p:nvSpPr>
          <p:cNvPr id="9" name="TextBox 8"/>
          <p:cNvSpPr txBox="1"/>
          <p:nvPr/>
        </p:nvSpPr>
        <p:spPr>
          <a:xfrm>
            <a:off x="7937501" y="4188812"/>
            <a:ext cx="2128045" cy="923330"/>
          </a:xfrm>
          <a:prstGeom prst="rect">
            <a:avLst/>
          </a:prstGeom>
          <a:noFill/>
          <a:ln w="38100" cap="flat" cmpd="sng" algn="ctr">
            <a:solidFill>
              <a:srgbClr val="FF6600"/>
            </a:solidFill>
            <a:prstDash val="solid"/>
            <a:round/>
            <a:headEnd type="none" w="med" len="med"/>
            <a:tailEnd type="triangle"/>
          </a:ln>
          <a:effectLst/>
        </p:spPr>
        <p:txBody>
          <a:bodyPr wrap="square" rtlCol="0">
            <a:spAutoFit/>
          </a:bodyPr>
          <a:lstStyle/>
          <a:p>
            <a:r>
              <a:rPr lang="en-US" dirty="0">
                <a:latin typeface="Calibri" panose="020F0502020204030204" pitchFamily="34" charset="0"/>
              </a:rPr>
              <a:t>The rules are processed in ordered sequence</a:t>
            </a:r>
          </a:p>
        </p:txBody>
      </p:sp>
    </p:spTree>
    <p:extLst>
      <p:ext uri="{BB962C8B-B14F-4D97-AF65-F5344CB8AC3E}">
        <p14:creationId xmlns:p14="http://schemas.microsoft.com/office/powerpoint/2010/main" val="15381187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Switch </a:t>
            </a:r>
            <a:r>
              <a:rPr lang="en-US" dirty="0"/>
              <a:t>nodes</a:t>
            </a:r>
          </a:p>
        </p:txBody>
      </p:sp>
      <p:sp>
        <p:nvSpPr>
          <p:cNvPr id="3" name="Content Placeholder 2"/>
          <p:cNvSpPr>
            <a:spLocks noGrp="1"/>
          </p:cNvSpPr>
          <p:nvPr>
            <p:ph idx="1"/>
          </p:nvPr>
        </p:nvSpPr>
        <p:spPr/>
        <p:txBody>
          <a:bodyPr/>
          <a:lstStyle/>
          <a:p>
            <a:r>
              <a:rPr lang="en-US" dirty="0"/>
              <a:t>Switch nodes allow you to redirect a message depending on some condition</a:t>
            </a:r>
          </a:p>
          <a:p>
            <a:pPr lvl="1"/>
            <a:r>
              <a:rPr lang="en-US" dirty="0"/>
              <a:t>In this example the message is sent to one of four output pins depending on the value of the </a:t>
            </a:r>
            <a:r>
              <a:rPr lang="en-US" i="1" dirty="0" err="1"/>
              <a:t>lang</a:t>
            </a:r>
            <a:r>
              <a:rPr lang="en-US" dirty="0"/>
              <a:t> attribute</a:t>
            </a:r>
          </a:p>
          <a:p>
            <a:pPr lvl="2"/>
            <a:r>
              <a:rPr lang="en-US" dirty="0"/>
              <a:t>Note that this is an additional attribute added to the message earlier in the flow</a:t>
            </a:r>
          </a:p>
        </p:txBody>
      </p:sp>
      <p:pic>
        <p:nvPicPr>
          <p:cNvPr id="5" name="Picture 4"/>
          <p:cNvPicPr>
            <a:picLocks noChangeAspect="1"/>
          </p:cNvPicPr>
          <p:nvPr/>
        </p:nvPicPr>
        <p:blipFill>
          <a:blip r:embed="rId2"/>
          <a:stretch>
            <a:fillRect/>
          </a:stretch>
        </p:blipFill>
        <p:spPr>
          <a:xfrm>
            <a:off x="1845906" y="3602943"/>
            <a:ext cx="3485874" cy="1760025"/>
          </a:xfrm>
          <a:prstGeom prst="rect">
            <a:avLst/>
          </a:prstGeom>
        </p:spPr>
      </p:pic>
      <p:pic>
        <p:nvPicPr>
          <p:cNvPr id="6" name="Picture 5"/>
          <p:cNvPicPr>
            <a:picLocks noChangeAspect="1"/>
          </p:cNvPicPr>
          <p:nvPr/>
        </p:nvPicPr>
        <p:blipFill>
          <a:blip r:embed="rId3"/>
          <a:stretch>
            <a:fillRect/>
          </a:stretch>
        </p:blipFill>
        <p:spPr>
          <a:xfrm>
            <a:off x="5901729" y="3014296"/>
            <a:ext cx="4620658" cy="2705032"/>
          </a:xfrm>
          <a:prstGeom prst="rect">
            <a:avLst/>
          </a:prstGeom>
        </p:spPr>
      </p:pic>
    </p:spTree>
    <p:extLst>
      <p:ext uri="{BB962C8B-B14F-4D97-AF65-F5344CB8AC3E}">
        <p14:creationId xmlns:p14="http://schemas.microsoft.com/office/powerpoint/2010/main" val="19013067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844" y="87922"/>
            <a:ext cx="10198156" cy="623986"/>
          </a:xfrm>
        </p:spPr>
        <p:txBody>
          <a:bodyPr/>
          <a:lstStyle/>
          <a:p>
            <a:r>
              <a:rPr lang="en-US" dirty="0" smtClean="0"/>
              <a:t>Example: </a:t>
            </a:r>
            <a:r>
              <a:rPr lang="en-US" dirty="0" err="1" smtClean="0"/>
              <a:t>Subflows</a:t>
            </a:r>
            <a:r>
              <a:rPr lang="en-US" dirty="0" smtClean="0"/>
              <a:t> - </a:t>
            </a:r>
            <a:r>
              <a:rPr lang="en-US" dirty="0"/>
              <a:t>1</a:t>
            </a:r>
          </a:p>
        </p:txBody>
      </p:sp>
      <p:pic>
        <p:nvPicPr>
          <p:cNvPr id="7" name="Picture 6"/>
          <p:cNvPicPr>
            <a:picLocks noChangeAspect="1"/>
          </p:cNvPicPr>
          <p:nvPr/>
        </p:nvPicPr>
        <p:blipFill>
          <a:blip r:embed="rId3"/>
          <a:stretch>
            <a:fillRect/>
          </a:stretch>
        </p:blipFill>
        <p:spPr>
          <a:xfrm>
            <a:off x="1524000" y="2240802"/>
            <a:ext cx="9144000" cy="2232955"/>
          </a:xfrm>
          <a:prstGeom prst="rect">
            <a:avLst/>
          </a:prstGeom>
        </p:spPr>
      </p:pic>
      <p:cxnSp>
        <p:nvCxnSpPr>
          <p:cNvPr id="9" name="Straight Arrow Connector 8"/>
          <p:cNvCxnSpPr/>
          <p:nvPr/>
        </p:nvCxnSpPr>
        <p:spPr bwMode="auto">
          <a:xfrm>
            <a:off x="6010276" y="1123201"/>
            <a:ext cx="0" cy="1117600"/>
          </a:xfrm>
          <a:prstGeom prst="straightConnector1">
            <a:avLst/>
          </a:prstGeom>
          <a:noFill/>
          <a:ln w="38100" cap="flat" cmpd="sng" algn="ctr">
            <a:solidFill>
              <a:srgbClr val="FF6600"/>
            </a:solidFill>
            <a:prstDash val="solid"/>
            <a:round/>
            <a:headEnd type="none" w="med" len="med"/>
            <a:tailEnd type="triangle"/>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1" name="TextBox 10"/>
          <p:cNvSpPr txBox="1"/>
          <p:nvPr/>
        </p:nvSpPr>
        <p:spPr>
          <a:xfrm>
            <a:off x="7653744" y="3637367"/>
            <a:ext cx="2499402" cy="369332"/>
          </a:xfrm>
          <a:prstGeom prst="rect">
            <a:avLst/>
          </a:prstGeom>
          <a:noFill/>
          <a:ln w="38100" cap="flat" cmpd="sng" algn="ctr">
            <a:solidFill>
              <a:srgbClr val="FF6600"/>
            </a:solidFill>
            <a:prstDash val="solid"/>
            <a:round/>
            <a:headEnd type="none" w="med" len="med"/>
            <a:tailEnd type="triangle"/>
          </a:ln>
          <a:effectLst/>
        </p:spPr>
        <p:txBody>
          <a:bodyPr wrap="none" rtlCol="0">
            <a:spAutoFit/>
          </a:bodyPr>
          <a:lstStyle/>
          <a:p>
            <a:r>
              <a:rPr lang="en-US" dirty="0">
                <a:latin typeface="Calibri" panose="020F0502020204030204" pitchFamily="34" charset="0"/>
              </a:rPr>
              <a:t>Created from a selection</a:t>
            </a:r>
          </a:p>
        </p:txBody>
      </p:sp>
      <p:pic>
        <p:nvPicPr>
          <p:cNvPr id="12" name="Picture 11"/>
          <p:cNvPicPr>
            <a:picLocks noChangeAspect="1"/>
          </p:cNvPicPr>
          <p:nvPr/>
        </p:nvPicPr>
        <p:blipFill>
          <a:blip r:embed="rId4"/>
          <a:stretch>
            <a:fillRect/>
          </a:stretch>
        </p:blipFill>
        <p:spPr>
          <a:xfrm>
            <a:off x="2232026" y="4565579"/>
            <a:ext cx="7556500" cy="1016000"/>
          </a:xfrm>
          <a:prstGeom prst="rect">
            <a:avLst/>
          </a:prstGeom>
        </p:spPr>
      </p:pic>
      <p:pic>
        <p:nvPicPr>
          <p:cNvPr id="14" name="Picture 13"/>
          <p:cNvPicPr>
            <a:picLocks noChangeAspect="1"/>
          </p:cNvPicPr>
          <p:nvPr/>
        </p:nvPicPr>
        <p:blipFill>
          <a:blip r:embed="rId5"/>
          <a:stretch>
            <a:fillRect/>
          </a:stretch>
        </p:blipFill>
        <p:spPr>
          <a:xfrm>
            <a:off x="1889919" y="697812"/>
            <a:ext cx="8509000" cy="647700"/>
          </a:xfrm>
          <a:prstGeom prst="rect">
            <a:avLst/>
          </a:prstGeom>
        </p:spPr>
      </p:pic>
      <p:sp>
        <p:nvSpPr>
          <p:cNvPr id="16" name="TextBox 15"/>
          <p:cNvSpPr txBox="1"/>
          <p:nvPr/>
        </p:nvSpPr>
        <p:spPr>
          <a:xfrm>
            <a:off x="3975395" y="5857160"/>
            <a:ext cx="4338047" cy="369332"/>
          </a:xfrm>
          <a:prstGeom prst="rect">
            <a:avLst/>
          </a:prstGeom>
          <a:noFill/>
          <a:ln w="38100" cap="flat" cmpd="sng" algn="ctr">
            <a:solidFill>
              <a:srgbClr val="FF6600"/>
            </a:solidFill>
            <a:prstDash val="solid"/>
            <a:round/>
            <a:headEnd type="none" w="med" len="med"/>
            <a:tailEnd type="triangle"/>
          </a:ln>
          <a:effectLst/>
        </p:spPr>
        <p:txBody>
          <a:bodyPr wrap="none" rtlCol="0">
            <a:spAutoFit/>
          </a:bodyPr>
          <a:lstStyle/>
          <a:p>
            <a:r>
              <a:rPr lang="en-US" dirty="0">
                <a:latin typeface="Calibri" panose="020F0502020204030204" pitchFamily="34" charset="0"/>
              </a:rPr>
              <a:t>Instances of </a:t>
            </a:r>
            <a:r>
              <a:rPr lang="en-US" dirty="0" err="1">
                <a:latin typeface="Calibri" panose="020F0502020204030204" pitchFamily="34" charset="0"/>
              </a:rPr>
              <a:t>subflows</a:t>
            </a:r>
            <a:r>
              <a:rPr lang="en-US" dirty="0">
                <a:latin typeface="Calibri" panose="020F0502020204030204" pitchFamily="34" charset="0"/>
              </a:rPr>
              <a:t> become different tabs</a:t>
            </a:r>
          </a:p>
        </p:txBody>
      </p:sp>
      <p:cxnSp>
        <p:nvCxnSpPr>
          <p:cNvPr id="18" name="Straight Arrow Connector 17"/>
          <p:cNvCxnSpPr/>
          <p:nvPr/>
        </p:nvCxnSpPr>
        <p:spPr bwMode="auto">
          <a:xfrm flipH="1" flipV="1">
            <a:off x="6542659" y="5388165"/>
            <a:ext cx="330200" cy="454278"/>
          </a:xfrm>
          <a:prstGeom prst="straightConnector1">
            <a:avLst/>
          </a:prstGeom>
          <a:noFill/>
          <a:ln w="38100" cap="flat" cmpd="sng" algn="ctr">
            <a:solidFill>
              <a:srgbClr val="FF6600"/>
            </a:solidFill>
            <a:prstDash val="solid"/>
            <a:round/>
            <a:headEnd type="none" w="med" len="med"/>
            <a:tailEnd type="triangle"/>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0" name="Straight Arrow Connector 19"/>
          <p:cNvCxnSpPr/>
          <p:nvPr/>
        </p:nvCxnSpPr>
        <p:spPr bwMode="auto">
          <a:xfrm flipV="1">
            <a:off x="6872859" y="5311552"/>
            <a:ext cx="719954" cy="558770"/>
          </a:xfrm>
          <a:prstGeom prst="straightConnector1">
            <a:avLst/>
          </a:prstGeom>
          <a:noFill/>
          <a:ln w="38100" cap="flat" cmpd="sng" algn="ctr">
            <a:solidFill>
              <a:srgbClr val="FF6600"/>
            </a:solidFill>
            <a:prstDash val="solid"/>
            <a:round/>
            <a:headEnd type="none" w="med" len="med"/>
            <a:tailEnd type="triangle"/>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53075714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709" y="141247"/>
            <a:ext cx="10198156" cy="623986"/>
          </a:xfrm>
        </p:spPr>
        <p:txBody>
          <a:bodyPr/>
          <a:lstStyle/>
          <a:p>
            <a:r>
              <a:rPr lang="en-US" dirty="0" smtClean="0"/>
              <a:t>Example: </a:t>
            </a:r>
            <a:r>
              <a:rPr lang="en-US" dirty="0" err="1" smtClean="0"/>
              <a:t>Subflows</a:t>
            </a:r>
            <a:r>
              <a:rPr lang="en-US" dirty="0" smtClean="0"/>
              <a:t> - </a:t>
            </a:r>
            <a:r>
              <a:rPr lang="en-US" dirty="0"/>
              <a:t>2</a:t>
            </a:r>
          </a:p>
        </p:txBody>
      </p:sp>
      <p:pic>
        <p:nvPicPr>
          <p:cNvPr id="10" name="Picture 9"/>
          <p:cNvPicPr>
            <a:picLocks noChangeAspect="1"/>
          </p:cNvPicPr>
          <p:nvPr/>
        </p:nvPicPr>
        <p:blipFill>
          <a:blip r:embed="rId2"/>
          <a:stretch>
            <a:fillRect/>
          </a:stretch>
        </p:blipFill>
        <p:spPr>
          <a:xfrm>
            <a:off x="6040438" y="1082070"/>
            <a:ext cx="2806700" cy="4744660"/>
          </a:xfrm>
          <a:prstGeom prst="rect">
            <a:avLst/>
          </a:prstGeom>
        </p:spPr>
      </p:pic>
      <p:cxnSp>
        <p:nvCxnSpPr>
          <p:cNvPr id="12" name="Straight Arrow Connector 11"/>
          <p:cNvCxnSpPr/>
          <p:nvPr/>
        </p:nvCxnSpPr>
        <p:spPr bwMode="auto">
          <a:xfrm flipV="1">
            <a:off x="4973638" y="3314700"/>
            <a:ext cx="1066800" cy="139700"/>
          </a:xfrm>
          <a:prstGeom prst="straightConnector1">
            <a:avLst/>
          </a:prstGeom>
          <a:noFill/>
          <a:ln w="38100" cap="flat" cmpd="sng" algn="ctr">
            <a:solidFill>
              <a:srgbClr val="FF6600"/>
            </a:solidFill>
            <a:prstDash val="solid"/>
            <a:round/>
            <a:headEnd type="none" w="med" len="med"/>
            <a:tailEnd type="triangle"/>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3" name="TextBox 12"/>
          <p:cNvSpPr txBox="1"/>
          <p:nvPr/>
        </p:nvSpPr>
        <p:spPr>
          <a:xfrm>
            <a:off x="2487614" y="2882901"/>
            <a:ext cx="2486025" cy="1200329"/>
          </a:xfrm>
          <a:prstGeom prst="rect">
            <a:avLst/>
          </a:prstGeom>
          <a:noFill/>
          <a:ln w="38100" cap="flat" cmpd="sng" algn="ctr">
            <a:solidFill>
              <a:srgbClr val="FF6600"/>
            </a:solidFill>
            <a:prstDash val="solid"/>
            <a:round/>
            <a:headEnd type="none" w="med" len="med"/>
            <a:tailEnd type="triangle"/>
          </a:ln>
          <a:effectLst/>
        </p:spPr>
        <p:txBody>
          <a:bodyPr wrap="square" rtlCol="0">
            <a:spAutoFit/>
          </a:bodyPr>
          <a:lstStyle/>
          <a:p>
            <a:r>
              <a:rPr lang="en-US" dirty="0" err="1">
                <a:latin typeface="Calibri" panose="020F0502020204030204" pitchFamily="34" charset="0"/>
              </a:rPr>
              <a:t>Subflows</a:t>
            </a:r>
            <a:r>
              <a:rPr lang="en-US" dirty="0">
                <a:latin typeface="Calibri" panose="020F0502020204030204" pitchFamily="34" charset="0"/>
              </a:rPr>
              <a:t> are nodes in their own right and may be instantiated many times</a:t>
            </a:r>
          </a:p>
        </p:txBody>
      </p:sp>
    </p:spTree>
    <p:extLst>
      <p:ext uri="{BB962C8B-B14F-4D97-AF65-F5344CB8AC3E}">
        <p14:creationId xmlns:p14="http://schemas.microsoft.com/office/powerpoint/2010/main" val="5811777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storage &amp; scope</a:t>
            </a:r>
          </a:p>
        </p:txBody>
      </p:sp>
      <p:sp>
        <p:nvSpPr>
          <p:cNvPr id="4" name="Content Placeholder 3"/>
          <p:cNvSpPr>
            <a:spLocks noGrp="1"/>
          </p:cNvSpPr>
          <p:nvPr>
            <p:ph idx="1"/>
          </p:nvPr>
        </p:nvSpPr>
        <p:spPr/>
        <p:txBody>
          <a:bodyPr/>
          <a:lstStyle/>
          <a:p>
            <a:r>
              <a:rPr lang="en-US" dirty="0"/>
              <a:t>In addition to the </a:t>
            </a:r>
            <a:r>
              <a:rPr lang="en-US" dirty="0" err="1"/>
              <a:t>msg</a:t>
            </a:r>
            <a:r>
              <a:rPr lang="en-US" dirty="0"/>
              <a:t> object which passes between nodes there are other objects which may be used to store and retrieve data</a:t>
            </a:r>
            <a:r>
              <a:rPr lang="en-US" dirty="0" smtClean="0"/>
              <a:t>:</a:t>
            </a:r>
          </a:p>
          <a:p>
            <a:endParaRPr lang="en-US" dirty="0"/>
          </a:p>
          <a:p>
            <a:endParaRPr lang="en-US" dirty="0" smtClean="0"/>
          </a:p>
          <a:p>
            <a:endParaRPr lang="en-US" dirty="0"/>
          </a:p>
          <a:p>
            <a:pPr marL="285750" lvl="1" indent="-285750">
              <a:buFont typeface="Arial" charset="0"/>
              <a:buChar char="•"/>
            </a:pPr>
            <a:r>
              <a:rPr lang="en-US" b="1" dirty="0"/>
              <a:t>Context</a:t>
            </a:r>
            <a:r>
              <a:rPr lang="en-US" dirty="0"/>
              <a:t>: the context object allows Function nodes (only) to store and retrieve data between invocations</a:t>
            </a:r>
          </a:p>
          <a:p>
            <a:pPr lvl="2"/>
            <a:r>
              <a:rPr lang="en-US" dirty="0"/>
              <a:t>For example to count how many times the function has been </a:t>
            </a:r>
            <a:r>
              <a:rPr lang="en-US" dirty="0" smtClean="0"/>
              <a:t>executed</a:t>
            </a:r>
          </a:p>
          <a:p>
            <a:pPr lvl="2"/>
            <a:endParaRPr lang="en-US" dirty="0"/>
          </a:p>
          <a:p>
            <a:pPr marL="285750" lvl="1" indent="-285750">
              <a:buFont typeface="Arial" charset="0"/>
              <a:buChar char="•"/>
            </a:pPr>
            <a:r>
              <a:rPr lang="en-US" b="1" dirty="0"/>
              <a:t>Flow</a:t>
            </a:r>
            <a:r>
              <a:rPr lang="en-US" dirty="0"/>
              <a:t>: the flow object allows any node in the flow (</a:t>
            </a:r>
            <a:r>
              <a:rPr lang="en-US" b="1" dirty="0"/>
              <a:t>on a given tab*</a:t>
            </a:r>
            <a:r>
              <a:rPr lang="en-US" dirty="0"/>
              <a:t>) to access the data stored within </a:t>
            </a:r>
            <a:r>
              <a:rPr lang="en-US" dirty="0" smtClean="0"/>
              <a:t>it</a:t>
            </a:r>
          </a:p>
          <a:p>
            <a:pPr lvl="1"/>
            <a:endParaRPr lang="en-US" dirty="0"/>
          </a:p>
          <a:p>
            <a:pPr marL="285750" lvl="1" indent="-285750">
              <a:buFont typeface="Arial" charset="0"/>
              <a:buChar char="•"/>
            </a:pPr>
            <a:r>
              <a:rPr lang="en-US" b="1" dirty="0"/>
              <a:t>Global</a:t>
            </a:r>
            <a:r>
              <a:rPr lang="en-US" dirty="0"/>
              <a:t>: available to all nodes across the canvas (on all tabs)</a:t>
            </a:r>
          </a:p>
        </p:txBody>
      </p:sp>
    </p:spTree>
    <p:extLst>
      <p:ext uri="{BB962C8B-B14F-4D97-AF65-F5344CB8AC3E}">
        <p14:creationId xmlns:p14="http://schemas.microsoft.com/office/powerpoint/2010/main" val="109843113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Scope example</a:t>
            </a:r>
          </a:p>
        </p:txBody>
      </p:sp>
      <p:pic>
        <p:nvPicPr>
          <p:cNvPr id="5" name="Picture 4"/>
          <p:cNvPicPr>
            <a:picLocks noChangeAspect="1"/>
          </p:cNvPicPr>
          <p:nvPr/>
        </p:nvPicPr>
        <p:blipFill>
          <a:blip r:embed="rId2"/>
          <a:stretch>
            <a:fillRect/>
          </a:stretch>
        </p:blipFill>
        <p:spPr>
          <a:xfrm>
            <a:off x="1524000" y="1292010"/>
            <a:ext cx="9144000" cy="1810181"/>
          </a:xfrm>
          <a:prstGeom prst="rect">
            <a:avLst/>
          </a:prstGeom>
        </p:spPr>
      </p:pic>
      <p:pic>
        <p:nvPicPr>
          <p:cNvPr id="6" name="Picture 5"/>
          <p:cNvPicPr>
            <a:picLocks noChangeAspect="1"/>
          </p:cNvPicPr>
          <p:nvPr/>
        </p:nvPicPr>
        <p:blipFill>
          <a:blip r:embed="rId3"/>
          <a:stretch>
            <a:fillRect/>
          </a:stretch>
        </p:blipFill>
        <p:spPr>
          <a:xfrm>
            <a:off x="2073275" y="3848207"/>
            <a:ext cx="3708400" cy="1943100"/>
          </a:xfrm>
          <a:prstGeom prst="rect">
            <a:avLst/>
          </a:prstGeom>
        </p:spPr>
      </p:pic>
      <p:cxnSp>
        <p:nvCxnSpPr>
          <p:cNvPr id="8" name="Straight Arrow Connector 7"/>
          <p:cNvCxnSpPr/>
          <p:nvPr/>
        </p:nvCxnSpPr>
        <p:spPr bwMode="auto">
          <a:xfrm flipH="1">
            <a:off x="4368800" y="2768601"/>
            <a:ext cx="431800" cy="811211"/>
          </a:xfrm>
          <a:prstGeom prst="straightConnector1">
            <a:avLst/>
          </a:prstGeom>
          <a:noFill/>
          <a:ln w="38100" cap="flat" cmpd="sng" algn="ctr">
            <a:solidFill>
              <a:srgbClr val="FF6600"/>
            </a:solidFill>
            <a:prstDash val="solid"/>
            <a:round/>
            <a:headEnd type="none" w="med" len="med"/>
            <a:tailEnd type="triangle"/>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pic>
        <p:nvPicPr>
          <p:cNvPr id="9" name="Picture 8"/>
          <p:cNvPicPr>
            <a:picLocks noChangeAspect="1"/>
          </p:cNvPicPr>
          <p:nvPr/>
        </p:nvPicPr>
        <p:blipFill>
          <a:blip r:embed="rId4"/>
          <a:stretch>
            <a:fillRect/>
          </a:stretch>
        </p:blipFill>
        <p:spPr>
          <a:xfrm>
            <a:off x="6613525" y="3579811"/>
            <a:ext cx="4025900" cy="1288688"/>
          </a:xfrm>
          <a:prstGeom prst="rect">
            <a:avLst/>
          </a:prstGeom>
        </p:spPr>
      </p:pic>
      <p:cxnSp>
        <p:nvCxnSpPr>
          <p:cNvPr id="11" name="Straight Arrow Connector 10"/>
          <p:cNvCxnSpPr/>
          <p:nvPr/>
        </p:nvCxnSpPr>
        <p:spPr bwMode="auto">
          <a:xfrm>
            <a:off x="7645400" y="2006600"/>
            <a:ext cx="571500" cy="1422400"/>
          </a:xfrm>
          <a:prstGeom prst="straightConnector1">
            <a:avLst/>
          </a:prstGeom>
          <a:noFill/>
          <a:ln w="38100" cap="flat" cmpd="sng" algn="ctr">
            <a:solidFill>
              <a:srgbClr val="FF6600"/>
            </a:solidFill>
            <a:prstDash val="solid"/>
            <a:round/>
            <a:headEnd type="none" w="med" len="med"/>
            <a:tailEnd type="triangle"/>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56262271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4"/>
          </p:nvPr>
        </p:nvSpPr>
        <p:spPr>
          <a:solidFill>
            <a:schemeClr val="bg1">
              <a:lumMod val="95000"/>
            </a:schemeClr>
          </a:solidFill>
        </p:spPr>
      </p:sp>
      <p:sp>
        <p:nvSpPr>
          <p:cNvPr id="3" name="Title 2"/>
          <p:cNvSpPr>
            <a:spLocks noGrp="1"/>
          </p:cNvSpPr>
          <p:nvPr>
            <p:ph type="title"/>
          </p:nvPr>
        </p:nvSpPr>
        <p:spPr/>
        <p:txBody>
          <a:bodyPr/>
          <a:lstStyle/>
          <a:p>
            <a:r>
              <a:rPr lang="en-US" dirty="0" smtClean="0"/>
              <a:t>Watson &amp; Node-RED </a:t>
            </a:r>
            <a:endParaRPr lang="en-US" dirty="0"/>
          </a:p>
        </p:txBody>
      </p:sp>
      <p:pic>
        <p:nvPicPr>
          <p:cNvPr id="6" name="Picture 5"/>
          <p:cNvPicPr>
            <a:picLocks noChangeAspect="1"/>
          </p:cNvPicPr>
          <p:nvPr/>
        </p:nvPicPr>
        <p:blipFill>
          <a:blip r:embed="rId2"/>
          <a:stretch>
            <a:fillRect/>
          </a:stretch>
        </p:blipFill>
        <p:spPr>
          <a:xfrm>
            <a:off x="6356350" y="1187236"/>
            <a:ext cx="5575300" cy="558800"/>
          </a:xfrm>
          <a:prstGeom prst="rect">
            <a:avLst/>
          </a:prstGeom>
        </p:spPr>
      </p:pic>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53982" y="971479"/>
            <a:ext cx="1572165" cy="5265505"/>
          </a:xfrm>
          <a:prstGeom prst="rect">
            <a:avLst/>
          </a:prstGeom>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36092" y="971479"/>
            <a:ext cx="1606803" cy="5341990"/>
          </a:xfrm>
          <a:prstGeom prst="rect">
            <a:avLst/>
          </a:prstGeom>
        </p:spPr>
      </p:pic>
    </p:spTree>
    <p:extLst>
      <p:ext uri="{BB962C8B-B14F-4D97-AF65-F5344CB8AC3E}">
        <p14:creationId xmlns:p14="http://schemas.microsoft.com/office/powerpoint/2010/main" val="59986631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91584" y="288692"/>
            <a:ext cx="11800416" cy="880533"/>
          </a:xfrm>
        </p:spPr>
        <p:txBody>
          <a:bodyPr/>
          <a:lstStyle/>
          <a:p>
            <a:r>
              <a:rPr lang="en-US" dirty="0" smtClean="0">
                <a:latin typeface="Arial" charset="0"/>
                <a:ea typeface="Arial" charset="0"/>
                <a:cs typeface="Arial" charset="0"/>
              </a:rPr>
              <a:t>Watson services on IBM Cloud</a:t>
            </a:r>
            <a:endParaRPr lang="en-US" dirty="0"/>
          </a:p>
        </p:txBody>
      </p:sp>
      <p:sp>
        <p:nvSpPr>
          <p:cNvPr id="26" name="Rounded Rectangle 25"/>
          <p:cNvSpPr/>
          <p:nvPr/>
        </p:nvSpPr>
        <p:spPr>
          <a:xfrm>
            <a:off x="10462182" y="1152015"/>
            <a:ext cx="1665514" cy="5100946"/>
          </a:xfrm>
          <a:prstGeom prst="roundRect">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27" name="Rounded Rectangle 26"/>
          <p:cNvSpPr/>
          <p:nvPr/>
        </p:nvSpPr>
        <p:spPr>
          <a:xfrm>
            <a:off x="8734075" y="1152015"/>
            <a:ext cx="1665514" cy="5100946"/>
          </a:xfrm>
          <a:prstGeom prst="roundRect">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28" name="Rounded Rectangle 27"/>
          <p:cNvSpPr/>
          <p:nvPr/>
        </p:nvSpPr>
        <p:spPr>
          <a:xfrm>
            <a:off x="3537859" y="1156113"/>
            <a:ext cx="1665514" cy="5100946"/>
          </a:xfrm>
          <a:prstGeom prst="roundRect">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29" name="Rounded Rectangle 28"/>
          <p:cNvSpPr/>
          <p:nvPr/>
        </p:nvSpPr>
        <p:spPr>
          <a:xfrm>
            <a:off x="1809752" y="1156113"/>
            <a:ext cx="1665514" cy="5100946"/>
          </a:xfrm>
          <a:prstGeom prst="roundRect">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32" name="Rounded Rectangle 31"/>
          <p:cNvSpPr/>
          <p:nvPr/>
        </p:nvSpPr>
        <p:spPr>
          <a:xfrm>
            <a:off x="81645" y="1156113"/>
            <a:ext cx="1665514" cy="5100946"/>
          </a:xfrm>
          <a:prstGeom prst="roundRect">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33" name="TextBox 32"/>
          <p:cNvSpPr txBox="1"/>
          <p:nvPr/>
        </p:nvSpPr>
        <p:spPr>
          <a:xfrm>
            <a:off x="585680" y="1156113"/>
            <a:ext cx="775208"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r>
              <a:rPr lang="en-US" b="1">
                <a:solidFill>
                  <a:schemeClr val="accent5"/>
                </a:solidFill>
              </a:rPr>
              <a:t>Speech</a:t>
            </a: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34" name="TextBox 33"/>
          <p:cNvSpPr txBox="1"/>
          <p:nvPr/>
        </p:nvSpPr>
        <p:spPr>
          <a:xfrm>
            <a:off x="2143496" y="1156113"/>
            <a:ext cx="998026"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r>
              <a:rPr lang="en-US" b="1" dirty="0">
                <a:solidFill>
                  <a:schemeClr val="accent5"/>
                </a:solidFill>
              </a:rPr>
              <a:t>Language</a:t>
            </a: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
        <p:nvSpPr>
          <p:cNvPr id="35" name="TextBox 34"/>
          <p:cNvSpPr txBox="1"/>
          <p:nvPr/>
        </p:nvSpPr>
        <p:spPr>
          <a:xfrm>
            <a:off x="3897491" y="1156113"/>
            <a:ext cx="941920"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r>
              <a:rPr lang="en-US" b="1" dirty="0">
                <a:solidFill>
                  <a:schemeClr val="accent5"/>
                </a:solidFill>
              </a:rPr>
              <a:t>Empathy</a:t>
            </a: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
        <p:nvSpPr>
          <p:cNvPr id="36" name="TextBox 35"/>
          <p:cNvSpPr txBox="1"/>
          <p:nvPr/>
        </p:nvSpPr>
        <p:spPr>
          <a:xfrm>
            <a:off x="8988470" y="1138903"/>
            <a:ext cx="1156723"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r>
              <a:rPr lang="en-US" b="1" dirty="0">
                <a:solidFill>
                  <a:schemeClr val="accent5"/>
                </a:solidFill>
              </a:rPr>
              <a:t>Knowledge</a:t>
            </a: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
        <p:nvSpPr>
          <p:cNvPr id="37" name="TextBox 36"/>
          <p:cNvSpPr txBox="1"/>
          <p:nvPr/>
        </p:nvSpPr>
        <p:spPr>
          <a:xfrm>
            <a:off x="11021949" y="1152015"/>
            <a:ext cx="545979"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r>
              <a:rPr lang="en-US" b="1" dirty="0">
                <a:solidFill>
                  <a:schemeClr val="accent5"/>
                </a:solidFill>
              </a:rPr>
              <a:t>Data</a:t>
            </a: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pic>
        <p:nvPicPr>
          <p:cNvPr id="40" name="Picture 39"/>
          <p:cNvPicPr>
            <a:picLocks noChangeAspect="1"/>
          </p:cNvPicPr>
          <p:nvPr/>
        </p:nvPicPr>
        <p:blipFill>
          <a:blip r:embed="rId3"/>
          <a:stretch>
            <a:fillRect/>
          </a:stretch>
        </p:blipFill>
        <p:spPr>
          <a:xfrm>
            <a:off x="552452" y="2036646"/>
            <a:ext cx="723900" cy="685800"/>
          </a:xfrm>
          <a:prstGeom prst="rect">
            <a:avLst/>
          </a:prstGeom>
        </p:spPr>
      </p:pic>
      <p:pic>
        <p:nvPicPr>
          <p:cNvPr id="41" name="Picture 40"/>
          <p:cNvPicPr>
            <a:picLocks noChangeAspect="1"/>
          </p:cNvPicPr>
          <p:nvPr/>
        </p:nvPicPr>
        <p:blipFill>
          <a:blip r:embed="rId4"/>
          <a:stretch>
            <a:fillRect/>
          </a:stretch>
        </p:blipFill>
        <p:spPr>
          <a:xfrm>
            <a:off x="585680" y="3516600"/>
            <a:ext cx="698500" cy="749300"/>
          </a:xfrm>
          <a:prstGeom prst="rect">
            <a:avLst/>
          </a:prstGeom>
        </p:spPr>
      </p:pic>
      <p:sp>
        <p:nvSpPr>
          <p:cNvPr id="42" name="TextBox 41"/>
          <p:cNvSpPr txBox="1"/>
          <p:nvPr/>
        </p:nvSpPr>
        <p:spPr>
          <a:xfrm>
            <a:off x="157306" y="2791056"/>
            <a:ext cx="1514193"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r>
              <a:rPr lang="en-US">
                <a:solidFill>
                  <a:schemeClr val="accent4"/>
                </a:solidFill>
              </a:rPr>
              <a:t>Text To Speech</a:t>
            </a: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43" name="TextBox 42"/>
          <p:cNvSpPr txBox="1"/>
          <p:nvPr/>
        </p:nvSpPr>
        <p:spPr>
          <a:xfrm>
            <a:off x="177833" y="4339393"/>
            <a:ext cx="1514193"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r>
              <a:rPr lang="en-US" dirty="0">
                <a:solidFill>
                  <a:schemeClr val="accent4"/>
                </a:solidFill>
              </a:rPr>
              <a:t>Speech To Text</a:t>
            </a: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pic>
        <p:nvPicPr>
          <p:cNvPr id="44" name="Picture 43"/>
          <p:cNvPicPr>
            <a:picLocks noChangeAspect="1"/>
          </p:cNvPicPr>
          <p:nvPr/>
        </p:nvPicPr>
        <p:blipFill>
          <a:blip r:embed="rId5"/>
          <a:stretch>
            <a:fillRect/>
          </a:stretch>
        </p:blipFill>
        <p:spPr>
          <a:xfrm>
            <a:off x="2267859" y="1985846"/>
            <a:ext cx="749300" cy="736600"/>
          </a:xfrm>
          <a:prstGeom prst="rect">
            <a:avLst/>
          </a:prstGeom>
        </p:spPr>
      </p:pic>
      <p:pic>
        <p:nvPicPr>
          <p:cNvPr id="45" name="Picture 44"/>
          <p:cNvPicPr>
            <a:picLocks noChangeAspect="1"/>
          </p:cNvPicPr>
          <p:nvPr/>
        </p:nvPicPr>
        <p:blipFill>
          <a:blip r:embed="rId6"/>
          <a:stretch>
            <a:fillRect/>
          </a:stretch>
        </p:blipFill>
        <p:spPr>
          <a:xfrm>
            <a:off x="2251194" y="3522950"/>
            <a:ext cx="711200" cy="736600"/>
          </a:xfrm>
          <a:prstGeom prst="rect">
            <a:avLst/>
          </a:prstGeom>
        </p:spPr>
      </p:pic>
      <p:sp>
        <p:nvSpPr>
          <p:cNvPr id="46" name="TextBox 45"/>
          <p:cNvSpPr txBox="1"/>
          <p:nvPr/>
        </p:nvSpPr>
        <p:spPr>
          <a:xfrm>
            <a:off x="2142306" y="2715182"/>
            <a:ext cx="1049322" cy="646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algn="ctr"/>
            <a:r>
              <a:rPr lang="en-US" dirty="0">
                <a:solidFill>
                  <a:schemeClr val="accent4"/>
                </a:solidFill>
              </a:rPr>
              <a:t>Language </a:t>
            </a:r>
          </a:p>
          <a:p>
            <a:pPr algn="ctr"/>
            <a:r>
              <a:rPr lang="en-US" dirty="0">
                <a:solidFill>
                  <a:schemeClr val="accent4"/>
                </a:solidFill>
              </a:rPr>
              <a:t>Translator</a:t>
            </a: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
        <p:nvSpPr>
          <p:cNvPr id="47" name="TextBox 46"/>
          <p:cNvSpPr txBox="1"/>
          <p:nvPr/>
        </p:nvSpPr>
        <p:spPr>
          <a:xfrm>
            <a:off x="2071800" y="4265900"/>
            <a:ext cx="1041307" cy="9233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algn="ctr"/>
            <a:r>
              <a:rPr lang="en-US" dirty="0">
                <a:solidFill>
                  <a:schemeClr val="accent4"/>
                </a:solidFill>
              </a:rPr>
              <a:t>Natural </a:t>
            </a:r>
          </a:p>
          <a:p>
            <a:pPr algn="ctr"/>
            <a:r>
              <a:rPr lang="en-US" dirty="0">
                <a:solidFill>
                  <a:schemeClr val="accent4"/>
                </a:solidFill>
              </a:rPr>
              <a:t>Language </a:t>
            </a:r>
          </a:p>
          <a:p>
            <a:pPr algn="ctr"/>
            <a:r>
              <a:rPr lang="en-US" dirty="0">
                <a:solidFill>
                  <a:schemeClr val="accent4"/>
                </a:solidFill>
              </a:rPr>
              <a:t>Classifier</a:t>
            </a: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pic>
        <p:nvPicPr>
          <p:cNvPr id="48" name="Picture 47"/>
          <p:cNvPicPr>
            <a:picLocks noChangeAspect="1"/>
          </p:cNvPicPr>
          <p:nvPr/>
        </p:nvPicPr>
        <p:blipFill>
          <a:blip r:embed="rId7"/>
          <a:stretch>
            <a:fillRect/>
          </a:stretch>
        </p:blipFill>
        <p:spPr>
          <a:xfrm>
            <a:off x="4083959" y="2004896"/>
            <a:ext cx="711200" cy="698500"/>
          </a:xfrm>
          <a:prstGeom prst="rect">
            <a:avLst/>
          </a:prstGeom>
        </p:spPr>
      </p:pic>
      <p:pic>
        <p:nvPicPr>
          <p:cNvPr id="50" name="Picture 49"/>
          <p:cNvPicPr>
            <a:picLocks noChangeAspect="1"/>
          </p:cNvPicPr>
          <p:nvPr/>
        </p:nvPicPr>
        <p:blipFill>
          <a:blip r:embed="rId8"/>
          <a:stretch>
            <a:fillRect/>
          </a:stretch>
        </p:blipFill>
        <p:spPr>
          <a:xfrm>
            <a:off x="4066931" y="3628193"/>
            <a:ext cx="685800" cy="711200"/>
          </a:xfrm>
          <a:prstGeom prst="rect">
            <a:avLst/>
          </a:prstGeom>
        </p:spPr>
      </p:pic>
      <p:sp>
        <p:nvSpPr>
          <p:cNvPr id="51" name="TextBox 50"/>
          <p:cNvSpPr txBox="1"/>
          <p:nvPr/>
        </p:nvSpPr>
        <p:spPr>
          <a:xfrm>
            <a:off x="3696817" y="2806255"/>
            <a:ext cx="1426028"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algn="ctr"/>
            <a:r>
              <a:rPr lang="en-US">
                <a:solidFill>
                  <a:schemeClr val="accent4"/>
                </a:solidFill>
              </a:rPr>
              <a:t>Tone Analyzer</a:t>
            </a: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
        <p:nvSpPr>
          <p:cNvPr id="52" name="TextBox 51"/>
          <p:cNvSpPr txBox="1"/>
          <p:nvPr/>
        </p:nvSpPr>
        <p:spPr>
          <a:xfrm>
            <a:off x="3773258" y="4326528"/>
            <a:ext cx="1190386" cy="646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algn="ctr"/>
            <a:r>
              <a:rPr lang="en-US">
                <a:solidFill>
                  <a:schemeClr val="accent4"/>
                </a:solidFill>
              </a:rPr>
              <a:t>Personality </a:t>
            </a:r>
          </a:p>
          <a:p>
            <a:pPr algn="ctr"/>
            <a:r>
              <a:rPr lang="en-US" dirty="0">
                <a:solidFill>
                  <a:schemeClr val="accent4"/>
                </a:solidFill>
              </a:rPr>
              <a:t>Insights</a:t>
            </a: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pic>
        <p:nvPicPr>
          <p:cNvPr id="53" name="Picture 52"/>
          <p:cNvPicPr>
            <a:picLocks noChangeAspect="1"/>
          </p:cNvPicPr>
          <p:nvPr/>
        </p:nvPicPr>
        <p:blipFill>
          <a:blip r:embed="rId9"/>
          <a:stretch>
            <a:fillRect/>
          </a:stretch>
        </p:blipFill>
        <p:spPr>
          <a:xfrm>
            <a:off x="9249331" y="1767905"/>
            <a:ext cx="736600" cy="698500"/>
          </a:xfrm>
          <a:prstGeom prst="rect">
            <a:avLst/>
          </a:prstGeom>
        </p:spPr>
      </p:pic>
      <p:pic>
        <p:nvPicPr>
          <p:cNvPr id="54" name="Picture 53"/>
          <p:cNvPicPr>
            <a:picLocks noChangeAspect="1"/>
          </p:cNvPicPr>
          <p:nvPr/>
        </p:nvPicPr>
        <p:blipFill>
          <a:blip r:embed="rId10"/>
          <a:stretch>
            <a:fillRect/>
          </a:stretch>
        </p:blipFill>
        <p:spPr>
          <a:xfrm>
            <a:off x="9230280" y="3150140"/>
            <a:ext cx="698500" cy="711200"/>
          </a:xfrm>
          <a:prstGeom prst="rect">
            <a:avLst/>
          </a:prstGeom>
        </p:spPr>
      </p:pic>
      <p:pic>
        <p:nvPicPr>
          <p:cNvPr id="55" name="Picture 54"/>
          <p:cNvPicPr>
            <a:picLocks noChangeAspect="1"/>
          </p:cNvPicPr>
          <p:nvPr/>
        </p:nvPicPr>
        <p:blipFill>
          <a:blip r:embed="rId11"/>
          <a:stretch>
            <a:fillRect/>
          </a:stretch>
        </p:blipFill>
        <p:spPr>
          <a:xfrm>
            <a:off x="9217579" y="4972855"/>
            <a:ext cx="723900" cy="698500"/>
          </a:xfrm>
          <a:prstGeom prst="rect">
            <a:avLst/>
          </a:prstGeom>
        </p:spPr>
      </p:pic>
      <p:sp>
        <p:nvSpPr>
          <p:cNvPr id="56" name="TextBox 55"/>
          <p:cNvSpPr txBox="1"/>
          <p:nvPr/>
        </p:nvSpPr>
        <p:spPr>
          <a:xfrm>
            <a:off x="9099670" y="2461568"/>
            <a:ext cx="1001232"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algn="ctr"/>
            <a:r>
              <a:rPr lang="en-US" dirty="0">
                <a:solidFill>
                  <a:schemeClr val="accent4"/>
                </a:solidFill>
              </a:rPr>
              <a:t>Discovery</a:t>
            </a: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
        <p:nvSpPr>
          <p:cNvPr id="57" name="TextBox 56"/>
          <p:cNvSpPr txBox="1"/>
          <p:nvPr/>
        </p:nvSpPr>
        <p:spPr>
          <a:xfrm>
            <a:off x="8837662" y="3866245"/>
            <a:ext cx="1483735" cy="9233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algn="ctr"/>
            <a:r>
              <a:rPr lang="en-US" dirty="0">
                <a:solidFill>
                  <a:schemeClr val="accent4"/>
                </a:solidFill>
              </a:rPr>
              <a:t>Natural </a:t>
            </a:r>
          </a:p>
          <a:p>
            <a:pPr algn="ctr"/>
            <a:r>
              <a:rPr lang="en-US" dirty="0">
                <a:solidFill>
                  <a:schemeClr val="accent4"/>
                </a:solidFill>
              </a:rPr>
              <a:t>Language </a:t>
            </a:r>
          </a:p>
          <a:p>
            <a:pPr algn="ctr"/>
            <a:r>
              <a:rPr lang="en-US" dirty="0">
                <a:solidFill>
                  <a:schemeClr val="accent4"/>
                </a:solidFill>
              </a:rPr>
              <a:t>Understanding</a:t>
            </a: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
        <p:nvSpPr>
          <p:cNvPr id="58" name="TextBox 57"/>
          <p:cNvSpPr txBox="1"/>
          <p:nvPr/>
        </p:nvSpPr>
        <p:spPr>
          <a:xfrm>
            <a:off x="8988470" y="5593522"/>
            <a:ext cx="1188783" cy="646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algn="ctr"/>
            <a:r>
              <a:rPr lang="en-US" dirty="0">
                <a:solidFill>
                  <a:schemeClr val="accent4"/>
                </a:solidFill>
              </a:rPr>
              <a:t>Knowledge </a:t>
            </a:r>
          </a:p>
          <a:p>
            <a:pPr algn="ctr"/>
            <a:r>
              <a:rPr lang="en-US" dirty="0">
                <a:solidFill>
                  <a:schemeClr val="accent4"/>
                </a:solidFill>
              </a:rPr>
              <a:t>Studio</a:t>
            </a: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pic>
        <p:nvPicPr>
          <p:cNvPr id="59" name="Picture 58"/>
          <p:cNvPicPr>
            <a:picLocks noChangeAspect="1"/>
          </p:cNvPicPr>
          <p:nvPr/>
        </p:nvPicPr>
        <p:blipFill>
          <a:blip r:embed="rId12"/>
          <a:stretch>
            <a:fillRect/>
          </a:stretch>
        </p:blipFill>
        <p:spPr>
          <a:xfrm>
            <a:off x="10920288" y="1771839"/>
            <a:ext cx="749300" cy="698500"/>
          </a:xfrm>
          <a:prstGeom prst="rect">
            <a:avLst/>
          </a:prstGeom>
        </p:spPr>
      </p:pic>
      <p:pic>
        <p:nvPicPr>
          <p:cNvPr id="60" name="Picture 59"/>
          <p:cNvPicPr>
            <a:picLocks noChangeAspect="1"/>
          </p:cNvPicPr>
          <p:nvPr/>
        </p:nvPicPr>
        <p:blipFill>
          <a:blip r:embed="rId13"/>
          <a:stretch>
            <a:fillRect/>
          </a:stretch>
        </p:blipFill>
        <p:spPr>
          <a:xfrm>
            <a:off x="10882188" y="2973709"/>
            <a:ext cx="787400" cy="673100"/>
          </a:xfrm>
          <a:prstGeom prst="rect">
            <a:avLst/>
          </a:prstGeom>
        </p:spPr>
      </p:pic>
      <p:pic>
        <p:nvPicPr>
          <p:cNvPr id="61" name="Picture 60"/>
          <p:cNvPicPr>
            <a:picLocks noChangeAspect="1"/>
          </p:cNvPicPr>
          <p:nvPr/>
        </p:nvPicPr>
        <p:blipFill>
          <a:blip r:embed="rId14"/>
          <a:stretch>
            <a:fillRect/>
          </a:stretch>
        </p:blipFill>
        <p:spPr>
          <a:xfrm>
            <a:off x="10901238" y="4635873"/>
            <a:ext cx="749300" cy="736600"/>
          </a:xfrm>
          <a:prstGeom prst="rect">
            <a:avLst/>
          </a:prstGeom>
        </p:spPr>
      </p:pic>
      <p:sp>
        <p:nvSpPr>
          <p:cNvPr id="62" name="TextBox 61"/>
          <p:cNvSpPr txBox="1"/>
          <p:nvPr/>
        </p:nvSpPr>
        <p:spPr>
          <a:xfrm>
            <a:off x="10558682" y="2515688"/>
            <a:ext cx="1472515"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algn="ctr"/>
            <a:r>
              <a:rPr lang="en-US" dirty="0">
                <a:solidFill>
                  <a:schemeClr val="accent4"/>
                </a:solidFill>
              </a:rPr>
              <a:t>Watson Studio</a:t>
            </a: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
        <p:nvSpPr>
          <p:cNvPr id="63" name="TextBox 62"/>
          <p:cNvSpPr txBox="1"/>
          <p:nvPr/>
        </p:nvSpPr>
        <p:spPr>
          <a:xfrm>
            <a:off x="10817602" y="3626526"/>
            <a:ext cx="962759" cy="9233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algn="ctr"/>
            <a:r>
              <a:rPr lang="en-US" dirty="0">
                <a:solidFill>
                  <a:schemeClr val="accent4"/>
                </a:solidFill>
              </a:rPr>
              <a:t>Watson </a:t>
            </a:r>
          </a:p>
          <a:p>
            <a:pPr algn="ctr"/>
            <a:r>
              <a:rPr lang="en-US" dirty="0">
                <a:solidFill>
                  <a:schemeClr val="accent4"/>
                </a:solidFill>
              </a:rPr>
              <a:t>Machine </a:t>
            </a:r>
          </a:p>
          <a:p>
            <a:pPr algn="ctr"/>
            <a:r>
              <a:rPr lang="en-US" dirty="0">
                <a:solidFill>
                  <a:schemeClr val="accent4"/>
                </a:solidFill>
              </a:rPr>
              <a:t>Learning</a:t>
            </a:r>
          </a:p>
        </p:txBody>
      </p:sp>
      <p:sp>
        <p:nvSpPr>
          <p:cNvPr id="64" name="TextBox 63"/>
          <p:cNvSpPr txBox="1"/>
          <p:nvPr/>
        </p:nvSpPr>
        <p:spPr>
          <a:xfrm>
            <a:off x="10681496" y="5330112"/>
            <a:ext cx="1188783" cy="9233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algn="ctr"/>
            <a:r>
              <a:rPr lang="en-US" dirty="0">
                <a:solidFill>
                  <a:schemeClr val="accent4"/>
                </a:solidFill>
              </a:rPr>
              <a:t>Watson </a:t>
            </a:r>
          </a:p>
          <a:p>
            <a:pPr algn="ctr"/>
            <a:r>
              <a:rPr lang="en-US" dirty="0">
                <a:solidFill>
                  <a:schemeClr val="accent4"/>
                </a:solidFill>
              </a:rPr>
              <a:t>Knowledge </a:t>
            </a:r>
          </a:p>
          <a:p>
            <a:pPr algn="ctr"/>
            <a:r>
              <a:rPr lang="en-US" dirty="0">
                <a:solidFill>
                  <a:schemeClr val="accent4"/>
                </a:solidFill>
              </a:rPr>
              <a:t>Catalog</a:t>
            </a:r>
          </a:p>
        </p:txBody>
      </p:sp>
      <p:sp>
        <p:nvSpPr>
          <p:cNvPr id="70" name="Rounded Rectangle 69"/>
          <p:cNvSpPr/>
          <p:nvPr/>
        </p:nvSpPr>
        <p:spPr>
          <a:xfrm>
            <a:off x="7005968" y="1162997"/>
            <a:ext cx="1665514" cy="5100946"/>
          </a:xfrm>
          <a:prstGeom prst="roundRect">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71" name="Rounded Rectangle 70"/>
          <p:cNvSpPr/>
          <p:nvPr/>
        </p:nvSpPr>
        <p:spPr>
          <a:xfrm>
            <a:off x="5277861" y="1162997"/>
            <a:ext cx="1665514" cy="5100946"/>
          </a:xfrm>
          <a:prstGeom prst="roundRect">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72" name="TextBox 71"/>
          <p:cNvSpPr txBox="1"/>
          <p:nvPr/>
        </p:nvSpPr>
        <p:spPr>
          <a:xfrm>
            <a:off x="5504204" y="1169881"/>
            <a:ext cx="1212828"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r>
              <a:rPr lang="en-US" b="1" dirty="0">
                <a:solidFill>
                  <a:schemeClr val="accent5"/>
                </a:solidFill>
              </a:rPr>
              <a:t>AI Assistant</a:t>
            </a: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
        <p:nvSpPr>
          <p:cNvPr id="73" name="TextBox 72"/>
          <p:cNvSpPr txBox="1"/>
          <p:nvPr/>
        </p:nvSpPr>
        <p:spPr>
          <a:xfrm>
            <a:off x="7499211" y="1179653"/>
            <a:ext cx="679028"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r>
              <a:rPr lang="en-US" b="1" dirty="0">
                <a:solidFill>
                  <a:schemeClr val="accent5"/>
                </a:solidFill>
              </a:rPr>
              <a:t>Vision</a:t>
            </a: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pic>
        <p:nvPicPr>
          <p:cNvPr id="74" name="Picture 73"/>
          <p:cNvPicPr>
            <a:picLocks noChangeAspect="1"/>
          </p:cNvPicPr>
          <p:nvPr/>
        </p:nvPicPr>
        <p:blipFill>
          <a:blip r:embed="rId15"/>
          <a:stretch>
            <a:fillRect/>
          </a:stretch>
        </p:blipFill>
        <p:spPr>
          <a:xfrm>
            <a:off x="5729618" y="2270992"/>
            <a:ext cx="762000" cy="698500"/>
          </a:xfrm>
          <a:prstGeom prst="rect">
            <a:avLst/>
          </a:prstGeom>
        </p:spPr>
      </p:pic>
      <p:sp>
        <p:nvSpPr>
          <p:cNvPr id="75" name="TextBox 74"/>
          <p:cNvSpPr txBox="1"/>
          <p:nvPr/>
        </p:nvSpPr>
        <p:spPr>
          <a:xfrm>
            <a:off x="5643665" y="3032117"/>
            <a:ext cx="933906" cy="646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algn="ctr"/>
            <a:r>
              <a:rPr lang="en-US" dirty="0">
                <a:solidFill>
                  <a:schemeClr val="accent4"/>
                </a:solidFill>
              </a:rPr>
              <a:t>Watson </a:t>
            </a:r>
          </a:p>
          <a:p>
            <a:pPr algn="ctr"/>
            <a:r>
              <a:rPr lang="en-US" dirty="0">
                <a:solidFill>
                  <a:schemeClr val="accent4"/>
                </a:solidFill>
              </a:rPr>
              <a:t>Assistant</a:t>
            </a: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pic>
        <p:nvPicPr>
          <p:cNvPr id="76" name="Picture 75"/>
          <p:cNvPicPr>
            <a:picLocks noChangeAspect="1"/>
          </p:cNvPicPr>
          <p:nvPr/>
        </p:nvPicPr>
        <p:blipFill>
          <a:blip r:embed="rId16"/>
          <a:stretch>
            <a:fillRect/>
          </a:stretch>
        </p:blipFill>
        <p:spPr>
          <a:xfrm>
            <a:off x="7463170" y="2270992"/>
            <a:ext cx="749300" cy="698500"/>
          </a:xfrm>
          <a:prstGeom prst="rect">
            <a:avLst/>
          </a:prstGeom>
        </p:spPr>
      </p:pic>
      <p:sp>
        <p:nvSpPr>
          <p:cNvPr id="77" name="TextBox 76"/>
          <p:cNvSpPr txBox="1"/>
          <p:nvPr/>
        </p:nvSpPr>
        <p:spPr>
          <a:xfrm>
            <a:off x="7233010" y="3032117"/>
            <a:ext cx="1209622" cy="646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algn="ctr"/>
            <a:r>
              <a:rPr lang="en-US" dirty="0">
                <a:solidFill>
                  <a:schemeClr val="accent4"/>
                </a:solidFill>
              </a:rPr>
              <a:t>Visual</a:t>
            </a:r>
          </a:p>
          <a:p>
            <a:pPr algn="ctr"/>
            <a:r>
              <a:rPr lang="en-US" dirty="0">
                <a:solidFill>
                  <a:schemeClr val="accent4"/>
                </a:solidFill>
              </a:rPr>
              <a:t>Recognition</a:t>
            </a: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Tree>
    <p:extLst>
      <p:ext uri="{BB962C8B-B14F-4D97-AF65-F5344CB8AC3E}">
        <p14:creationId xmlns:p14="http://schemas.microsoft.com/office/powerpoint/2010/main" val="172293550"/>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91584" y="59268"/>
            <a:ext cx="11800416" cy="880533"/>
          </a:xfrm>
        </p:spPr>
        <p:txBody>
          <a:bodyPr/>
          <a:lstStyle/>
          <a:p>
            <a:r>
              <a:rPr lang="en-US" dirty="0">
                <a:latin typeface="Arial" charset="0"/>
                <a:ea typeface="Arial" charset="0"/>
                <a:cs typeface="Arial" charset="0"/>
              </a:rPr>
              <a:t>IBM Watson: the Visual Recognition example</a:t>
            </a:r>
            <a:endParaRPr lang="en-US" dirty="0"/>
          </a:p>
        </p:txBody>
      </p:sp>
      <p:pic>
        <p:nvPicPr>
          <p:cNvPr id="6" name="Picture 5"/>
          <p:cNvPicPr>
            <a:picLocks noChangeAspect="1"/>
          </p:cNvPicPr>
          <p:nvPr/>
        </p:nvPicPr>
        <p:blipFill>
          <a:blip r:embed="rId3"/>
          <a:stretch>
            <a:fillRect/>
          </a:stretch>
        </p:blipFill>
        <p:spPr>
          <a:xfrm>
            <a:off x="9147544" y="59268"/>
            <a:ext cx="749300" cy="698500"/>
          </a:xfrm>
          <a:prstGeom prst="rect">
            <a:avLst/>
          </a:prstGeom>
        </p:spPr>
      </p:pic>
      <p:sp>
        <p:nvSpPr>
          <p:cNvPr id="23" name="Rectangle 13"/>
          <p:cNvSpPr>
            <a:spLocks noChangeArrowheads="1"/>
          </p:cNvSpPr>
          <p:nvPr/>
        </p:nvSpPr>
        <p:spPr bwMode="auto">
          <a:xfrm>
            <a:off x="391584" y="576472"/>
            <a:ext cx="12192000"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x-none" altLang="x-none" i="0" u="none" strike="noStrike" cap="none" normalizeH="0" baseline="0" dirty="0">
                <a:ln>
                  <a:noFill/>
                </a:ln>
                <a:solidFill>
                  <a:schemeClr val="tx1"/>
                </a:solidFill>
                <a:effectLst/>
                <a:latin typeface="+mn-lt"/>
                <a:ea typeface="Helvetica Neue" charset="0"/>
                <a:cs typeface="Helvetica Neue" charset="0"/>
              </a:rPr>
              <a:t>A set of </a:t>
            </a:r>
            <a:r>
              <a:rPr kumimoji="0" lang="fr-FR" altLang="x-none" i="0" u="none" strike="noStrike" cap="none" normalizeH="0" baseline="0" dirty="0" err="1">
                <a:ln>
                  <a:noFill/>
                </a:ln>
                <a:solidFill>
                  <a:schemeClr val="tx1"/>
                </a:solidFill>
                <a:effectLst/>
                <a:latin typeface="+mn-lt"/>
                <a:ea typeface="Helvetica Neue" charset="0"/>
                <a:cs typeface="Helvetica Neue" charset="0"/>
              </a:rPr>
              <a:t>available</a:t>
            </a:r>
            <a:r>
              <a:rPr kumimoji="0" lang="fr-FR" altLang="x-none" i="0" u="none" strike="noStrike" cap="none" normalizeH="0" baseline="0" dirty="0">
                <a:ln>
                  <a:noFill/>
                </a:ln>
                <a:solidFill>
                  <a:schemeClr val="tx1"/>
                </a:solidFill>
                <a:effectLst/>
                <a:latin typeface="+mn-lt"/>
                <a:ea typeface="Helvetica Neue" charset="0"/>
                <a:cs typeface="Helvetica Neue" charset="0"/>
              </a:rPr>
              <a:t> </a:t>
            </a:r>
            <a:r>
              <a:rPr kumimoji="0" lang="x-none" altLang="x-none" i="0" u="none" strike="noStrike" cap="none" normalizeH="0" baseline="0" dirty="0">
                <a:ln>
                  <a:noFill/>
                </a:ln>
                <a:solidFill>
                  <a:schemeClr val="tx1"/>
                </a:solidFill>
                <a:effectLst/>
                <a:latin typeface="+mn-lt"/>
                <a:ea typeface="Helvetica Neue" charset="0"/>
                <a:cs typeface="Helvetica Neue" charset="0"/>
              </a:rPr>
              <a:t>built-in models provides highly accurate results without training:</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x-none" altLang="x-none" sz="1600" b="1" i="0" u="none" strike="noStrike" cap="none" normalizeH="0" baseline="0" dirty="0">
                <a:ln>
                  <a:noFill/>
                </a:ln>
                <a:solidFill>
                  <a:schemeClr val="accent5"/>
                </a:solidFill>
                <a:effectLst/>
                <a:latin typeface="+mn-lt"/>
                <a:ea typeface="Helvetica Neue" charset="0"/>
                <a:cs typeface="Helvetica Neue" charset="0"/>
              </a:rPr>
              <a:t>General model</a:t>
            </a:r>
            <a:r>
              <a:rPr kumimoji="0" lang="x-none" altLang="x-none" sz="1600" i="0" u="none" strike="noStrike" cap="none" normalizeH="0" baseline="0" dirty="0">
                <a:ln>
                  <a:noFill/>
                </a:ln>
                <a:solidFill>
                  <a:schemeClr val="tx1"/>
                </a:solidFill>
                <a:effectLst/>
                <a:latin typeface="+mn-lt"/>
                <a:ea typeface="Helvetica Neue" charset="0"/>
                <a:cs typeface="Helvetica Neue" charset="0"/>
              </a:rPr>
              <a:t>: Default classification from thousands of classes.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x-none" altLang="x-none" sz="1600" b="1" i="0" u="none" strike="noStrike" cap="none" normalizeH="0" baseline="0" dirty="0">
                <a:ln>
                  <a:noFill/>
                </a:ln>
                <a:solidFill>
                  <a:schemeClr val="accent5"/>
                </a:solidFill>
                <a:effectLst/>
                <a:latin typeface="+mn-lt"/>
                <a:ea typeface="Helvetica Neue" charset="0"/>
                <a:cs typeface="Helvetica Neue" charset="0"/>
              </a:rPr>
              <a:t>Face model: </a:t>
            </a:r>
            <a:r>
              <a:rPr kumimoji="0" lang="x-none" altLang="x-none" sz="1600" i="0" u="none" strike="noStrike" cap="none" normalizeH="0" baseline="0" dirty="0">
                <a:ln>
                  <a:noFill/>
                </a:ln>
                <a:solidFill>
                  <a:schemeClr val="tx1"/>
                </a:solidFill>
                <a:effectLst/>
                <a:latin typeface="+mn-lt"/>
                <a:ea typeface="Helvetica Neue" charset="0"/>
                <a:cs typeface="Helvetica Neue" charset="0"/>
              </a:rPr>
              <a:t>Facial analysis with age and gender.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x-none" altLang="x-none" sz="1600" b="1" i="0" u="none" strike="noStrike" cap="none" normalizeH="0" baseline="0" dirty="0">
                <a:ln>
                  <a:noFill/>
                </a:ln>
                <a:solidFill>
                  <a:schemeClr val="accent5"/>
                </a:solidFill>
                <a:effectLst/>
                <a:latin typeface="+mn-lt"/>
                <a:ea typeface="Helvetica Neue" charset="0"/>
                <a:cs typeface="Helvetica Neue" charset="0"/>
              </a:rPr>
              <a:t>Explicit model (Beta): </a:t>
            </a:r>
            <a:r>
              <a:rPr kumimoji="0" lang="x-none" altLang="x-none" sz="1600" i="0" u="none" strike="noStrike" cap="none" normalizeH="0" baseline="0" dirty="0">
                <a:ln>
                  <a:noFill/>
                </a:ln>
                <a:solidFill>
                  <a:schemeClr val="tx1"/>
                </a:solidFill>
                <a:effectLst/>
                <a:latin typeface="+mn-lt"/>
                <a:ea typeface="Helvetica Neue" charset="0"/>
                <a:cs typeface="Helvetica Neue" charset="0"/>
              </a:rPr>
              <a:t>Whether an image is inappropriate for general use.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x-none" altLang="x-none" sz="1600" b="1" i="0" u="none" strike="noStrike" cap="none" normalizeH="0" baseline="0" dirty="0">
                <a:ln>
                  <a:noFill/>
                </a:ln>
                <a:solidFill>
                  <a:schemeClr val="accent5"/>
                </a:solidFill>
                <a:effectLst/>
                <a:latin typeface="+mn-lt"/>
                <a:ea typeface="Helvetica Neue" charset="0"/>
                <a:cs typeface="Helvetica Neue" charset="0"/>
              </a:rPr>
              <a:t>Food model (Beta): </a:t>
            </a:r>
            <a:r>
              <a:rPr kumimoji="0" lang="x-none" altLang="x-none" sz="1600" i="0" u="none" strike="noStrike" cap="none" normalizeH="0" baseline="0" dirty="0">
                <a:ln>
                  <a:noFill/>
                </a:ln>
                <a:solidFill>
                  <a:schemeClr val="tx1"/>
                </a:solidFill>
                <a:effectLst/>
                <a:latin typeface="+mn-lt"/>
                <a:ea typeface="Helvetica Neue" charset="0"/>
                <a:cs typeface="Helvetica Neue" charset="0"/>
              </a:rPr>
              <a:t>Specifically for images of food items.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x-none" altLang="x-none" sz="1600" b="1" i="0" u="none" strike="noStrike" cap="none" normalizeH="0" baseline="0" dirty="0">
                <a:ln>
                  <a:noFill/>
                </a:ln>
                <a:solidFill>
                  <a:schemeClr val="accent5"/>
                </a:solidFill>
                <a:effectLst/>
                <a:latin typeface="+mn-lt"/>
                <a:ea typeface="Helvetica Neue" charset="0"/>
                <a:cs typeface="Helvetica Neue" charset="0"/>
              </a:rPr>
              <a:t>Text model (Private beta): </a:t>
            </a:r>
            <a:r>
              <a:rPr kumimoji="0" lang="x-none" altLang="x-none" sz="1600" i="0" u="none" strike="noStrike" cap="none" normalizeH="0" baseline="0" dirty="0">
                <a:ln>
                  <a:noFill/>
                </a:ln>
                <a:solidFill>
                  <a:schemeClr val="tx1"/>
                </a:solidFill>
                <a:effectLst/>
                <a:latin typeface="+mn-lt"/>
                <a:ea typeface="Helvetica Neue" charset="0"/>
                <a:cs typeface="Helvetica Neue" charset="0"/>
              </a:rPr>
              <a:t>Text extraction from natural scene images. </a:t>
            </a:r>
            <a:endParaRPr kumimoji="0" lang="fr-FR" altLang="x-none" sz="1600" i="0" u="none" strike="noStrike" cap="none" normalizeH="0" baseline="0" dirty="0">
              <a:ln>
                <a:noFill/>
              </a:ln>
              <a:solidFill>
                <a:schemeClr val="tx1"/>
              </a:solidFill>
              <a:effectLst/>
              <a:latin typeface="+mn-lt"/>
              <a:ea typeface="Helvetica Neue" charset="0"/>
              <a:cs typeface="Helvetica Neue"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x-none" altLang="x-none" sz="1600" i="0" u="none" strike="noStrike" cap="none" normalizeH="0" baseline="0" dirty="0">
              <a:ln>
                <a:noFill/>
              </a:ln>
              <a:solidFill>
                <a:schemeClr val="tx1"/>
              </a:solidFill>
              <a:effectLst/>
              <a:latin typeface="+mn-lt"/>
              <a:ea typeface="Helvetica Neue" charset="0"/>
              <a:cs typeface="Helvetica Neue"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x-none" altLang="x-none" i="0" u="none" strike="noStrike" cap="none" normalizeH="0" baseline="0" dirty="0">
                <a:ln>
                  <a:noFill/>
                </a:ln>
                <a:solidFill>
                  <a:schemeClr val="tx1"/>
                </a:solidFill>
                <a:effectLst/>
                <a:latin typeface="+mn-lt"/>
                <a:ea typeface="Helvetica Neue" charset="0"/>
                <a:cs typeface="Helvetica Neue" charset="0"/>
              </a:rPr>
              <a:t>You can also train custom models to create specialized classes.</a:t>
            </a:r>
          </a:p>
        </p:txBody>
      </p:sp>
      <p:sp>
        <p:nvSpPr>
          <p:cNvPr id="24" name="AutoShape 14" descr="xternal link icon">
            <a:hlinkClick r:id="rId4"/>
          </p:cNvPr>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5" name="Picture 2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41026" y="2662032"/>
            <a:ext cx="6519503" cy="3709372"/>
          </a:xfrm>
          <a:prstGeom prst="rect">
            <a:avLst/>
          </a:prstGeom>
        </p:spPr>
      </p:pic>
      <p:sp>
        <p:nvSpPr>
          <p:cNvPr id="26" name="TextBox 25"/>
          <p:cNvSpPr txBox="1"/>
          <p:nvPr/>
        </p:nvSpPr>
        <p:spPr>
          <a:xfrm>
            <a:off x="391584" y="2755672"/>
            <a:ext cx="3614127" cy="461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chemeClr val="accent5"/>
                </a:solidFill>
                <a:effectLst/>
                <a:uFillTx/>
                <a:latin typeface="+mn-lt"/>
                <a:ea typeface="+mj-ea"/>
                <a:cs typeface="+mj-cs"/>
                <a:sym typeface="Calibri"/>
              </a:rPr>
              <a:t>How</a:t>
            </a:r>
            <a:r>
              <a:rPr kumimoji="0" lang="en-US" sz="2400" b="1" i="0" u="none" strike="noStrike" cap="none" spc="0" normalizeH="0" dirty="0">
                <a:ln>
                  <a:noFill/>
                </a:ln>
                <a:solidFill>
                  <a:schemeClr val="accent5"/>
                </a:solidFill>
                <a:effectLst/>
                <a:uFillTx/>
                <a:latin typeface="+mn-lt"/>
                <a:ea typeface="+mj-ea"/>
                <a:cs typeface="+mj-cs"/>
                <a:sym typeface="Calibri"/>
              </a:rPr>
              <a:t> To use the service:</a:t>
            </a:r>
            <a:endParaRPr kumimoji="0" lang="en-US" sz="2400" b="1" i="0" u="none" strike="noStrike" cap="none" spc="0" normalizeH="0" baseline="0" dirty="0">
              <a:ln>
                <a:noFill/>
              </a:ln>
              <a:solidFill>
                <a:schemeClr val="accent5"/>
              </a:solidFill>
              <a:effectLst/>
              <a:uFillTx/>
              <a:latin typeface="+mn-lt"/>
              <a:ea typeface="+mj-ea"/>
              <a:cs typeface="+mj-cs"/>
              <a:sym typeface="Calibri"/>
            </a:endParaRPr>
          </a:p>
        </p:txBody>
      </p:sp>
    </p:spTree>
    <p:extLst>
      <p:ext uri="{BB962C8B-B14F-4D97-AF65-F5344CB8AC3E}">
        <p14:creationId xmlns:p14="http://schemas.microsoft.com/office/powerpoint/2010/main" val="765381490"/>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643645" y="1621765"/>
            <a:ext cx="4727737" cy="3427563"/>
          </a:xfrm>
        </p:spPr>
        <p:txBody>
          <a:bodyPr/>
          <a:lstStyle/>
          <a:p>
            <a:r>
              <a:rPr lang="en-US" sz="8000" dirty="0"/>
              <a:t>Hello, my name is </a:t>
            </a:r>
            <a:r>
              <a:rPr lang="en-US" sz="8000" dirty="0" err="1"/>
              <a:t>TJBot</a:t>
            </a:r>
            <a:r>
              <a:rPr lang="en-US" sz="8000" dirty="0"/>
              <a:t> !</a:t>
            </a:r>
          </a:p>
        </p:txBody>
      </p:sp>
      <p:pic>
        <p:nvPicPr>
          <p:cNvPr id="8" name="Picture Placeholder 7"/>
          <p:cNvPicPr>
            <a:picLocks noGrp="1" noChangeAspect="1"/>
          </p:cNvPicPr>
          <p:nvPr>
            <p:ph type="pic" sz="quarter" idx="13"/>
          </p:nvPr>
        </p:nvPicPr>
        <p:blipFill>
          <a:blip r:embed="rId2" cstate="hqprint">
            <a:extLst>
              <a:ext uri="{28A0092B-C50C-407E-A947-70E740481C1C}">
                <a14:useLocalDpi xmlns:a14="http://schemas.microsoft.com/office/drawing/2010/main"/>
              </a:ext>
            </a:extLst>
          </a:blip>
          <a:srcRect/>
          <a:stretch>
            <a:fillRect/>
          </a:stretch>
        </p:blipFill>
        <p:spPr>
          <a:xfrm>
            <a:off x="6730635" y="462115"/>
            <a:ext cx="5156474" cy="5801033"/>
          </a:xfrm>
          <a:prstGeom prst="rect">
            <a:avLst/>
          </a:prstGeom>
        </p:spPr>
      </p:pic>
    </p:spTree>
    <p:extLst>
      <p:ext uri="{BB962C8B-B14F-4D97-AF65-F5344CB8AC3E}">
        <p14:creationId xmlns:p14="http://schemas.microsoft.com/office/powerpoint/2010/main" val="5299112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91584" y="59268"/>
            <a:ext cx="11800416" cy="880533"/>
          </a:xfrm>
        </p:spPr>
        <p:txBody>
          <a:bodyPr/>
          <a:lstStyle/>
          <a:p>
            <a:r>
              <a:rPr lang="en-US" dirty="0">
                <a:latin typeface="Arial" charset="0"/>
                <a:ea typeface="Arial" charset="0"/>
                <a:cs typeface="Arial" charset="0"/>
              </a:rPr>
              <a:t>IBM Watson: the Visual Recognition example</a:t>
            </a:r>
            <a:endParaRPr lang="en-US" dirty="0"/>
          </a:p>
        </p:txBody>
      </p:sp>
      <p:pic>
        <p:nvPicPr>
          <p:cNvPr id="6" name="Picture 5"/>
          <p:cNvPicPr>
            <a:picLocks noChangeAspect="1"/>
          </p:cNvPicPr>
          <p:nvPr/>
        </p:nvPicPr>
        <p:blipFill>
          <a:blip r:embed="rId3"/>
          <a:stretch>
            <a:fillRect/>
          </a:stretch>
        </p:blipFill>
        <p:spPr>
          <a:xfrm>
            <a:off x="8736578" y="59268"/>
            <a:ext cx="749300" cy="698500"/>
          </a:xfrm>
          <a:prstGeom prst="rect">
            <a:avLst/>
          </a:prstGeom>
        </p:spPr>
      </p:pic>
      <p:sp>
        <p:nvSpPr>
          <p:cNvPr id="24" name="AutoShape 14" descr="xternal link icon">
            <a:hlinkClick r:id="rId4"/>
          </p:cNvPr>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1381508"/>
            <a:ext cx="5459186" cy="4047621"/>
          </a:xfrm>
          <a:prstGeom prst="rect">
            <a:avLst/>
          </a:prstGeom>
        </p:spPr>
      </p:pic>
      <p:pic>
        <p:nvPicPr>
          <p:cNvPr id="5" name="Picture 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674304" y="1511042"/>
            <a:ext cx="6124548" cy="4523014"/>
          </a:xfrm>
          <a:prstGeom prst="rect">
            <a:avLst/>
          </a:prstGeom>
        </p:spPr>
      </p:pic>
    </p:spTree>
    <p:extLst>
      <p:ext uri="{BB962C8B-B14F-4D97-AF65-F5344CB8AC3E}">
        <p14:creationId xmlns:p14="http://schemas.microsoft.com/office/powerpoint/2010/main" val="55851778"/>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91584" y="59268"/>
            <a:ext cx="11800416" cy="880533"/>
          </a:xfrm>
        </p:spPr>
        <p:txBody>
          <a:bodyPr/>
          <a:lstStyle/>
          <a:p>
            <a:r>
              <a:rPr lang="en-US" dirty="0">
                <a:latin typeface="Arial" charset="0"/>
                <a:ea typeface="Arial" charset="0"/>
                <a:cs typeface="Arial" charset="0"/>
              </a:rPr>
              <a:t>IBM Watson: the Visual Recognition example</a:t>
            </a:r>
            <a:endParaRPr lang="en-US" dirty="0"/>
          </a:p>
        </p:txBody>
      </p:sp>
      <p:pic>
        <p:nvPicPr>
          <p:cNvPr id="6" name="Picture 5"/>
          <p:cNvPicPr>
            <a:picLocks noChangeAspect="1"/>
          </p:cNvPicPr>
          <p:nvPr/>
        </p:nvPicPr>
        <p:blipFill>
          <a:blip r:embed="rId3"/>
          <a:stretch>
            <a:fillRect/>
          </a:stretch>
        </p:blipFill>
        <p:spPr>
          <a:xfrm>
            <a:off x="8736578" y="59268"/>
            <a:ext cx="749300" cy="698500"/>
          </a:xfrm>
          <a:prstGeom prst="rect">
            <a:avLst/>
          </a:prstGeom>
        </p:spPr>
      </p:pic>
      <p:sp>
        <p:nvSpPr>
          <p:cNvPr id="24" name="AutoShape 14" descr="xternal link icon">
            <a:hlinkClick r:id="rId4"/>
          </p:cNvPr>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16136" y="806755"/>
            <a:ext cx="10101116" cy="5512224"/>
          </a:xfrm>
          <a:prstGeom prst="rect">
            <a:avLst/>
          </a:prstGeom>
        </p:spPr>
      </p:pic>
    </p:spTree>
    <p:extLst>
      <p:ext uri="{BB962C8B-B14F-4D97-AF65-F5344CB8AC3E}">
        <p14:creationId xmlns:p14="http://schemas.microsoft.com/office/powerpoint/2010/main" val="734403229"/>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22105" y="1556502"/>
            <a:ext cx="1535567" cy="2047423"/>
          </a:xfrm>
          <a:prstGeom prst="rect">
            <a:avLst/>
          </a:prstGeom>
        </p:spPr>
      </p:pic>
      <p:sp>
        <p:nvSpPr>
          <p:cNvPr id="3" name="Title 2"/>
          <p:cNvSpPr>
            <a:spLocks noGrp="1"/>
          </p:cNvSpPr>
          <p:nvPr>
            <p:ph type="title"/>
          </p:nvPr>
        </p:nvSpPr>
        <p:spPr>
          <a:xfrm>
            <a:off x="391584" y="59268"/>
            <a:ext cx="11800416" cy="880533"/>
          </a:xfrm>
        </p:spPr>
        <p:txBody>
          <a:bodyPr/>
          <a:lstStyle/>
          <a:p>
            <a:r>
              <a:rPr lang="en-US" dirty="0">
                <a:latin typeface="Arial" charset="0"/>
                <a:ea typeface="Arial" charset="0"/>
                <a:cs typeface="Arial" charset="0"/>
              </a:rPr>
              <a:t>Demo: </a:t>
            </a:r>
            <a:r>
              <a:rPr lang="en-US" sz="3200" dirty="0" err="1"/>
              <a:t>TJBot</a:t>
            </a:r>
            <a:r>
              <a:rPr lang="en-US" sz="3200" dirty="0"/>
              <a:t> meeting the human: </a:t>
            </a:r>
            <a:r>
              <a:rPr lang="en-US" sz="3200" dirty="0" err="1"/>
              <a:t>TJBot</a:t>
            </a:r>
            <a:r>
              <a:rPr lang="en-US" sz="3200" dirty="0"/>
              <a:t> meets the Human #</a:t>
            </a:r>
            <a:r>
              <a:rPr lang="en-US" sz="3200" dirty="0" err="1"/>
              <a:t>IBMCloud</a:t>
            </a:r>
            <a:r>
              <a:rPr lang="en-US" sz="3200" dirty="0"/>
              <a:t> #Watson #BOT</a:t>
            </a:r>
            <a:endParaRPr lang="en-US" dirty="0"/>
          </a:p>
        </p:txBody>
      </p:sp>
      <p:sp>
        <p:nvSpPr>
          <p:cNvPr id="2" name="Rectangle 1"/>
          <p:cNvSpPr/>
          <p:nvPr/>
        </p:nvSpPr>
        <p:spPr>
          <a:xfrm>
            <a:off x="391584" y="1670094"/>
            <a:ext cx="6096000" cy="1477328"/>
          </a:xfrm>
          <a:prstGeom prst="rect">
            <a:avLst/>
          </a:prstGeom>
        </p:spPr>
        <p:txBody>
          <a:bodyPr>
            <a:spAutoFit/>
          </a:bodyPr>
          <a:lstStyle/>
          <a:p>
            <a:r>
              <a:rPr lang="en-US" dirty="0">
                <a:solidFill>
                  <a:srgbClr val="454545"/>
                </a:solidFill>
                <a:latin typeface="+mn-lt"/>
              </a:rPr>
              <a:t>IBM Watson Maker Kits are a collection of DIY open source templates to connect to Watson services in a fun way. </a:t>
            </a:r>
            <a:r>
              <a:rPr lang="en-US" dirty="0" err="1">
                <a:solidFill>
                  <a:srgbClr val="454545"/>
                </a:solidFill>
                <a:latin typeface="+mn-lt"/>
              </a:rPr>
              <a:t>TJBot</a:t>
            </a:r>
            <a:r>
              <a:rPr lang="en-US" dirty="0">
                <a:solidFill>
                  <a:srgbClr val="454545"/>
                </a:solidFill>
                <a:latin typeface="+mn-lt"/>
              </a:rPr>
              <a:t> is the first maker kit in the collection and was created as an experiment to find the best practices in the design and implementation of cognitive objects. </a:t>
            </a:r>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12688" y="691108"/>
            <a:ext cx="3375090" cy="3648270"/>
          </a:xfrm>
          <a:prstGeom prst="rect">
            <a:avLst/>
          </a:prstGeom>
        </p:spPr>
      </p:pic>
      <p:sp>
        <p:nvSpPr>
          <p:cNvPr id="7" name="TextBox 6"/>
          <p:cNvSpPr txBox="1"/>
          <p:nvPr/>
        </p:nvSpPr>
        <p:spPr>
          <a:xfrm>
            <a:off x="391584" y="4384138"/>
            <a:ext cx="11666087" cy="9233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285750" marR="0" indent="-285750" algn="l" defTabSz="914400" rtl="0" fontAlgn="auto" latinLnBrk="0" hangingPunct="0">
              <a:lnSpc>
                <a:spcPct val="100000"/>
              </a:lnSpc>
              <a:spcBef>
                <a:spcPts val="0"/>
              </a:spcBef>
              <a:spcAft>
                <a:spcPts val="0"/>
              </a:spcAft>
              <a:buClrTx/>
              <a:buSzTx/>
              <a:buFontTx/>
              <a:buChar char="-"/>
              <a:tabLst/>
            </a:pPr>
            <a:r>
              <a:rPr kumimoji="0" lang="en-US" sz="1800" b="0" i="0" u="none" strike="noStrike" cap="none" spc="0" normalizeH="0" smtClean="0">
                <a:ln>
                  <a:noFill/>
                </a:ln>
                <a:solidFill>
                  <a:srgbClr val="000000"/>
                </a:solidFill>
                <a:effectLst/>
                <a:uFillTx/>
                <a:latin typeface="+mn-lt"/>
                <a:ea typeface="+mj-ea"/>
                <a:cs typeface="+mj-cs"/>
                <a:sym typeface="Calibri"/>
              </a:rPr>
              <a:t>Node-RED </a:t>
            </a:r>
            <a:r>
              <a:rPr kumimoji="0" lang="en-US" sz="1800" b="0" i="0" u="none" strike="noStrike" cap="none" spc="0" normalizeH="0" dirty="0" smtClean="0">
                <a:ln>
                  <a:noFill/>
                </a:ln>
                <a:solidFill>
                  <a:srgbClr val="000000"/>
                </a:solidFill>
                <a:effectLst/>
                <a:uFillTx/>
                <a:latin typeface="+mn-lt"/>
                <a:ea typeface="+mj-ea"/>
                <a:cs typeface="+mj-cs"/>
                <a:sym typeface="Calibri"/>
              </a:rPr>
              <a:t>installed on the Raspberry Pi</a:t>
            </a:r>
          </a:p>
          <a:p>
            <a:pPr marL="285750" indent="-285750">
              <a:buFontTx/>
              <a:buChar char="-"/>
            </a:pPr>
            <a:r>
              <a:rPr lang="en-US" dirty="0" smtClean="0">
                <a:latin typeface="+mn-ea"/>
                <a:cs typeface="Helvetica Neue" charset="0"/>
              </a:rPr>
              <a:t>Watson </a:t>
            </a:r>
            <a:r>
              <a:rPr lang="en-US" dirty="0">
                <a:latin typeface="+mn-ea"/>
                <a:cs typeface="Helvetica Neue" charset="0"/>
              </a:rPr>
              <a:t>services on IBM Cloud</a:t>
            </a:r>
          </a:p>
          <a:p>
            <a:pPr marL="285750" marR="0" indent="-285750" algn="l" defTabSz="914400" rtl="0" fontAlgn="auto" latinLnBrk="0" hangingPunct="0">
              <a:lnSpc>
                <a:spcPct val="100000"/>
              </a:lnSpc>
              <a:spcBef>
                <a:spcPts val="0"/>
              </a:spcBef>
              <a:spcAft>
                <a:spcPts val="0"/>
              </a:spcAft>
              <a:buClrTx/>
              <a:buSzTx/>
              <a:buFontTx/>
              <a:buChar char="-"/>
              <a:tabLst/>
            </a:pPr>
            <a:endParaRPr kumimoji="0" lang="en-US" sz="1800" b="0" i="0" u="none" strike="noStrike" cap="none" spc="0" normalizeH="0" baseline="0" dirty="0">
              <a:ln>
                <a:noFill/>
              </a:ln>
              <a:solidFill>
                <a:srgbClr val="000000"/>
              </a:solidFill>
              <a:effectLst/>
              <a:uFillTx/>
              <a:latin typeface="+mn-lt"/>
              <a:ea typeface="+mj-ea"/>
              <a:cs typeface="+mj-cs"/>
              <a:sym typeface="Calibri"/>
            </a:endParaRPr>
          </a:p>
        </p:txBody>
      </p:sp>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522105" y="589843"/>
            <a:ext cx="1535567" cy="1212610"/>
          </a:xfrm>
          <a:prstGeom prst="rect">
            <a:avLst/>
          </a:prstGeom>
        </p:spPr>
      </p:pic>
      <p:pic>
        <p:nvPicPr>
          <p:cNvPr id="12" name="Picture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522104" y="3376655"/>
            <a:ext cx="1535567" cy="2047423"/>
          </a:xfrm>
          <a:prstGeom prst="rect">
            <a:avLst/>
          </a:prstGeom>
        </p:spPr>
      </p:pic>
    </p:spTree>
    <p:extLst>
      <p:ext uri="{BB962C8B-B14F-4D97-AF65-F5344CB8AC3E}">
        <p14:creationId xmlns:p14="http://schemas.microsoft.com/office/powerpoint/2010/main" val="1027214486"/>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Contribute to </a:t>
            </a:r>
            <a:r>
              <a:rPr lang="en-US" dirty="0" err="1" smtClean="0"/>
              <a:t>TJBot</a:t>
            </a:r>
            <a:endParaRPr lang="en-US" dirty="0"/>
          </a:p>
        </p:txBody>
      </p:sp>
      <p:sp>
        <p:nvSpPr>
          <p:cNvPr id="7" name="Slide Number Placeholder 6"/>
          <p:cNvSpPr>
            <a:spLocks noGrp="1"/>
          </p:cNvSpPr>
          <p:nvPr>
            <p:ph type="sldNum" sz="quarter" idx="11"/>
          </p:nvPr>
        </p:nvSpPr>
        <p:spPr/>
        <p:txBody>
          <a:bodyPr/>
          <a:lstStyle/>
          <a:p>
            <a:fld id="{59395FB3-9C97-154F-86B2-7E381B951268}" type="slidenum">
              <a:rPr lang="en-US" smtClean="0"/>
              <a:pPr/>
              <a:t>33</a:t>
            </a:fld>
            <a:endParaRPr lang="en-US" dirty="0"/>
          </a:p>
        </p:txBody>
      </p:sp>
      <p:sp>
        <p:nvSpPr>
          <p:cNvPr id="8" name="Text Placeholder 7"/>
          <p:cNvSpPr>
            <a:spLocks noGrp="1"/>
          </p:cNvSpPr>
          <p:nvPr>
            <p:ph type="body" sz="quarter" idx="13"/>
          </p:nvPr>
        </p:nvSpPr>
        <p:spPr>
          <a:xfrm>
            <a:off x="280416" y="1094064"/>
            <a:ext cx="5498592" cy="1165945"/>
          </a:xfrm>
        </p:spPr>
        <p:txBody>
          <a:bodyPr/>
          <a:lstStyle/>
          <a:p>
            <a:r>
              <a:rPr lang="en-US" dirty="0" err="1" smtClean="0"/>
              <a:t>TJBot</a:t>
            </a:r>
            <a:r>
              <a:rPr lang="en-US" dirty="0" smtClean="0"/>
              <a:t> is open source and we’d love to see what you can make with it.</a:t>
            </a:r>
          </a:p>
          <a:p>
            <a:r>
              <a:rPr lang="en-US" dirty="0" smtClean="0"/>
              <a:t>You will find many recipes online an can also create your own !</a:t>
            </a:r>
          </a:p>
          <a:p>
            <a:endParaRPr lang="en-US" dirty="0"/>
          </a:p>
        </p:txBody>
      </p:sp>
      <p:sp>
        <p:nvSpPr>
          <p:cNvPr id="4" name="Content Placeholder 3"/>
          <p:cNvSpPr>
            <a:spLocks noGrp="1"/>
          </p:cNvSpPr>
          <p:nvPr>
            <p:ph sz="quarter" idx="19"/>
          </p:nvPr>
        </p:nvSpPr>
        <p:spPr>
          <a:xfrm>
            <a:off x="4473677" y="5197891"/>
            <a:ext cx="5997678" cy="1054508"/>
          </a:xfrm>
          <a:noFill/>
          <a:ln w="19050">
            <a:solidFill>
              <a:schemeClr val="accent5"/>
            </a:solidFill>
          </a:ln>
        </p:spPr>
        <p:txBody>
          <a:bodyPr/>
          <a:lstStyle/>
          <a:p>
            <a:pPr algn="ctr"/>
            <a:r>
              <a:rPr lang="en-US" dirty="0">
                <a:hlinkClick r:id="rId2"/>
              </a:rPr>
              <a:t>https://</a:t>
            </a:r>
            <a:r>
              <a:rPr lang="en-US" dirty="0" smtClean="0">
                <a:hlinkClick r:id="rId2"/>
              </a:rPr>
              <a:t>github.com/ibmtjbot/tjbot</a:t>
            </a:r>
            <a:endParaRPr lang="en-US" dirty="0" smtClean="0"/>
          </a:p>
          <a:p>
            <a:pPr algn="ctr"/>
            <a:r>
              <a:rPr lang="en-US" dirty="0" smtClean="0">
                <a:hlinkClick r:id="rId3"/>
              </a:rPr>
              <a:t>https</a:t>
            </a:r>
            <a:r>
              <a:rPr lang="en-US" dirty="0">
                <a:hlinkClick r:id="rId3"/>
              </a:rPr>
              <a:t>://ibmtjbot.github.io</a:t>
            </a:r>
            <a:r>
              <a:rPr lang="en-US" dirty="0" smtClean="0">
                <a:hlinkClick r:id="rId3"/>
              </a:rPr>
              <a:t>/</a:t>
            </a:r>
            <a:endParaRPr lang="en-US" dirty="0" smtClean="0"/>
          </a:p>
          <a:p>
            <a:pPr algn="ctr"/>
            <a:endParaRPr lang="en-US" dirty="0"/>
          </a:p>
        </p:txBody>
      </p:sp>
      <p:sp>
        <p:nvSpPr>
          <p:cNvPr id="13" name="Content Placeholder 3"/>
          <p:cNvSpPr>
            <a:spLocks noGrp="1"/>
          </p:cNvSpPr>
          <p:nvPr>
            <p:ph sz="quarter" idx="19"/>
          </p:nvPr>
        </p:nvSpPr>
        <p:spPr>
          <a:xfrm>
            <a:off x="4473677" y="3223801"/>
            <a:ext cx="5997678" cy="1815594"/>
          </a:xfrm>
          <a:noFill/>
          <a:ln w="19050">
            <a:solidFill>
              <a:schemeClr val="accent5"/>
            </a:solidFill>
          </a:ln>
        </p:spPr>
        <p:txBody>
          <a:bodyPr/>
          <a:lstStyle/>
          <a:p>
            <a:r>
              <a:rPr lang="en-US" dirty="0">
                <a:hlinkClick r:id="rId4"/>
              </a:rPr>
              <a:t>http://www.instructables.com/member/TJBot/instructables</a:t>
            </a:r>
            <a:r>
              <a:rPr lang="en-US" dirty="0" smtClean="0">
                <a:hlinkClick r:id="rId4"/>
              </a:rPr>
              <a:t>/</a:t>
            </a:r>
            <a:endParaRPr lang="en-US" dirty="0" smtClean="0"/>
          </a:p>
          <a:p>
            <a:endParaRPr lang="en-US" dirty="0"/>
          </a:p>
          <a:p>
            <a:pPr algn="ctr"/>
            <a:endParaRPr lang="en-US" dirty="0" smtClean="0"/>
          </a:p>
          <a:p>
            <a:pPr algn="ctr"/>
            <a:endParaRPr lang="en-US" dirty="0"/>
          </a:p>
        </p:txBody>
      </p:sp>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43831" y="3868059"/>
            <a:ext cx="4257369" cy="1141528"/>
          </a:xfrm>
          <a:prstGeom prst="rect">
            <a:avLst/>
          </a:prstGeom>
        </p:spPr>
      </p:pic>
      <p:pic>
        <p:nvPicPr>
          <p:cNvPr id="1026" name="Picture 2" descr="mage result for github im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343154" y="5197891"/>
            <a:ext cx="1698750" cy="89253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ge result for instructables"/>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795312" y="3644690"/>
            <a:ext cx="2025446" cy="755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041348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72743" y="1213239"/>
            <a:ext cx="7119257" cy="5016758"/>
          </a:xfrm>
          <a:prstGeom prst="rect">
            <a:avLst/>
          </a:prstGeom>
        </p:spPr>
        <p:txBody>
          <a:bodyPr wrap="square">
            <a:spAutoFit/>
          </a:bodyPr>
          <a:lstStyle/>
          <a:p>
            <a:pPr hangingPunct="1"/>
            <a:r>
              <a:rPr lang="en-GB" altLang="x-none" sz="3200" dirty="0">
                <a:solidFill>
                  <a:schemeClr val="bg1"/>
                </a:solidFill>
                <a:latin typeface="Helvetica Neue" charset="0"/>
                <a:ea typeface="Helvetica Neue" charset="0"/>
                <a:cs typeface="Helvetica Neue" charset="0"/>
              </a:rPr>
              <a:t>Tech talks, Open source, Tutorials </a:t>
            </a:r>
            <a:r>
              <a:rPr lang="mr-IN" altLang="x-none" sz="3200" dirty="0">
                <a:solidFill>
                  <a:schemeClr val="bg1"/>
                </a:solidFill>
                <a:latin typeface="Helvetica Neue" charset="0"/>
                <a:ea typeface="Helvetica Neue" charset="0"/>
                <a:cs typeface="Helvetica Neue" charset="0"/>
              </a:rPr>
              <a:t>…</a:t>
            </a:r>
            <a:endParaRPr lang="en-GB" altLang="x-none" sz="3200" dirty="0">
              <a:solidFill>
                <a:schemeClr val="bg1"/>
              </a:solidFill>
              <a:latin typeface="Helvetica Neue" charset="0"/>
              <a:ea typeface="Helvetica Neue" charset="0"/>
              <a:cs typeface="Helvetica Neue" charset="0"/>
            </a:endParaRPr>
          </a:p>
          <a:p>
            <a:pPr marL="342900" indent="-342900" hangingPunct="1">
              <a:buFont typeface="Arial" charset="0"/>
              <a:buChar char="•"/>
            </a:pPr>
            <a:r>
              <a:rPr lang="en-GB" altLang="x-none" sz="2000" dirty="0" err="1">
                <a:solidFill>
                  <a:schemeClr val="bg1"/>
                </a:solidFill>
                <a:latin typeface="Helvetica Neue" charset="0"/>
                <a:ea typeface="Helvetica Neue" charset="0"/>
                <a:cs typeface="Helvetica Neue" charset="0"/>
              </a:rPr>
              <a:t>ibm.com</a:t>
            </a:r>
            <a:r>
              <a:rPr lang="en-GB" altLang="x-none" sz="2000" dirty="0">
                <a:solidFill>
                  <a:schemeClr val="bg1"/>
                </a:solidFill>
                <a:latin typeface="Helvetica Neue" charset="0"/>
                <a:ea typeface="Helvetica Neue" charset="0"/>
                <a:cs typeface="Helvetica Neue" charset="0"/>
              </a:rPr>
              <a:t>/</a:t>
            </a:r>
            <a:r>
              <a:rPr lang="en-GB" altLang="x-none" sz="2000" dirty="0" err="1">
                <a:solidFill>
                  <a:schemeClr val="bg1"/>
                </a:solidFill>
                <a:latin typeface="Helvetica Neue" charset="0"/>
                <a:ea typeface="Helvetica Neue" charset="0"/>
                <a:cs typeface="Helvetica Neue" charset="0"/>
              </a:rPr>
              <a:t>developerworks</a:t>
            </a:r>
            <a:endParaRPr lang="en-GB" altLang="x-none" sz="2000" dirty="0">
              <a:solidFill>
                <a:schemeClr val="bg1"/>
              </a:solidFill>
              <a:latin typeface="Helvetica Neue" charset="0"/>
              <a:ea typeface="Helvetica Neue" charset="0"/>
              <a:cs typeface="Helvetica Neue" charset="0"/>
            </a:endParaRPr>
          </a:p>
          <a:p>
            <a:pPr marL="342900" indent="-342900" hangingPunct="1">
              <a:buFont typeface="Arial" charset="0"/>
              <a:buChar char="•"/>
            </a:pPr>
            <a:r>
              <a:rPr lang="en-GB" altLang="x-none" sz="2000" dirty="0" err="1">
                <a:solidFill>
                  <a:schemeClr val="bg1"/>
                </a:solidFill>
                <a:latin typeface="Helvetica Neue" charset="0"/>
                <a:ea typeface="Helvetica Neue" charset="0"/>
                <a:cs typeface="Helvetica Neue" charset="0"/>
              </a:rPr>
              <a:t>developer.ibm.com</a:t>
            </a:r>
            <a:r>
              <a:rPr lang="en-GB" altLang="x-none" sz="2000" dirty="0">
                <a:solidFill>
                  <a:schemeClr val="bg1"/>
                </a:solidFill>
                <a:latin typeface="Helvetica Neue" charset="0"/>
                <a:ea typeface="Helvetica Neue" charset="0"/>
                <a:cs typeface="Helvetica Neue" charset="0"/>
              </a:rPr>
              <a:t>/code/</a:t>
            </a:r>
          </a:p>
          <a:p>
            <a:pPr marL="342900" indent="-342900" hangingPunct="1">
              <a:buFont typeface="Arial" charset="0"/>
              <a:buChar char="•"/>
            </a:pPr>
            <a:r>
              <a:rPr lang="en-GB" altLang="x-none" sz="2000" dirty="0" err="1">
                <a:solidFill>
                  <a:schemeClr val="bg1"/>
                </a:solidFill>
                <a:latin typeface="Helvetica Neue" charset="0"/>
                <a:ea typeface="Helvetica Neue" charset="0"/>
                <a:cs typeface="Helvetica Neue" charset="0"/>
              </a:rPr>
              <a:t>medium.com</a:t>
            </a:r>
            <a:r>
              <a:rPr lang="en-GB" altLang="x-none" sz="2000" dirty="0">
                <a:solidFill>
                  <a:schemeClr val="bg1"/>
                </a:solidFill>
                <a:latin typeface="Helvetica Neue" charset="0"/>
                <a:ea typeface="Helvetica Neue" charset="0"/>
                <a:cs typeface="Helvetica Neue" charset="0"/>
              </a:rPr>
              <a:t>/</a:t>
            </a:r>
            <a:r>
              <a:rPr lang="en-GB" altLang="x-none" sz="2000" dirty="0" err="1">
                <a:solidFill>
                  <a:schemeClr val="bg1"/>
                </a:solidFill>
                <a:latin typeface="Helvetica Neue" charset="0"/>
                <a:ea typeface="Helvetica Neue" charset="0"/>
                <a:cs typeface="Helvetica Neue" charset="0"/>
              </a:rPr>
              <a:t>ibm-watson</a:t>
            </a:r>
            <a:endParaRPr lang="en-GB" altLang="x-none" sz="2000" dirty="0">
              <a:solidFill>
                <a:schemeClr val="bg1"/>
              </a:solidFill>
              <a:latin typeface="Helvetica Neue" charset="0"/>
              <a:ea typeface="Helvetica Neue" charset="0"/>
              <a:cs typeface="Helvetica Neue" charset="0"/>
            </a:endParaRPr>
          </a:p>
          <a:p>
            <a:pPr marL="342900" indent="-342900" hangingPunct="1">
              <a:buFont typeface="Arial" charset="0"/>
              <a:buChar char="•"/>
            </a:pPr>
            <a:r>
              <a:rPr lang="en-GB" altLang="x-none" sz="2000" dirty="0" err="1">
                <a:solidFill>
                  <a:schemeClr val="bg1"/>
                </a:solidFill>
                <a:latin typeface="Helvetica Neue" charset="0"/>
                <a:ea typeface="Helvetica Neue" charset="0"/>
                <a:cs typeface="Helvetica Neue" charset="0"/>
              </a:rPr>
              <a:t>ibm.com</a:t>
            </a:r>
            <a:r>
              <a:rPr lang="en-GB" altLang="x-none" sz="2000" dirty="0">
                <a:solidFill>
                  <a:schemeClr val="bg1"/>
                </a:solidFill>
                <a:latin typeface="Helvetica Neue" charset="0"/>
                <a:ea typeface="Helvetica Neue" charset="0"/>
                <a:cs typeface="Helvetica Neue" charset="0"/>
              </a:rPr>
              <a:t>/</a:t>
            </a:r>
            <a:r>
              <a:rPr lang="en-GB" altLang="x-none" sz="2000" dirty="0" err="1">
                <a:solidFill>
                  <a:schemeClr val="bg1"/>
                </a:solidFill>
                <a:latin typeface="Helvetica Neue" charset="0"/>
                <a:ea typeface="Helvetica Neue" charset="0"/>
                <a:cs typeface="Helvetica Neue" charset="0"/>
              </a:rPr>
              <a:t>watson</a:t>
            </a:r>
            <a:r>
              <a:rPr lang="en-GB" altLang="x-none" sz="2000" dirty="0">
                <a:solidFill>
                  <a:schemeClr val="bg1"/>
                </a:solidFill>
                <a:latin typeface="Helvetica Neue" charset="0"/>
                <a:ea typeface="Helvetica Neue" charset="0"/>
                <a:cs typeface="Helvetica Neue" charset="0"/>
              </a:rPr>
              <a:t>/</a:t>
            </a:r>
          </a:p>
          <a:p>
            <a:pPr marL="342900" indent="-342900" hangingPunct="1">
              <a:buFont typeface="Arial" charset="0"/>
              <a:buChar char="•"/>
            </a:pPr>
            <a:r>
              <a:rPr lang="en-GB" altLang="x-none" sz="2000" dirty="0" err="1">
                <a:solidFill>
                  <a:schemeClr val="bg1"/>
                </a:solidFill>
                <a:latin typeface="Helvetica Neue" charset="0"/>
                <a:ea typeface="Helvetica Neue" charset="0"/>
                <a:cs typeface="Helvetica Neue" charset="0"/>
              </a:rPr>
              <a:t>console.bluemix.net</a:t>
            </a:r>
            <a:r>
              <a:rPr lang="en-GB" altLang="x-none" sz="2000" dirty="0">
                <a:solidFill>
                  <a:schemeClr val="bg1"/>
                </a:solidFill>
                <a:latin typeface="Helvetica Neue" charset="0"/>
                <a:ea typeface="Helvetica Neue" charset="0"/>
                <a:cs typeface="Helvetica Neue" charset="0"/>
              </a:rPr>
              <a:t>/docs</a:t>
            </a:r>
          </a:p>
          <a:p>
            <a:pPr hangingPunct="1"/>
            <a:endParaRPr lang="en-GB" altLang="x-none" sz="3200" dirty="0">
              <a:solidFill>
                <a:schemeClr val="bg1"/>
              </a:solidFill>
              <a:latin typeface="Helvetica Neue" charset="0"/>
              <a:ea typeface="Helvetica Neue" charset="0"/>
              <a:cs typeface="Helvetica Neue" charset="0"/>
            </a:endParaRPr>
          </a:p>
          <a:p>
            <a:pPr hangingPunct="1"/>
            <a:r>
              <a:rPr lang="en-GB" altLang="x-none" sz="3200" dirty="0" err="1">
                <a:solidFill>
                  <a:schemeClr val="bg1"/>
                </a:solidFill>
                <a:latin typeface="Helvetica Neue" charset="0"/>
                <a:ea typeface="Helvetica Neue" charset="0"/>
                <a:cs typeface="Helvetica Neue" charset="0"/>
              </a:rPr>
              <a:t>TJBot</a:t>
            </a:r>
            <a:endParaRPr lang="en-GB" altLang="x-none" sz="3200" dirty="0">
              <a:solidFill>
                <a:schemeClr val="bg1"/>
              </a:solidFill>
              <a:latin typeface="Helvetica Neue" charset="0"/>
              <a:ea typeface="Helvetica Neue" charset="0"/>
              <a:cs typeface="Helvetica Neue" charset="0"/>
            </a:endParaRPr>
          </a:p>
          <a:p>
            <a:pPr hangingPunct="1"/>
            <a:r>
              <a:rPr lang="en-GB" altLang="x-none" sz="2000" dirty="0">
                <a:solidFill>
                  <a:schemeClr val="bg1"/>
                </a:solidFill>
                <a:latin typeface="Helvetica Neue" charset="0"/>
                <a:ea typeface="Helvetica Neue" charset="0"/>
                <a:cs typeface="Helvetica Neue" charset="0"/>
                <a:hlinkClick r:id="rId3"/>
              </a:rPr>
              <a:t>https://ibmtjbot.github.io/</a:t>
            </a:r>
            <a:endParaRPr lang="en-GB" altLang="x-none" sz="2000" dirty="0">
              <a:solidFill>
                <a:schemeClr val="bg1"/>
              </a:solidFill>
              <a:latin typeface="Helvetica Neue" charset="0"/>
              <a:ea typeface="Helvetica Neue" charset="0"/>
              <a:cs typeface="Helvetica Neue" charset="0"/>
            </a:endParaRPr>
          </a:p>
          <a:p>
            <a:pPr hangingPunct="1"/>
            <a:r>
              <a:rPr lang="en-GB" altLang="x-none" sz="2000" dirty="0">
                <a:solidFill>
                  <a:schemeClr val="bg1"/>
                </a:solidFill>
                <a:latin typeface="Helvetica Neue" charset="0"/>
                <a:ea typeface="Helvetica Neue" charset="0"/>
                <a:cs typeface="Helvetica Neue" charset="0"/>
                <a:hlinkClick r:id="rId4"/>
              </a:rPr>
              <a:t>https://github.com/binnes/tobyjnr/wiki</a:t>
            </a:r>
            <a:endParaRPr lang="en-GB" altLang="x-none" sz="2000" dirty="0">
              <a:solidFill>
                <a:schemeClr val="bg1"/>
              </a:solidFill>
              <a:latin typeface="Helvetica Neue" charset="0"/>
              <a:ea typeface="Helvetica Neue" charset="0"/>
              <a:cs typeface="Helvetica Neue" charset="0"/>
            </a:endParaRPr>
          </a:p>
          <a:p>
            <a:pPr hangingPunct="1"/>
            <a:endParaRPr lang="en-GB" altLang="x-none" sz="3200" dirty="0">
              <a:solidFill>
                <a:schemeClr val="bg1"/>
              </a:solidFill>
              <a:latin typeface="Helvetica Neue" charset="0"/>
              <a:ea typeface="Helvetica Neue" charset="0"/>
              <a:cs typeface="Helvetica Neue" charset="0"/>
            </a:endParaRPr>
          </a:p>
          <a:p>
            <a:pPr hangingPunct="1"/>
            <a:r>
              <a:rPr lang="en-GB" altLang="x-none" sz="3200" dirty="0">
                <a:solidFill>
                  <a:schemeClr val="bg1"/>
                </a:solidFill>
                <a:latin typeface="Helvetica Neue" charset="0"/>
                <a:ea typeface="Helvetica Neue" charset="0"/>
                <a:cs typeface="Helvetica Neue" charset="0"/>
              </a:rPr>
              <a:t>Events</a:t>
            </a:r>
          </a:p>
          <a:p>
            <a:pPr marL="342900" indent="-342900" hangingPunct="1">
              <a:buFont typeface="Arial" charset="0"/>
              <a:buChar char="•"/>
            </a:pPr>
            <a:r>
              <a:rPr lang="en-GB" altLang="x-none" sz="2000" dirty="0" err="1">
                <a:solidFill>
                  <a:schemeClr val="bg1"/>
                </a:solidFill>
                <a:latin typeface="Helvetica Neue" charset="0"/>
                <a:ea typeface="Helvetica Neue" charset="0"/>
                <a:cs typeface="Helvetica Neue" charset="0"/>
              </a:rPr>
              <a:t>developer.ibm.com</a:t>
            </a:r>
            <a:r>
              <a:rPr lang="en-GB" altLang="x-none" sz="2000" dirty="0">
                <a:solidFill>
                  <a:schemeClr val="bg1"/>
                </a:solidFill>
                <a:latin typeface="Helvetica Neue" charset="0"/>
                <a:ea typeface="Helvetica Neue" charset="0"/>
                <a:cs typeface="Helvetica Neue" charset="0"/>
              </a:rPr>
              <a:t>/code/community/events</a:t>
            </a:r>
          </a:p>
        </p:txBody>
      </p:sp>
      <p:sp>
        <p:nvSpPr>
          <p:cNvPr id="5" name="TextBox 4"/>
          <p:cNvSpPr txBox="1"/>
          <p:nvPr/>
        </p:nvSpPr>
        <p:spPr>
          <a:xfrm>
            <a:off x="359228" y="258841"/>
            <a:ext cx="8918122" cy="1323439"/>
          </a:xfrm>
          <a:prstGeom prst="rect">
            <a:avLst/>
          </a:prstGeom>
          <a:noFill/>
        </p:spPr>
        <p:txBody>
          <a:bodyPr wrap="square" rtlCol="0">
            <a:spAutoFit/>
          </a:bodyPr>
          <a:lstStyle/>
          <a:p>
            <a:r>
              <a:rPr lang="en-US" sz="4000">
                <a:solidFill>
                  <a:schemeClr val="accent5"/>
                </a:solidFill>
              </a:rPr>
              <a:t>A Toolkit </a:t>
            </a:r>
            <a:r>
              <a:rPr lang="en-US" sz="4000" dirty="0">
                <a:solidFill>
                  <a:schemeClr val="accent5"/>
                </a:solidFill>
              </a:rPr>
              <a:t>for developers to get started with Watson today</a:t>
            </a:r>
          </a:p>
        </p:txBody>
      </p:sp>
    </p:spTree>
  </p:cSld>
  <p:clrMapOvr>
    <a:masterClrMapping/>
  </p:clrMapOvr>
  <p:transition spd="med"/>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097"/>
            <a:ext cx="12192000" cy="6849806"/>
          </a:xfrm>
          <a:prstGeom prst="rect">
            <a:avLst/>
          </a:prstGeom>
        </p:spPr>
      </p:pic>
    </p:spTree>
    <p:extLst>
      <p:ext uri="{BB962C8B-B14F-4D97-AF65-F5344CB8AC3E}">
        <p14:creationId xmlns:p14="http://schemas.microsoft.com/office/powerpoint/2010/main" val="798915117"/>
      </p:ext>
    </p:extLst>
  </p:cSld>
  <p:clrMapOvr>
    <a:masterClrMapping/>
  </p:clrMapOvr>
  <p:transition spd="med"/>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0223"/>
            <a:ext cx="12192000" cy="6837553"/>
          </a:xfrm>
          <a:prstGeom prst="rect">
            <a:avLst/>
          </a:prstGeom>
        </p:spPr>
      </p:pic>
    </p:spTree>
    <p:extLst>
      <p:ext uri="{BB962C8B-B14F-4D97-AF65-F5344CB8AC3E}">
        <p14:creationId xmlns:p14="http://schemas.microsoft.com/office/powerpoint/2010/main" val="1734496605"/>
      </p:ext>
    </p:extLst>
  </p:cSld>
  <p:clrMapOvr>
    <a:masterClrMapping/>
  </p:clrMapOvr>
  <p:transition spd="med"/>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211384" cy="6858000"/>
          </a:xfrm>
          <a:prstGeom prst="rect">
            <a:avLst/>
          </a:prstGeom>
        </p:spPr>
      </p:pic>
      <p:sp>
        <p:nvSpPr>
          <p:cNvPr id="4" name="Rectangle 3"/>
          <p:cNvSpPr/>
          <p:nvPr/>
        </p:nvSpPr>
        <p:spPr>
          <a:xfrm>
            <a:off x="0" y="6488668"/>
            <a:ext cx="12211385" cy="369332"/>
          </a:xfrm>
          <a:prstGeom prst="rect">
            <a:avLst/>
          </a:prstGeom>
          <a:solidFill>
            <a:srgbClr val="000000">
              <a:alpha val="81176"/>
            </a:srgbClr>
          </a:solidFill>
        </p:spPr>
        <p:txBody>
          <a:bodyPr wrap="square">
            <a:spAutoFit/>
          </a:bodyPr>
          <a:lstStyle/>
          <a:p>
            <a:pPr algn="ctr"/>
            <a:r>
              <a:rPr lang="en-US" b="1" dirty="0">
                <a:solidFill>
                  <a:schemeClr val="bg1"/>
                </a:solidFill>
              </a:rPr>
              <a:t>https://callforcode.org/</a:t>
            </a:r>
          </a:p>
        </p:txBody>
      </p:sp>
    </p:spTree>
    <p:extLst>
      <p:ext uri="{BB962C8B-B14F-4D97-AF65-F5344CB8AC3E}">
        <p14:creationId xmlns:p14="http://schemas.microsoft.com/office/powerpoint/2010/main" val="230970751"/>
      </p:ext>
    </p:extLst>
  </p:cSld>
  <p:clrMapOvr>
    <a:masterClrMapping/>
  </p:clrMapOvr>
  <p:transition spd="med"/>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 name="Thank you"/>
          <p:cNvSpPr txBox="1">
            <a:spLocks noGrp="1"/>
          </p:cNvSpPr>
          <p:nvPr>
            <p:ph type="body" idx="13"/>
          </p:nvPr>
        </p:nvSpPr>
        <p:spPr>
          <a:prstGeom prst="rect">
            <a:avLst/>
          </a:prstGeom>
        </p:spPr>
        <p:txBody>
          <a:bodyPr/>
          <a:lstStyle/>
          <a:p>
            <a:r>
              <a:rPr dirty="0"/>
              <a:t>Thank you</a:t>
            </a:r>
            <a:r>
              <a:rPr lang="fr-FR" dirty="0"/>
              <a:t> !</a:t>
            </a:r>
            <a:endParaRPr dirty="0"/>
          </a:p>
        </p:txBody>
      </p:sp>
    </p:spTree>
    <p:extLst>
      <p:ext uri="{BB962C8B-B14F-4D97-AF65-F5344CB8AC3E}">
        <p14:creationId xmlns:p14="http://schemas.microsoft.com/office/powerpoint/2010/main" val="827789158"/>
      </p:ext>
    </p:extLst>
  </p:cSld>
  <p:clrMapOvr>
    <a:masterClrMapping/>
  </p:clrMapOvr>
  <p:transition spd="med"/>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Pricing Plans examples</a:t>
            </a:r>
          </a:p>
        </p:txBody>
      </p:sp>
      <p:sp>
        <p:nvSpPr>
          <p:cNvPr id="3" name="Content Placeholder 2"/>
          <p:cNvSpPr>
            <a:spLocks noGrp="1"/>
          </p:cNvSpPr>
          <p:nvPr>
            <p:ph idx="1"/>
          </p:nvPr>
        </p:nvSpPr>
        <p:spPr/>
        <p:txBody>
          <a:bodyPr/>
          <a:lstStyle/>
          <a:p>
            <a:r>
              <a:rPr lang="en-US" b="1" dirty="0">
                <a:solidFill>
                  <a:schemeClr val="accent5"/>
                </a:solidFill>
              </a:rPr>
              <a:t>Visual Recognition:</a:t>
            </a:r>
          </a:p>
          <a:p>
            <a:r>
              <a:rPr lang="en-US" dirty="0"/>
              <a:t> </a:t>
            </a:r>
          </a:p>
          <a:p>
            <a:endParaRPr lang="en-US" dirty="0"/>
          </a:p>
          <a:p>
            <a:endParaRPr lang="en-US" dirty="0"/>
          </a:p>
          <a:p>
            <a:endParaRPr lang="en-US" dirty="0"/>
          </a:p>
          <a:p>
            <a:endParaRPr lang="en-US" dirty="0"/>
          </a:p>
          <a:p>
            <a:endParaRPr lang="en-US" dirty="0"/>
          </a:p>
          <a:p>
            <a:endParaRPr lang="en-US" dirty="0"/>
          </a:p>
          <a:p>
            <a:endParaRPr lang="en-US" dirty="0"/>
          </a:p>
          <a:p>
            <a:endParaRPr lang="en-US" b="1" dirty="0">
              <a:solidFill>
                <a:schemeClr val="accent5"/>
              </a:solidFill>
            </a:endParaRPr>
          </a:p>
          <a:p>
            <a:r>
              <a:rPr lang="en-US" b="1" dirty="0">
                <a:solidFill>
                  <a:schemeClr val="accent5"/>
                </a:solidFill>
              </a:rPr>
              <a:t>Watson Assistant:</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49717" y="3759115"/>
            <a:ext cx="6281057" cy="2628991"/>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49717" y="857651"/>
            <a:ext cx="6164654" cy="2770230"/>
          </a:xfrm>
          <a:prstGeom prst="rect">
            <a:avLst/>
          </a:prstGeom>
        </p:spPr>
      </p:pic>
    </p:spTree>
    <p:extLst>
      <p:ext uri="{BB962C8B-B14F-4D97-AF65-F5344CB8AC3E}">
        <p14:creationId xmlns:p14="http://schemas.microsoft.com/office/powerpoint/2010/main" val="2018095354"/>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80416" y="268224"/>
            <a:ext cx="3113013" cy="1072896"/>
          </a:xfrm>
        </p:spPr>
        <p:txBody>
          <a:bodyPr/>
          <a:lstStyle/>
          <a:p>
            <a:r>
              <a:rPr lang="en-US" dirty="0" smtClean="0"/>
              <a:t>Build </a:t>
            </a:r>
            <a:r>
              <a:rPr lang="en-US" dirty="0" err="1" smtClean="0"/>
              <a:t>TJBot</a:t>
            </a:r>
            <a:endParaRPr lang="en-US" dirty="0"/>
          </a:p>
        </p:txBody>
      </p:sp>
      <p:sp>
        <p:nvSpPr>
          <p:cNvPr id="6" name="Text Placeholder 5"/>
          <p:cNvSpPr>
            <a:spLocks noGrp="1"/>
          </p:cNvSpPr>
          <p:nvPr>
            <p:ph type="body" sz="quarter" idx="13"/>
          </p:nvPr>
        </p:nvSpPr>
        <p:spPr>
          <a:xfrm>
            <a:off x="99136" y="2153907"/>
            <a:ext cx="4101678" cy="2436073"/>
          </a:xfrm>
        </p:spPr>
        <p:txBody>
          <a:bodyPr/>
          <a:lstStyle/>
          <a:p>
            <a:pPr marL="285750" indent="-285750">
              <a:buClr>
                <a:schemeClr val="bg1"/>
              </a:buClr>
              <a:buFont typeface="Courier New" charset="0"/>
              <a:buChar char="o"/>
            </a:pPr>
            <a:r>
              <a:rPr lang="en-US" dirty="0" smtClean="0"/>
              <a:t>- Raspberry Pi (3 Model B) + SD Card</a:t>
            </a:r>
          </a:p>
          <a:p>
            <a:pPr marL="285750" indent="-285750">
              <a:buClr>
                <a:schemeClr val="bg1"/>
              </a:buClr>
              <a:buFont typeface="Courier New" charset="0"/>
              <a:buChar char="o"/>
            </a:pPr>
            <a:r>
              <a:rPr lang="en-US" dirty="0" smtClean="0"/>
              <a:t>- Raspberry Pi Camera</a:t>
            </a:r>
          </a:p>
          <a:p>
            <a:pPr marL="285750" indent="-285750">
              <a:buClr>
                <a:schemeClr val="bg1"/>
              </a:buClr>
              <a:buFont typeface="Courier New" charset="0"/>
              <a:buChar char="o"/>
            </a:pPr>
            <a:r>
              <a:rPr lang="en-US" dirty="0" smtClean="0"/>
              <a:t>- USB Microphone</a:t>
            </a:r>
          </a:p>
          <a:p>
            <a:pPr marL="285750" indent="-285750">
              <a:buClr>
                <a:schemeClr val="bg1"/>
              </a:buClr>
              <a:buFont typeface="Courier New" charset="0"/>
              <a:buChar char="o"/>
            </a:pPr>
            <a:r>
              <a:rPr lang="en-US" dirty="0" smtClean="0"/>
              <a:t>- Speaker (USB or Bluetooth)</a:t>
            </a:r>
          </a:p>
          <a:p>
            <a:pPr marL="285750" indent="-285750">
              <a:buClr>
                <a:schemeClr val="bg1"/>
              </a:buClr>
              <a:buFont typeface="Courier New" charset="0"/>
              <a:buChar char="o"/>
            </a:pPr>
            <a:r>
              <a:rPr lang="en-US" dirty="0" smtClean="0"/>
              <a:t>- Servo Motor</a:t>
            </a:r>
          </a:p>
          <a:p>
            <a:pPr marL="285750" indent="-285750">
              <a:buClr>
                <a:schemeClr val="bg1"/>
              </a:buClr>
              <a:buFont typeface="Courier New" charset="0"/>
              <a:buChar char="o"/>
            </a:pPr>
            <a:r>
              <a:rPr lang="en-US" dirty="0" smtClean="0"/>
              <a:t>- RGB LED</a:t>
            </a:r>
          </a:p>
          <a:p>
            <a:pPr marL="285750" indent="-285750">
              <a:buClr>
                <a:schemeClr val="bg1"/>
              </a:buClr>
              <a:buFont typeface="Courier New" charset="0"/>
              <a:buChar char="o"/>
            </a:pPr>
            <a:r>
              <a:rPr lang="en-US" dirty="0" smtClean="0"/>
              <a:t>- Wires</a:t>
            </a:r>
            <a:endParaRPr lang="en-US" dirty="0"/>
          </a:p>
          <a:p>
            <a:pPr marL="285750" indent="-285750">
              <a:buClr>
                <a:schemeClr val="bg1"/>
              </a:buClr>
              <a:buFont typeface="Courier New" charset="0"/>
              <a:buChar char="o"/>
            </a:pPr>
            <a:r>
              <a:rPr lang="en-US" dirty="0" smtClean="0"/>
              <a:t>- </a:t>
            </a:r>
            <a:r>
              <a:rPr lang="en-US" dirty="0" err="1" smtClean="0"/>
              <a:t>SenseHat</a:t>
            </a:r>
            <a:r>
              <a:rPr lang="en-US" dirty="0" smtClean="0"/>
              <a:t> (</a:t>
            </a:r>
            <a:r>
              <a:rPr lang="en-US" dirty="0" err="1" smtClean="0"/>
              <a:t>optionnal</a:t>
            </a:r>
            <a:r>
              <a:rPr lang="en-US" dirty="0" smtClean="0"/>
              <a:t>)</a:t>
            </a:r>
          </a:p>
          <a:p>
            <a:endParaRPr lang="en-US" dirty="0"/>
          </a:p>
        </p:txBody>
      </p:sp>
      <p:pic>
        <p:nvPicPr>
          <p:cNvPr id="4" name="Picture 3"/>
          <p:cNvPicPr>
            <a:picLocks noChangeAspect="1"/>
          </p:cNvPicPr>
          <p:nvPr/>
        </p:nvPicPr>
        <p:blipFill>
          <a:blip r:embed="rId2"/>
          <a:stretch>
            <a:fillRect/>
          </a:stretch>
        </p:blipFill>
        <p:spPr>
          <a:xfrm>
            <a:off x="6244269" y="94477"/>
            <a:ext cx="5485616" cy="5711452"/>
          </a:xfrm>
          <a:prstGeom prst="rect">
            <a:avLst/>
          </a:prstGeom>
        </p:spPr>
      </p:pic>
      <p:pic>
        <p:nvPicPr>
          <p:cNvPr id="8" name="Picture 7"/>
          <p:cNvPicPr>
            <a:picLocks noChangeAspect="1"/>
          </p:cNvPicPr>
          <p:nvPr/>
        </p:nvPicPr>
        <p:blipFill>
          <a:blip r:embed="rId3"/>
          <a:stretch>
            <a:fillRect/>
          </a:stretch>
        </p:blipFill>
        <p:spPr>
          <a:xfrm>
            <a:off x="4325134" y="94479"/>
            <a:ext cx="1986865" cy="4053450"/>
          </a:xfrm>
          <a:prstGeom prst="rect">
            <a:avLst/>
          </a:prstGeom>
        </p:spPr>
      </p:pic>
      <p:pic>
        <p:nvPicPr>
          <p:cNvPr id="10" name="Picture 9"/>
          <p:cNvPicPr>
            <a:picLocks noChangeAspect="1"/>
          </p:cNvPicPr>
          <p:nvPr/>
        </p:nvPicPr>
        <p:blipFill>
          <a:blip r:embed="rId4"/>
          <a:stretch>
            <a:fillRect/>
          </a:stretch>
        </p:blipFill>
        <p:spPr>
          <a:xfrm>
            <a:off x="6092454" y="259134"/>
            <a:ext cx="1030023" cy="977870"/>
          </a:xfrm>
          <a:prstGeom prst="rect">
            <a:avLst/>
          </a:prstGeom>
        </p:spPr>
      </p:pic>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99682" y="4450167"/>
            <a:ext cx="2007056" cy="1658003"/>
          </a:xfrm>
          <a:prstGeom prst="rect">
            <a:avLst/>
          </a:prstGeom>
        </p:spPr>
      </p:pic>
      <p:sp>
        <p:nvSpPr>
          <p:cNvPr id="12" name="TextBox 11"/>
          <p:cNvSpPr txBox="1"/>
          <p:nvPr/>
        </p:nvSpPr>
        <p:spPr>
          <a:xfrm>
            <a:off x="10707284" y="4932756"/>
            <a:ext cx="273943" cy="379656"/>
          </a:xfrm>
          <a:prstGeom prst="rect">
            <a:avLst/>
          </a:prstGeom>
          <a:solidFill>
            <a:srgbClr val="031868"/>
          </a:solidFill>
          <a:ln w="38100">
            <a:solidFill>
              <a:srgbClr val="0D64FF"/>
            </a:solidFill>
          </a:ln>
        </p:spPr>
        <p:txBody>
          <a:bodyPr wrap="square" rtlCol="0">
            <a:spAutoFit/>
          </a:bodyPr>
          <a:lstStyle/>
          <a:p>
            <a:r>
              <a:rPr lang="en-US" sz="1867" dirty="0">
                <a:solidFill>
                  <a:schemeClr val="bg1"/>
                </a:solidFill>
                <a:latin typeface="IBM Plex Sans" charset="0"/>
                <a:ea typeface="IBM Plex Sans" charset="0"/>
                <a:cs typeface="IBM Plex Sans" charset="0"/>
              </a:rPr>
              <a:t>1</a:t>
            </a:r>
          </a:p>
        </p:txBody>
      </p:sp>
      <p:sp>
        <p:nvSpPr>
          <p:cNvPr id="15" name="TextBox 14"/>
          <p:cNvSpPr txBox="1"/>
          <p:nvPr/>
        </p:nvSpPr>
        <p:spPr>
          <a:xfrm>
            <a:off x="4528492" y="2992288"/>
            <a:ext cx="273943" cy="379656"/>
          </a:xfrm>
          <a:prstGeom prst="rect">
            <a:avLst/>
          </a:prstGeom>
          <a:solidFill>
            <a:srgbClr val="031868"/>
          </a:solidFill>
          <a:ln w="38100">
            <a:solidFill>
              <a:srgbClr val="0D64FF"/>
            </a:solidFill>
          </a:ln>
        </p:spPr>
        <p:txBody>
          <a:bodyPr wrap="square" rtlCol="0">
            <a:spAutoFit/>
          </a:bodyPr>
          <a:lstStyle/>
          <a:p>
            <a:r>
              <a:rPr lang="en-US" sz="1867" dirty="0">
                <a:solidFill>
                  <a:schemeClr val="bg1"/>
                </a:solidFill>
                <a:latin typeface="IBM Plex Sans" charset="0"/>
                <a:ea typeface="IBM Plex Sans" charset="0"/>
                <a:cs typeface="IBM Plex Sans" charset="0"/>
              </a:rPr>
              <a:t>2</a:t>
            </a:r>
          </a:p>
        </p:txBody>
      </p:sp>
      <p:sp>
        <p:nvSpPr>
          <p:cNvPr id="16" name="TextBox 15"/>
          <p:cNvSpPr txBox="1"/>
          <p:nvPr/>
        </p:nvSpPr>
        <p:spPr>
          <a:xfrm>
            <a:off x="11455942" y="3182116"/>
            <a:ext cx="273943" cy="379656"/>
          </a:xfrm>
          <a:prstGeom prst="rect">
            <a:avLst/>
          </a:prstGeom>
          <a:solidFill>
            <a:srgbClr val="031868"/>
          </a:solidFill>
          <a:ln w="38100">
            <a:solidFill>
              <a:srgbClr val="0D64FF"/>
            </a:solidFill>
          </a:ln>
        </p:spPr>
        <p:txBody>
          <a:bodyPr wrap="square" rtlCol="0">
            <a:spAutoFit/>
          </a:bodyPr>
          <a:lstStyle/>
          <a:p>
            <a:r>
              <a:rPr lang="en-US" sz="1867" dirty="0">
                <a:solidFill>
                  <a:schemeClr val="bg1"/>
                </a:solidFill>
                <a:latin typeface="IBM Plex Sans" charset="0"/>
                <a:ea typeface="IBM Plex Sans" charset="0"/>
                <a:cs typeface="IBM Plex Sans" charset="0"/>
              </a:rPr>
              <a:t>3</a:t>
            </a:r>
          </a:p>
        </p:txBody>
      </p:sp>
      <p:sp>
        <p:nvSpPr>
          <p:cNvPr id="17" name="TextBox 16"/>
          <p:cNvSpPr txBox="1"/>
          <p:nvPr/>
        </p:nvSpPr>
        <p:spPr>
          <a:xfrm>
            <a:off x="6269767" y="1022936"/>
            <a:ext cx="273943" cy="379656"/>
          </a:xfrm>
          <a:prstGeom prst="rect">
            <a:avLst/>
          </a:prstGeom>
          <a:solidFill>
            <a:srgbClr val="031868"/>
          </a:solidFill>
          <a:ln w="38100">
            <a:solidFill>
              <a:srgbClr val="0D64FF"/>
            </a:solidFill>
          </a:ln>
        </p:spPr>
        <p:txBody>
          <a:bodyPr wrap="square" rtlCol="0">
            <a:spAutoFit/>
          </a:bodyPr>
          <a:lstStyle/>
          <a:p>
            <a:r>
              <a:rPr lang="en-US" sz="1867" dirty="0">
                <a:solidFill>
                  <a:schemeClr val="bg1"/>
                </a:solidFill>
                <a:latin typeface="IBM Plex Sans" charset="0"/>
                <a:ea typeface="IBM Plex Sans" charset="0"/>
                <a:cs typeface="IBM Plex Sans" charset="0"/>
              </a:rPr>
              <a:t>4</a:t>
            </a:r>
          </a:p>
        </p:txBody>
      </p:sp>
      <p:sp>
        <p:nvSpPr>
          <p:cNvPr id="18" name="TextBox 17"/>
          <p:cNvSpPr txBox="1"/>
          <p:nvPr/>
        </p:nvSpPr>
        <p:spPr>
          <a:xfrm>
            <a:off x="10246281" y="488780"/>
            <a:ext cx="273943" cy="379656"/>
          </a:xfrm>
          <a:prstGeom prst="rect">
            <a:avLst/>
          </a:prstGeom>
          <a:solidFill>
            <a:srgbClr val="031868"/>
          </a:solidFill>
          <a:ln w="38100">
            <a:solidFill>
              <a:srgbClr val="0D64FF"/>
            </a:solidFill>
          </a:ln>
        </p:spPr>
        <p:txBody>
          <a:bodyPr wrap="square" rtlCol="0">
            <a:spAutoFit/>
          </a:bodyPr>
          <a:lstStyle/>
          <a:p>
            <a:r>
              <a:rPr lang="en-US" sz="1867" dirty="0">
                <a:solidFill>
                  <a:schemeClr val="bg1"/>
                </a:solidFill>
                <a:latin typeface="IBM Plex Sans" charset="0"/>
                <a:ea typeface="IBM Plex Sans" charset="0"/>
                <a:cs typeface="IBM Plex Sans" charset="0"/>
              </a:rPr>
              <a:t>5</a:t>
            </a:r>
          </a:p>
        </p:txBody>
      </p:sp>
      <p:sp>
        <p:nvSpPr>
          <p:cNvPr id="19" name="TextBox 18"/>
          <p:cNvSpPr txBox="1"/>
          <p:nvPr/>
        </p:nvSpPr>
        <p:spPr>
          <a:xfrm>
            <a:off x="7985543" y="1228120"/>
            <a:ext cx="273943" cy="379656"/>
          </a:xfrm>
          <a:prstGeom prst="rect">
            <a:avLst/>
          </a:prstGeom>
          <a:solidFill>
            <a:srgbClr val="031868"/>
          </a:solidFill>
          <a:ln w="38100">
            <a:solidFill>
              <a:srgbClr val="0D64FF"/>
            </a:solidFill>
          </a:ln>
        </p:spPr>
        <p:txBody>
          <a:bodyPr wrap="square" rtlCol="0">
            <a:spAutoFit/>
          </a:bodyPr>
          <a:lstStyle/>
          <a:p>
            <a:r>
              <a:rPr lang="en-US" sz="1867" dirty="0">
                <a:solidFill>
                  <a:schemeClr val="bg1"/>
                </a:solidFill>
                <a:latin typeface="IBM Plex Sans" charset="0"/>
                <a:ea typeface="IBM Plex Sans" charset="0"/>
                <a:cs typeface="IBM Plex Sans" charset="0"/>
              </a:rPr>
              <a:t>6</a:t>
            </a:r>
          </a:p>
        </p:txBody>
      </p:sp>
      <p:sp>
        <p:nvSpPr>
          <p:cNvPr id="20" name="TextBox 19"/>
          <p:cNvSpPr txBox="1"/>
          <p:nvPr/>
        </p:nvSpPr>
        <p:spPr>
          <a:xfrm>
            <a:off x="6939825" y="2117688"/>
            <a:ext cx="273943" cy="379656"/>
          </a:xfrm>
          <a:prstGeom prst="rect">
            <a:avLst/>
          </a:prstGeom>
          <a:solidFill>
            <a:srgbClr val="031868"/>
          </a:solidFill>
          <a:ln w="38100">
            <a:solidFill>
              <a:srgbClr val="0D64FF"/>
            </a:solidFill>
          </a:ln>
        </p:spPr>
        <p:txBody>
          <a:bodyPr wrap="square" rtlCol="0">
            <a:spAutoFit/>
          </a:bodyPr>
          <a:lstStyle/>
          <a:p>
            <a:r>
              <a:rPr lang="en-US" sz="1867" dirty="0">
                <a:solidFill>
                  <a:schemeClr val="bg1"/>
                </a:solidFill>
                <a:latin typeface="IBM Plex Sans" charset="0"/>
                <a:ea typeface="IBM Plex Sans" charset="0"/>
                <a:cs typeface="IBM Plex Sans" charset="0"/>
              </a:rPr>
              <a:t>7</a:t>
            </a:r>
          </a:p>
        </p:txBody>
      </p:sp>
      <p:sp>
        <p:nvSpPr>
          <p:cNvPr id="21" name="TextBox 20"/>
          <p:cNvSpPr txBox="1"/>
          <p:nvPr/>
        </p:nvSpPr>
        <p:spPr>
          <a:xfrm>
            <a:off x="6244269" y="5616101"/>
            <a:ext cx="273943" cy="379656"/>
          </a:xfrm>
          <a:prstGeom prst="rect">
            <a:avLst/>
          </a:prstGeom>
          <a:solidFill>
            <a:srgbClr val="031868"/>
          </a:solidFill>
          <a:ln w="38100">
            <a:solidFill>
              <a:srgbClr val="0D64FF"/>
            </a:solidFill>
          </a:ln>
        </p:spPr>
        <p:txBody>
          <a:bodyPr wrap="square" rtlCol="0">
            <a:spAutoFit/>
          </a:bodyPr>
          <a:lstStyle/>
          <a:p>
            <a:r>
              <a:rPr lang="en-US" sz="1867" dirty="0">
                <a:solidFill>
                  <a:schemeClr val="bg1"/>
                </a:solidFill>
                <a:latin typeface="IBM Plex Sans" charset="0"/>
                <a:ea typeface="IBM Plex Sans" charset="0"/>
                <a:cs typeface="IBM Plex Sans" charset="0"/>
              </a:rPr>
              <a:t>8</a:t>
            </a:r>
          </a:p>
        </p:txBody>
      </p:sp>
      <p:sp>
        <p:nvSpPr>
          <p:cNvPr id="2" name="TextBox 1"/>
          <p:cNvSpPr txBox="1"/>
          <p:nvPr/>
        </p:nvSpPr>
        <p:spPr>
          <a:xfrm>
            <a:off x="13284485" y="4993240"/>
            <a:ext cx="92394"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Tree>
    <p:extLst>
      <p:ext uri="{BB962C8B-B14F-4D97-AF65-F5344CB8AC3E}">
        <p14:creationId xmlns:p14="http://schemas.microsoft.com/office/powerpoint/2010/main" val="1367503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xEl>
                                              <p:pRg st="6" end="6"/>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
                                            <p:txEl>
                                              <p:pRg st="7" end="7"/>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12" grpId="0" animBg="1"/>
      <p:bldP spid="15" grpId="0" animBg="1"/>
      <p:bldP spid="16" grpId="0" animBg="1"/>
      <p:bldP spid="17" grpId="0" animBg="1"/>
      <p:bldP spid="18" grpId="0" animBg="1"/>
      <p:bldP spid="19" grpId="0" animBg="1"/>
      <p:bldP spid="20" grpId="0" animBg="1"/>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 your own !</a:t>
            </a:r>
            <a:endParaRPr lang="en-US" dirty="0"/>
          </a:p>
        </p:txBody>
      </p:sp>
      <p:sp>
        <p:nvSpPr>
          <p:cNvPr id="6" name="Title 4"/>
          <p:cNvSpPr txBox="1">
            <a:spLocks/>
          </p:cNvSpPr>
          <p:nvPr/>
        </p:nvSpPr>
        <p:spPr>
          <a:xfrm>
            <a:off x="280416" y="268224"/>
            <a:ext cx="5522976" cy="1072896"/>
          </a:xfrm>
          <a:prstGeom prst="rect">
            <a:avLst/>
          </a:prstGeom>
        </p:spPr>
        <p:txBody>
          <a:bodyPr vert="horz" lIns="0" tIns="0" rIns="0" bIns="0" rtlCol="0" anchor="t">
            <a:noAutofit/>
          </a:bodyPr>
          <a:lstStyle>
            <a:lvl1pPr algn="ctr" rtl="0" eaLnBrk="1" fontAlgn="base" hangingPunct="1">
              <a:lnSpc>
                <a:spcPct val="90000"/>
              </a:lnSpc>
              <a:spcBef>
                <a:spcPct val="0"/>
              </a:spcBef>
              <a:spcAft>
                <a:spcPct val="0"/>
              </a:spcAft>
              <a:defRPr sz="2400" b="0">
                <a:solidFill>
                  <a:schemeClr val="bg1"/>
                </a:solidFill>
                <a:latin typeface="IBM Plex Sans" charset="0"/>
                <a:ea typeface="IBM Plex Sans" charset="0"/>
                <a:cs typeface="IBM Plex Sans" charset="0"/>
              </a:defRPr>
            </a:lvl1pPr>
            <a:lvl2pPr algn="l" rtl="0" eaLnBrk="1" fontAlgn="base" hangingPunct="1">
              <a:lnSpc>
                <a:spcPct val="90000"/>
              </a:lnSpc>
              <a:spcBef>
                <a:spcPct val="0"/>
              </a:spcBef>
              <a:spcAft>
                <a:spcPct val="0"/>
              </a:spcAft>
              <a:defRPr sz="2220">
                <a:solidFill>
                  <a:srgbClr val="191919"/>
                </a:solidFill>
                <a:latin typeface="HelvNeue Light for IBM" pitchFamily="34" charset="0"/>
              </a:defRPr>
            </a:lvl2pPr>
            <a:lvl3pPr algn="l" rtl="0" eaLnBrk="1" fontAlgn="base" hangingPunct="1">
              <a:lnSpc>
                <a:spcPct val="90000"/>
              </a:lnSpc>
              <a:spcBef>
                <a:spcPct val="0"/>
              </a:spcBef>
              <a:spcAft>
                <a:spcPct val="0"/>
              </a:spcAft>
              <a:defRPr sz="2220">
                <a:solidFill>
                  <a:srgbClr val="191919"/>
                </a:solidFill>
                <a:latin typeface="HelvNeue Light for IBM" pitchFamily="34" charset="0"/>
              </a:defRPr>
            </a:lvl3pPr>
            <a:lvl4pPr algn="l" rtl="0" eaLnBrk="1" fontAlgn="base" hangingPunct="1">
              <a:lnSpc>
                <a:spcPct val="90000"/>
              </a:lnSpc>
              <a:spcBef>
                <a:spcPct val="0"/>
              </a:spcBef>
              <a:spcAft>
                <a:spcPct val="0"/>
              </a:spcAft>
              <a:defRPr sz="2220">
                <a:solidFill>
                  <a:srgbClr val="191919"/>
                </a:solidFill>
                <a:latin typeface="HelvNeue Light for IBM" pitchFamily="34" charset="0"/>
              </a:defRPr>
            </a:lvl4pPr>
            <a:lvl5pPr algn="l" rtl="0" eaLnBrk="1" fontAlgn="base" hangingPunct="1">
              <a:lnSpc>
                <a:spcPct val="90000"/>
              </a:lnSpc>
              <a:spcBef>
                <a:spcPct val="0"/>
              </a:spcBef>
              <a:spcAft>
                <a:spcPct val="0"/>
              </a:spcAft>
              <a:defRPr sz="2220">
                <a:solidFill>
                  <a:srgbClr val="191919"/>
                </a:solidFill>
                <a:latin typeface="HelvNeue Light for IBM" pitchFamily="34" charset="0"/>
              </a:defRPr>
            </a:lvl5pPr>
            <a:lvl6pPr marL="362564" algn="l" rtl="0" eaLnBrk="1" fontAlgn="base" hangingPunct="1">
              <a:lnSpc>
                <a:spcPct val="90000"/>
              </a:lnSpc>
              <a:spcBef>
                <a:spcPct val="0"/>
              </a:spcBef>
              <a:spcAft>
                <a:spcPct val="0"/>
              </a:spcAft>
              <a:defRPr sz="2220">
                <a:solidFill>
                  <a:srgbClr val="191919"/>
                </a:solidFill>
                <a:latin typeface="HelvNeue Light for IBM" pitchFamily="34" charset="0"/>
              </a:defRPr>
            </a:lvl6pPr>
            <a:lvl7pPr marL="725130" algn="l" rtl="0" eaLnBrk="1" fontAlgn="base" hangingPunct="1">
              <a:lnSpc>
                <a:spcPct val="90000"/>
              </a:lnSpc>
              <a:spcBef>
                <a:spcPct val="0"/>
              </a:spcBef>
              <a:spcAft>
                <a:spcPct val="0"/>
              </a:spcAft>
              <a:defRPr sz="2220">
                <a:solidFill>
                  <a:srgbClr val="191919"/>
                </a:solidFill>
                <a:latin typeface="HelvNeue Light for IBM" pitchFamily="34" charset="0"/>
              </a:defRPr>
            </a:lvl7pPr>
            <a:lvl8pPr marL="1087693" algn="l" rtl="0" eaLnBrk="1" fontAlgn="base" hangingPunct="1">
              <a:lnSpc>
                <a:spcPct val="90000"/>
              </a:lnSpc>
              <a:spcBef>
                <a:spcPct val="0"/>
              </a:spcBef>
              <a:spcAft>
                <a:spcPct val="0"/>
              </a:spcAft>
              <a:defRPr sz="2220">
                <a:solidFill>
                  <a:srgbClr val="191919"/>
                </a:solidFill>
                <a:latin typeface="HelvNeue Light for IBM" pitchFamily="34" charset="0"/>
              </a:defRPr>
            </a:lvl8pPr>
            <a:lvl9pPr marL="1450258" algn="l" rtl="0" eaLnBrk="1" fontAlgn="base" hangingPunct="1">
              <a:lnSpc>
                <a:spcPct val="90000"/>
              </a:lnSpc>
              <a:spcBef>
                <a:spcPct val="0"/>
              </a:spcBef>
              <a:spcAft>
                <a:spcPct val="0"/>
              </a:spcAft>
              <a:defRPr sz="2220">
                <a:solidFill>
                  <a:srgbClr val="191919"/>
                </a:solidFill>
                <a:latin typeface="HelvNeue Light for IBM" pitchFamily="34" charset="0"/>
              </a:defRPr>
            </a:lvl9pPr>
          </a:lstStyle>
          <a:p>
            <a:pPr defTabSz="1219170"/>
            <a:endParaRPr lang="en-US" sz="3200" dirty="0"/>
          </a:p>
        </p:txBody>
      </p:sp>
      <p:pic>
        <p:nvPicPr>
          <p:cNvPr id="7" name="Picture 6" descr="TBo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78527" y="401680"/>
            <a:ext cx="2127916" cy="165544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06443" y="404483"/>
            <a:ext cx="2105483" cy="2807309"/>
          </a:xfrm>
          <a:prstGeom prst="rect">
            <a:avLst/>
          </a:prstGeom>
        </p:spPr>
      </p:pic>
      <p:pic>
        <p:nvPicPr>
          <p:cNvPr id="9" name="Picture 8"/>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302056" y="3211793"/>
            <a:ext cx="1649381" cy="1919783"/>
          </a:xfrm>
          <a:prstGeom prst="rect">
            <a:avLst/>
          </a:prstGeom>
        </p:spPr>
      </p:pic>
      <p:pic>
        <p:nvPicPr>
          <p:cNvPr id="10" name="Picture 8" descr="mage result for tjBOT"/>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078527" y="1957569"/>
            <a:ext cx="2127916" cy="177326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889880" y="3211793"/>
            <a:ext cx="1422045" cy="1919783"/>
          </a:xfrm>
          <a:prstGeom prst="rect">
            <a:avLst/>
          </a:prstGeom>
        </p:spPr>
      </p:pic>
      <p:pic>
        <p:nvPicPr>
          <p:cNvPr id="12" name="Picture 11"/>
          <p:cNvPicPr>
            <a:picLocks noChangeAspect="1"/>
          </p:cNvPicPr>
          <p:nvPr/>
        </p:nvPicPr>
        <p:blipFill>
          <a:blip r:embed="rId8"/>
          <a:stretch>
            <a:fillRect/>
          </a:stretch>
        </p:blipFill>
        <p:spPr>
          <a:xfrm>
            <a:off x="2403430" y="770626"/>
            <a:ext cx="3763919" cy="3763919"/>
          </a:xfrm>
          <a:prstGeom prst="rect">
            <a:avLst/>
          </a:prstGeom>
        </p:spPr>
      </p:pic>
      <p:pic>
        <p:nvPicPr>
          <p:cNvPr id="13" name="Picture 10" descr="mage result for tjBOT"/>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7078528" y="3613986"/>
            <a:ext cx="1223529" cy="151758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10"/>
          <a:stretch>
            <a:fillRect/>
          </a:stretch>
        </p:blipFill>
        <p:spPr>
          <a:xfrm>
            <a:off x="-132637" y="2951878"/>
            <a:ext cx="3289841" cy="2421236"/>
          </a:xfrm>
          <a:prstGeom prst="rect">
            <a:avLst/>
          </a:prstGeom>
        </p:spPr>
      </p:pic>
      <p:sp>
        <p:nvSpPr>
          <p:cNvPr id="15" name="Title 4"/>
          <p:cNvSpPr txBox="1">
            <a:spLocks/>
          </p:cNvSpPr>
          <p:nvPr/>
        </p:nvSpPr>
        <p:spPr>
          <a:xfrm>
            <a:off x="1813483" y="5532199"/>
            <a:ext cx="2456752" cy="303116"/>
          </a:xfrm>
          <a:prstGeom prst="rect">
            <a:avLst/>
          </a:prstGeom>
        </p:spPr>
        <p:txBody>
          <a:bodyPr vert="horz" lIns="0" tIns="0" rIns="0" bIns="0" rtlCol="0" anchor="t">
            <a:noAutofit/>
          </a:bodyPr>
          <a:lstStyle>
            <a:lvl1pPr algn="ctr" rtl="0" eaLnBrk="1" fontAlgn="base" hangingPunct="1">
              <a:lnSpc>
                <a:spcPct val="90000"/>
              </a:lnSpc>
              <a:spcBef>
                <a:spcPct val="0"/>
              </a:spcBef>
              <a:spcAft>
                <a:spcPct val="0"/>
              </a:spcAft>
              <a:defRPr sz="2400" b="0">
                <a:solidFill>
                  <a:schemeClr val="bg1"/>
                </a:solidFill>
                <a:latin typeface="IBM Plex Sans" charset="0"/>
                <a:ea typeface="IBM Plex Sans" charset="0"/>
                <a:cs typeface="IBM Plex Sans" charset="0"/>
              </a:defRPr>
            </a:lvl1pPr>
            <a:lvl2pPr algn="l" rtl="0" eaLnBrk="1" fontAlgn="base" hangingPunct="1">
              <a:lnSpc>
                <a:spcPct val="90000"/>
              </a:lnSpc>
              <a:spcBef>
                <a:spcPct val="0"/>
              </a:spcBef>
              <a:spcAft>
                <a:spcPct val="0"/>
              </a:spcAft>
              <a:defRPr sz="2220">
                <a:solidFill>
                  <a:srgbClr val="191919"/>
                </a:solidFill>
                <a:latin typeface="HelvNeue Light for IBM" pitchFamily="34" charset="0"/>
              </a:defRPr>
            </a:lvl2pPr>
            <a:lvl3pPr algn="l" rtl="0" eaLnBrk="1" fontAlgn="base" hangingPunct="1">
              <a:lnSpc>
                <a:spcPct val="90000"/>
              </a:lnSpc>
              <a:spcBef>
                <a:spcPct val="0"/>
              </a:spcBef>
              <a:spcAft>
                <a:spcPct val="0"/>
              </a:spcAft>
              <a:defRPr sz="2220">
                <a:solidFill>
                  <a:srgbClr val="191919"/>
                </a:solidFill>
                <a:latin typeface="HelvNeue Light for IBM" pitchFamily="34" charset="0"/>
              </a:defRPr>
            </a:lvl3pPr>
            <a:lvl4pPr algn="l" rtl="0" eaLnBrk="1" fontAlgn="base" hangingPunct="1">
              <a:lnSpc>
                <a:spcPct val="90000"/>
              </a:lnSpc>
              <a:spcBef>
                <a:spcPct val="0"/>
              </a:spcBef>
              <a:spcAft>
                <a:spcPct val="0"/>
              </a:spcAft>
              <a:defRPr sz="2220">
                <a:solidFill>
                  <a:srgbClr val="191919"/>
                </a:solidFill>
                <a:latin typeface="HelvNeue Light for IBM" pitchFamily="34" charset="0"/>
              </a:defRPr>
            </a:lvl4pPr>
            <a:lvl5pPr algn="l" rtl="0" eaLnBrk="1" fontAlgn="base" hangingPunct="1">
              <a:lnSpc>
                <a:spcPct val="90000"/>
              </a:lnSpc>
              <a:spcBef>
                <a:spcPct val="0"/>
              </a:spcBef>
              <a:spcAft>
                <a:spcPct val="0"/>
              </a:spcAft>
              <a:defRPr sz="2220">
                <a:solidFill>
                  <a:srgbClr val="191919"/>
                </a:solidFill>
                <a:latin typeface="HelvNeue Light for IBM" pitchFamily="34" charset="0"/>
              </a:defRPr>
            </a:lvl5pPr>
            <a:lvl6pPr marL="362564" algn="l" rtl="0" eaLnBrk="1" fontAlgn="base" hangingPunct="1">
              <a:lnSpc>
                <a:spcPct val="90000"/>
              </a:lnSpc>
              <a:spcBef>
                <a:spcPct val="0"/>
              </a:spcBef>
              <a:spcAft>
                <a:spcPct val="0"/>
              </a:spcAft>
              <a:defRPr sz="2220">
                <a:solidFill>
                  <a:srgbClr val="191919"/>
                </a:solidFill>
                <a:latin typeface="HelvNeue Light for IBM" pitchFamily="34" charset="0"/>
              </a:defRPr>
            </a:lvl6pPr>
            <a:lvl7pPr marL="725130" algn="l" rtl="0" eaLnBrk="1" fontAlgn="base" hangingPunct="1">
              <a:lnSpc>
                <a:spcPct val="90000"/>
              </a:lnSpc>
              <a:spcBef>
                <a:spcPct val="0"/>
              </a:spcBef>
              <a:spcAft>
                <a:spcPct val="0"/>
              </a:spcAft>
              <a:defRPr sz="2220">
                <a:solidFill>
                  <a:srgbClr val="191919"/>
                </a:solidFill>
                <a:latin typeface="HelvNeue Light for IBM" pitchFamily="34" charset="0"/>
              </a:defRPr>
            </a:lvl7pPr>
            <a:lvl8pPr marL="1087693" algn="l" rtl="0" eaLnBrk="1" fontAlgn="base" hangingPunct="1">
              <a:lnSpc>
                <a:spcPct val="90000"/>
              </a:lnSpc>
              <a:spcBef>
                <a:spcPct val="0"/>
              </a:spcBef>
              <a:spcAft>
                <a:spcPct val="0"/>
              </a:spcAft>
              <a:defRPr sz="2220">
                <a:solidFill>
                  <a:srgbClr val="191919"/>
                </a:solidFill>
                <a:latin typeface="HelvNeue Light for IBM" pitchFamily="34" charset="0"/>
              </a:defRPr>
            </a:lvl8pPr>
            <a:lvl9pPr marL="1450258" algn="l" rtl="0" eaLnBrk="1" fontAlgn="base" hangingPunct="1">
              <a:lnSpc>
                <a:spcPct val="90000"/>
              </a:lnSpc>
              <a:spcBef>
                <a:spcPct val="0"/>
              </a:spcBef>
              <a:spcAft>
                <a:spcPct val="0"/>
              </a:spcAft>
              <a:defRPr sz="2220">
                <a:solidFill>
                  <a:srgbClr val="191919"/>
                </a:solidFill>
                <a:latin typeface="HelvNeue Light for IBM" pitchFamily="34" charset="0"/>
              </a:defRPr>
            </a:lvl9pPr>
          </a:lstStyle>
          <a:p>
            <a:pPr defTabSz="1219170"/>
            <a:r>
              <a:rPr lang="en-US" sz="1867" dirty="0">
                <a:solidFill>
                  <a:srgbClr val="000000"/>
                </a:solidFill>
              </a:rPr>
              <a:t>Using laser cut</a:t>
            </a:r>
            <a:r>
              <a:rPr lang="mr-IN" sz="1867" dirty="0">
                <a:solidFill>
                  <a:srgbClr val="000000"/>
                </a:solidFill>
              </a:rPr>
              <a:t>…</a:t>
            </a:r>
            <a:endParaRPr lang="en-US" sz="1867" dirty="0">
              <a:solidFill>
                <a:srgbClr val="000000"/>
              </a:solidFill>
            </a:endParaRPr>
          </a:p>
        </p:txBody>
      </p:sp>
      <p:sp>
        <p:nvSpPr>
          <p:cNvPr id="17" name="Title 4"/>
          <p:cNvSpPr txBox="1">
            <a:spLocks/>
          </p:cNvSpPr>
          <p:nvPr/>
        </p:nvSpPr>
        <p:spPr>
          <a:xfrm>
            <a:off x="8142484" y="5532199"/>
            <a:ext cx="1955085" cy="303116"/>
          </a:xfrm>
          <a:prstGeom prst="rect">
            <a:avLst/>
          </a:prstGeom>
        </p:spPr>
        <p:txBody>
          <a:bodyPr vert="horz" lIns="0" tIns="0" rIns="0" bIns="0" rtlCol="0" anchor="t">
            <a:noAutofit/>
          </a:bodyPr>
          <a:lstStyle>
            <a:lvl1pPr algn="ctr" rtl="0" eaLnBrk="1" fontAlgn="base" hangingPunct="1">
              <a:lnSpc>
                <a:spcPct val="90000"/>
              </a:lnSpc>
              <a:spcBef>
                <a:spcPct val="0"/>
              </a:spcBef>
              <a:spcAft>
                <a:spcPct val="0"/>
              </a:spcAft>
              <a:defRPr sz="2400" b="0">
                <a:solidFill>
                  <a:schemeClr val="bg1"/>
                </a:solidFill>
                <a:latin typeface="IBM Plex Sans" charset="0"/>
                <a:ea typeface="IBM Plex Sans" charset="0"/>
                <a:cs typeface="IBM Plex Sans" charset="0"/>
              </a:defRPr>
            </a:lvl1pPr>
            <a:lvl2pPr algn="l" rtl="0" eaLnBrk="1" fontAlgn="base" hangingPunct="1">
              <a:lnSpc>
                <a:spcPct val="90000"/>
              </a:lnSpc>
              <a:spcBef>
                <a:spcPct val="0"/>
              </a:spcBef>
              <a:spcAft>
                <a:spcPct val="0"/>
              </a:spcAft>
              <a:defRPr sz="2220">
                <a:solidFill>
                  <a:srgbClr val="191919"/>
                </a:solidFill>
                <a:latin typeface="HelvNeue Light for IBM" pitchFamily="34" charset="0"/>
              </a:defRPr>
            </a:lvl2pPr>
            <a:lvl3pPr algn="l" rtl="0" eaLnBrk="1" fontAlgn="base" hangingPunct="1">
              <a:lnSpc>
                <a:spcPct val="90000"/>
              </a:lnSpc>
              <a:spcBef>
                <a:spcPct val="0"/>
              </a:spcBef>
              <a:spcAft>
                <a:spcPct val="0"/>
              </a:spcAft>
              <a:defRPr sz="2220">
                <a:solidFill>
                  <a:srgbClr val="191919"/>
                </a:solidFill>
                <a:latin typeface="HelvNeue Light for IBM" pitchFamily="34" charset="0"/>
              </a:defRPr>
            </a:lvl3pPr>
            <a:lvl4pPr algn="l" rtl="0" eaLnBrk="1" fontAlgn="base" hangingPunct="1">
              <a:lnSpc>
                <a:spcPct val="90000"/>
              </a:lnSpc>
              <a:spcBef>
                <a:spcPct val="0"/>
              </a:spcBef>
              <a:spcAft>
                <a:spcPct val="0"/>
              </a:spcAft>
              <a:defRPr sz="2220">
                <a:solidFill>
                  <a:srgbClr val="191919"/>
                </a:solidFill>
                <a:latin typeface="HelvNeue Light for IBM" pitchFamily="34" charset="0"/>
              </a:defRPr>
            </a:lvl4pPr>
            <a:lvl5pPr algn="l" rtl="0" eaLnBrk="1" fontAlgn="base" hangingPunct="1">
              <a:lnSpc>
                <a:spcPct val="90000"/>
              </a:lnSpc>
              <a:spcBef>
                <a:spcPct val="0"/>
              </a:spcBef>
              <a:spcAft>
                <a:spcPct val="0"/>
              </a:spcAft>
              <a:defRPr sz="2220">
                <a:solidFill>
                  <a:srgbClr val="191919"/>
                </a:solidFill>
                <a:latin typeface="HelvNeue Light for IBM" pitchFamily="34" charset="0"/>
              </a:defRPr>
            </a:lvl5pPr>
            <a:lvl6pPr marL="362564" algn="l" rtl="0" eaLnBrk="1" fontAlgn="base" hangingPunct="1">
              <a:lnSpc>
                <a:spcPct val="90000"/>
              </a:lnSpc>
              <a:spcBef>
                <a:spcPct val="0"/>
              </a:spcBef>
              <a:spcAft>
                <a:spcPct val="0"/>
              </a:spcAft>
              <a:defRPr sz="2220">
                <a:solidFill>
                  <a:srgbClr val="191919"/>
                </a:solidFill>
                <a:latin typeface="HelvNeue Light for IBM" pitchFamily="34" charset="0"/>
              </a:defRPr>
            </a:lvl6pPr>
            <a:lvl7pPr marL="725130" algn="l" rtl="0" eaLnBrk="1" fontAlgn="base" hangingPunct="1">
              <a:lnSpc>
                <a:spcPct val="90000"/>
              </a:lnSpc>
              <a:spcBef>
                <a:spcPct val="0"/>
              </a:spcBef>
              <a:spcAft>
                <a:spcPct val="0"/>
              </a:spcAft>
              <a:defRPr sz="2220">
                <a:solidFill>
                  <a:srgbClr val="191919"/>
                </a:solidFill>
                <a:latin typeface="HelvNeue Light for IBM" pitchFamily="34" charset="0"/>
              </a:defRPr>
            </a:lvl7pPr>
            <a:lvl8pPr marL="1087693" algn="l" rtl="0" eaLnBrk="1" fontAlgn="base" hangingPunct="1">
              <a:lnSpc>
                <a:spcPct val="90000"/>
              </a:lnSpc>
              <a:spcBef>
                <a:spcPct val="0"/>
              </a:spcBef>
              <a:spcAft>
                <a:spcPct val="0"/>
              </a:spcAft>
              <a:defRPr sz="2220">
                <a:solidFill>
                  <a:srgbClr val="191919"/>
                </a:solidFill>
                <a:latin typeface="HelvNeue Light for IBM" pitchFamily="34" charset="0"/>
              </a:defRPr>
            </a:lvl8pPr>
            <a:lvl9pPr marL="1450258" algn="l" rtl="0" eaLnBrk="1" fontAlgn="base" hangingPunct="1">
              <a:lnSpc>
                <a:spcPct val="90000"/>
              </a:lnSpc>
              <a:spcBef>
                <a:spcPct val="0"/>
              </a:spcBef>
              <a:spcAft>
                <a:spcPct val="0"/>
              </a:spcAft>
              <a:defRPr sz="2220">
                <a:solidFill>
                  <a:srgbClr val="191919"/>
                </a:solidFill>
                <a:latin typeface="HelvNeue Light for IBM" pitchFamily="34" charset="0"/>
              </a:defRPr>
            </a:lvl9pPr>
          </a:lstStyle>
          <a:p>
            <a:pPr defTabSz="1219170"/>
            <a:r>
              <a:rPr lang="mr-IN" sz="1867" dirty="0"/>
              <a:t>…</a:t>
            </a:r>
            <a:r>
              <a:rPr lang="fr-FR" sz="1867" dirty="0"/>
              <a:t> or a 3D printer !</a:t>
            </a:r>
            <a:endParaRPr lang="en-US" sz="1867" dirty="0"/>
          </a:p>
        </p:txBody>
      </p:sp>
      <p:sp>
        <p:nvSpPr>
          <p:cNvPr id="18" name="Title 4"/>
          <p:cNvSpPr txBox="1">
            <a:spLocks/>
          </p:cNvSpPr>
          <p:nvPr/>
        </p:nvSpPr>
        <p:spPr>
          <a:xfrm>
            <a:off x="7471628" y="5994400"/>
            <a:ext cx="3317141" cy="521736"/>
          </a:xfrm>
          <a:prstGeom prst="rect">
            <a:avLst/>
          </a:prstGeom>
        </p:spPr>
        <p:txBody>
          <a:bodyPr vert="horz" lIns="0" tIns="0" rIns="0" bIns="0" rtlCol="0" anchor="t">
            <a:noAutofit/>
          </a:bodyPr>
          <a:lstStyle>
            <a:lvl1pPr algn="ctr" rtl="0" eaLnBrk="1" fontAlgn="base" hangingPunct="1">
              <a:lnSpc>
                <a:spcPct val="90000"/>
              </a:lnSpc>
              <a:spcBef>
                <a:spcPct val="0"/>
              </a:spcBef>
              <a:spcAft>
                <a:spcPct val="0"/>
              </a:spcAft>
              <a:defRPr sz="2400" b="0">
                <a:solidFill>
                  <a:schemeClr val="bg1"/>
                </a:solidFill>
                <a:latin typeface="IBM Plex Sans" charset="0"/>
                <a:ea typeface="IBM Plex Sans" charset="0"/>
                <a:cs typeface="IBM Plex Sans" charset="0"/>
              </a:defRPr>
            </a:lvl1pPr>
            <a:lvl2pPr algn="l" rtl="0" eaLnBrk="1" fontAlgn="base" hangingPunct="1">
              <a:lnSpc>
                <a:spcPct val="90000"/>
              </a:lnSpc>
              <a:spcBef>
                <a:spcPct val="0"/>
              </a:spcBef>
              <a:spcAft>
                <a:spcPct val="0"/>
              </a:spcAft>
              <a:defRPr sz="2220">
                <a:solidFill>
                  <a:srgbClr val="191919"/>
                </a:solidFill>
                <a:latin typeface="HelvNeue Light for IBM" pitchFamily="34" charset="0"/>
              </a:defRPr>
            </a:lvl2pPr>
            <a:lvl3pPr algn="l" rtl="0" eaLnBrk="1" fontAlgn="base" hangingPunct="1">
              <a:lnSpc>
                <a:spcPct val="90000"/>
              </a:lnSpc>
              <a:spcBef>
                <a:spcPct val="0"/>
              </a:spcBef>
              <a:spcAft>
                <a:spcPct val="0"/>
              </a:spcAft>
              <a:defRPr sz="2220">
                <a:solidFill>
                  <a:srgbClr val="191919"/>
                </a:solidFill>
                <a:latin typeface="HelvNeue Light for IBM" pitchFamily="34" charset="0"/>
              </a:defRPr>
            </a:lvl3pPr>
            <a:lvl4pPr algn="l" rtl="0" eaLnBrk="1" fontAlgn="base" hangingPunct="1">
              <a:lnSpc>
                <a:spcPct val="90000"/>
              </a:lnSpc>
              <a:spcBef>
                <a:spcPct val="0"/>
              </a:spcBef>
              <a:spcAft>
                <a:spcPct val="0"/>
              </a:spcAft>
              <a:defRPr sz="2220">
                <a:solidFill>
                  <a:srgbClr val="191919"/>
                </a:solidFill>
                <a:latin typeface="HelvNeue Light for IBM" pitchFamily="34" charset="0"/>
              </a:defRPr>
            </a:lvl4pPr>
            <a:lvl5pPr algn="l" rtl="0" eaLnBrk="1" fontAlgn="base" hangingPunct="1">
              <a:lnSpc>
                <a:spcPct val="90000"/>
              </a:lnSpc>
              <a:spcBef>
                <a:spcPct val="0"/>
              </a:spcBef>
              <a:spcAft>
                <a:spcPct val="0"/>
              </a:spcAft>
              <a:defRPr sz="2220">
                <a:solidFill>
                  <a:srgbClr val="191919"/>
                </a:solidFill>
                <a:latin typeface="HelvNeue Light for IBM" pitchFamily="34" charset="0"/>
              </a:defRPr>
            </a:lvl5pPr>
            <a:lvl6pPr marL="362564" algn="l" rtl="0" eaLnBrk="1" fontAlgn="base" hangingPunct="1">
              <a:lnSpc>
                <a:spcPct val="90000"/>
              </a:lnSpc>
              <a:spcBef>
                <a:spcPct val="0"/>
              </a:spcBef>
              <a:spcAft>
                <a:spcPct val="0"/>
              </a:spcAft>
              <a:defRPr sz="2220">
                <a:solidFill>
                  <a:srgbClr val="191919"/>
                </a:solidFill>
                <a:latin typeface="HelvNeue Light for IBM" pitchFamily="34" charset="0"/>
              </a:defRPr>
            </a:lvl6pPr>
            <a:lvl7pPr marL="725130" algn="l" rtl="0" eaLnBrk="1" fontAlgn="base" hangingPunct="1">
              <a:lnSpc>
                <a:spcPct val="90000"/>
              </a:lnSpc>
              <a:spcBef>
                <a:spcPct val="0"/>
              </a:spcBef>
              <a:spcAft>
                <a:spcPct val="0"/>
              </a:spcAft>
              <a:defRPr sz="2220">
                <a:solidFill>
                  <a:srgbClr val="191919"/>
                </a:solidFill>
                <a:latin typeface="HelvNeue Light for IBM" pitchFamily="34" charset="0"/>
              </a:defRPr>
            </a:lvl7pPr>
            <a:lvl8pPr marL="1087693" algn="l" rtl="0" eaLnBrk="1" fontAlgn="base" hangingPunct="1">
              <a:lnSpc>
                <a:spcPct val="90000"/>
              </a:lnSpc>
              <a:spcBef>
                <a:spcPct val="0"/>
              </a:spcBef>
              <a:spcAft>
                <a:spcPct val="0"/>
              </a:spcAft>
              <a:defRPr sz="2220">
                <a:solidFill>
                  <a:srgbClr val="191919"/>
                </a:solidFill>
                <a:latin typeface="HelvNeue Light for IBM" pitchFamily="34" charset="0"/>
              </a:defRPr>
            </a:lvl8pPr>
            <a:lvl9pPr marL="1450258" algn="l" rtl="0" eaLnBrk="1" fontAlgn="base" hangingPunct="1">
              <a:lnSpc>
                <a:spcPct val="90000"/>
              </a:lnSpc>
              <a:spcBef>
                <a:spcPct val="0"/>
              </a:spcBef>
              <a:spcAft>
                <a:spcPct val="0"/>
              </a:spcAft>
              <a:defRPr sz="2220">
                <a:solidFill>
                  <a:srgbClr val="191919"/>
                </a:solidFill>
                <a:latin typeface="HelvNeue Light for IBM" pitchFamily="34" charset="0"/>
              </a:defRPr>
            </a:lvl9pPr>
          </a:lstStyle>
          <a:p>
            <a:pPr defTabSz="1219170"/>
            <a:r>
              <a:rPr lang="fr-FR" sz="1600" dirty="0" err="1"/>
              <a:t>Download</a:t>
            </a:r>
            <a:r>
              <a:rPr lang="fr-FR" sz="1600" dirty="0"/>
              <a:t> design files at https://</a:t>
            </a:r>
            <a:r>
              <a:rPr lang="fr-FR" sz="1600" dirty="0" err="1"/>
              <a:t>ibmtjbot.github.io</a:t>
            </a:r>
            <a:r>
              <a:rPr lang="fr-FR" sz="1600" dirty="0"/>
              <a:t>/</a:t>
            </a:r>
            <a:endParaRPr lang="en-US" sz="1600" dirty="0"/>
          </a:p>
        </p:txBody>
      </p:sp>
    </p:spTree>
    <p:extLst>
      <p:ext uri="{BB962C8B-B14F-4D97-AF65-F5344CB8AC3E}">
        <p14:creationId xmlns:p14="http://schemas.microsoft.com/office/powerpoint/2010/main" val="8360631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Bring </a:t>
            </a:r>
            <a:r>
              <a:rPr lang="en-US" dirty="0" err="1" smtClean="0"/>
              <a:t>TJBot</a:t>
            </a:r>
            <a:r>
              <a:rPr lang="en-US" dirty="0" smtClean="0"/>
              <a:t> To Life</a:t>
            </a:r>
            <a:endParaRPr lang="en-US" dirty="0"/>
          </a:p>
        </p:txBody>
      </p:sp>
      <p:sp>
        <p:nvSpPr>
          <p:cNvPr id="6" name="Text Placeholder 5"/>
          <p:cNvSpPr>
            <a:spLocks noGrp="1"/>
          </p:cNvSpPr>
          <p:nvPr>
            <p:ph type="body" sz="quarter" idx="13"/>
          </p:nvPr>
        </p:nvSpPr>
        <p:spPr>
          <a:xfrm>
            <a:off x="3038797" y="1819251"/>
            <a:ext cx="2450592" cy="4336288"/>
          </a:xfrm>
        </p:spPr>
        <p:txBody>
          <a:bodyPr/>
          <a:lstStyle/>
          <a:p>
            <a:r>
              <a:rPr lang="en-US" b="1" dirty="0" smtClean="0">
                <a:solidFill>
                  <a:schemeClr val="tx1"/>
                </a:solidFill>
              </a:rPr>
              <a:t>Using Node-RED</a:t>
            </a:r>
          </a:p>
          <a:p>
            <a:endParaRPr lang="en-US" b="1" dirty="0">
              <a:solidFill>
                <a:schemeClr val="tx1"/>
              </a:solidFill>
            </a:endParaRPr>
          </a:p>
          <a:p>
            <a:r>
              <a:rPr lang="en-US" sz="1333" dirty="0">
                <a:solidFill>
                  <a:schemeClr val="tx1"/>
                </a:solidFill>
              </a:rPr>
              <a:t>Node-RED is a programming tool for wiring together hardware devices, APIs and online services in new and interesting ways</a:t>
            </a:r>
          </a:p>
          <a:p>
            <a:r>
              <a:rPr lang="en-US" sz="1333" dirty="0">
                <a:solidFill>
                  <a:schemeClr val="tx1"/>
                </a:solidFill>
              </a:rPr>
              <a:t> You can use nodes such as Watson nodes, Raspberry Pi nodes, Twitter node, Node-RED dashboard </a:t>
            </a:r>
            <a:r>
              <a:rPr lang="mr-IN" sz="1333" dirty="0">
                <a:solidFill>
                  <a:schemeClr val="tx1"/>
                </a:solidFill>
              </a:rPr>
              <a:t>…</a:t>
            </a:r>
            <a:endParaRPr lang="en-US" sz="1333" dirty="0">
              <a:solidFill>
                <a:schemeClr val="tx1"/>
              </a:solidFill>
            </a:endParaRPr>
          </a:p>
        </p:txBody>
      </p:sp>
      <p:sp>
        <p:nvSpPr>
          <p:cNvPr id="7" name="Text Placeholder 6"/>
          <p:cNvSpPr>
            <a:spLocks noGrp="1"/>
          </p:cNvSpPr>
          <p:nvPr>
            <p:ph type="body" sz="quarter" idx="15"/>
          </p:nvPr>
        </p:nvSpPr>
        <p:spPr>
          <a:xfrm>
            <a:off x="152401" y="1819251"/>
            <a:ext cx="2714407" cy="4336288"/>
          </a:xfrm>
        </p:spPr>
        <p:txBody>
          <a:bodyPr/>
          <a:lstStyle/>
          <a:p>
            <a:pPr lvl="0">
              <a:buClr>
                <a:srgbClr val="000000"/>
              </a:buClr>
            </a:pPr>
            <a:r>
              <a:rPr lang="en-US" b="1" dirty="0" smtClean="0"/>
              <a:t>Using Watson Services</a:t>
            </a:r>
          </a:p>
          <a:p>
            <a:pPr lvl="0">
              <a:buClr>
                <a:srgbClr val="000000"/>
              </a:buClr>
            </a:pPr>
            <a:endParaRPr lang="en-US" b="1" dirty="0"/>
          </a:p>
          <a:p>
            <a:pPr lvl="0">
              <a:buClr>
                <a:srgbClr val="000000"/>
              </a:buClr>
            </a:pPr>
            <a:r>
              <a:rPr lang="en-US" sz="1333" dirty="0"/>
              <a:t>Have some fun and code your own AI robot experimenting IBM Watson services. Get started with easy, step-by-step Instructions and pre-written recipes to bring </a:t>
            </a:r>
            <a:r>
              <a:rPr lang="en-US" sz="1333" dirty="0" err="1"/>
              <a:t>TJBot</a:t>
            </a:r>
            <a:r>
              <a:rPr lang="en-US" sz="1333" dirty="0"/>
              <a:t> to Life.</a:t>
            </a:r>
          </a:p>
          <a:p>
            <a:pPr lvl="0">
              <a:buClr>
                <a:srgbClr val="000000"/>
              </a:buClr>
            </a:pPr>
            <a:r>
              <a:rPr lang="en-US" sz="1333" dirty="0"/>
              <a:t>https://</a:t>
            </a:r>
            <a:r>
              <a:rPr lang="en-US" sz="1333" dirty="0" err="1"/>
              <a:t>www.ibm.com</a:t>
            </a:r>
            <a:r>
              <a:rPr lang="en-US" sz="1333" dirty="0"/>
              <a:t>/</a:t>
            </a:r>
            <a:r>
              <a:rPr lang="en-US" sz="1333" dirty="0" err="1"/>
              <a:t>watson</a:t>
            </a:r>
            <a:r>
              <a:rPr lang="en-US" sz="1333" dirty="0"/>
              <a:t>/</a:t>
            </a:r>
          </a:p>
          <a:p>
            <a:pPr lvl="0">
              <a:buClr>
                <a:srgbClr val="000000"/>
              </a:buClr>
            </a:pPr>
            <a:endParaRPr lang="en-US" sz="1333" dirty="0"/>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20384" y="1"/>
            <a:ext cx="2620158" cy="2283564"/>
          </a:xfrm>
          <a:prstGeom prst="rect">
            <a:avLst/>
          </a:prstGeom>
        </p:spPr>
      </p:pic>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26080" y="1"/>
            <a:ext cx="3056044" cy="2283564"/>
          </a:xfrm>
          <a:prstGeom prst="rect">
            <a:avLst/>
          </a:prstGeom>
        </p:spPr>
      </p:pic>
      <p:pic>
        <p:nvPicPr>
          <p:cNvPr id="11" name="Picture 10"/>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120384" y="2344170"/>
            <a:ext cx="5670105" cy="2665166"/>
          </a:xfrm>
          <a:prstGeom prst="rect">
            <a:avLst/>
          </a:prstGeom>
        </p:spPr>
      </p:pic>
      <p:pic>
        <p:nvPicPr>
          <p:cNvPr id="12" name="Picture 11"/>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278733" y="5009542"/>
            <a:ext cx="649974" cy="613942"/>
          </a:xfrm>
          <a:prstGeom prst="rect">
            <a:avLst/>
          </a:prstGeom>
        </p:spPr>
      </p:pic>
      <p:pic>
        <p:nvPicPr>
          <p:cNvPr id="13" name="Picture 12"/>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462309" y="5009337"/>
            <a:ext cx="624635" cy="650888"/>
          </a:xfrm>
          <a:prstGeom prst="rect">
            <a:avLst/>
          </a:prstGeom>
        </p:spPr>
      </p:pic>
      <p:pic>
        <p:nvPicPr>
          <p:cNvPr id="15" name="Picture 14"/>
          <p:cNvPicPr>
            <a:picLocks noChangeAspect="1"/>
          </p:cNvPicPr>
          <p:nvPr/>
        </p:nvPicPr>
        <p:blipFill rotWithShape="1">
          <a:blip r:embed="rId8" cstate="screen">
            <a:extLst>
              <a:ext uri="{28A0092B-C50C-407E-A947-70E740481C1C}">
                <a14:useLocalDpi xmlns:a14="http://schemas.microsoft.com/office/drawing/2010/main"/>
              </a:ext>
            </a:extLst>
          </a:blip>
          <a:srcRect r="-1156"/>
          <a:stretch/>
        </p:blipFill>
        <p:spPr>
          <a:xfrm>
            <a:off x="8611486" y="5009336"/>
            <a:ext cx="687900" cy="650889"/>
          </a:xfrm>
          <a:prstGeom prst="rect">
            <a:avLst/>
          </a:prstGeom>
        </p:spPr>
      </p:pic>
      <p:pic>
        <p:nvPicPr>
          <p:cNvPr id="16" name="Picture 15"/>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0932734" y="5009337"/>
            <a:ext cx="698226" cy="646759"/>
          </a:xfrm>
          <a:prstGeom prst="rect">
            <a:avLst/>
          </a:prstGeom>
        </p:spPr>
      </p:pic>
      <p:pic>
        <p:nvPicPr>
          <p:cNvPr id="17" name="Picture 1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785588" y="5009337"/>
            <a:ext cx="662723" cy="650888"/>
          </a:xfrm>
          <a:prstGeom prst="rect">
            <a:avLst/>
          </a:prstGeom>
        </p:spPr>
      </p:pic>
      <p:sp>
        <p:nvSpPr>
          <p:cNvPr id="18" name="TextBox 17"/>
          <p:cNvSpPr txBox="1"/>
          <p:nvPr/>
        </p:nvSpPr>
        <p:spPr>
          <a:xfrm>
            <a:off x="6004814" y="5668538"/>
            <a:ext cx="1200495" cy="7384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7" tIns="60957" rIns="60957" bIns="60957" numCol="1" spcCol="38100" rtlCol="0" anchor="t">
            <a:spAutoFit/>
          </a:bodyPr>
          <a:lstStyle/>
          <a:p>
            <a:pPr algn="ctr"/>
            <a:r>
              <a:rPr lang="en-US" sz="1333" b="1" dirty="0"/>
              <a:t>Text </a:t>
            </a:r>
          </a:p>
          <a:p>
            <a:pPr algn="ctr"/>
            <a:r>
              <a:rPr lang="en-US" sz="1333" b="1" dirty="0"/>
              <a:t>To </a:t>
            </a:r>
          </a:p>
          <a:p>
            <a:pPr algn="ctr"/>
            <a:r>
              <a:rPr lang="en-US" sz="1333" b="1" dirty="0"/>
              <a:t>Speech</a:t>
            </a:r>
          </a:p>
        </p:txBody>
      </p:sp>
      <p:sp>
        <p:nvSpPr>
          <p:cNvPr id="19" name="TextBox 18"/>
          <p:cNvSpPr txBox="1"/>
          <p:nvPr/>
        </p:nvSpPr>
        <p:spPr>
          <a:xfrm>
            <a:off x="7153990" y="5668538"/>
            <a:ext cx="1200495" cy="7384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7" tIns="60957" rIns="60957" bIns="60957" numCol="1" spcCol="38100" rtlCol="0" anchor="t">
            <a:spAutoFit/>
          </a:bodyPr>
          <a:lstStyle/>
          <a:p>
            <a:pPr algn="ctr"/>
            <a:r>
              <a:rPr lang="en-US" sz="1333" b="1" dirty="0"/>
              <a:t>Speech</a:t>
            </a:r>
          </a:p>
          <a:p>
            <a:pPr algn="ctr"/>
            <a:r>
              <a:rPr lang="en-US" sz="1333" b="1" dirty="0"/>
              <a:t>To </a:t>
            </a:r>
          </a:p>
          <a:p>
            <a:pPr algn="ctr"/>
            <a:r>
              <a:rPr lang="en-US" sz="1333" b="1" dirty="0"/>
              <a:t>Text</a:t>
            </a:r>
          </a:p>
        </p:txBody>
      </p:sp>
      <p:sp>
        <p:nvSpPr>
          <p:cNvPr id="20" name="TextBox 19"/>
          <p:cNvSpPr txBox="1"/>
          <p:nvPr/>
        </p:nvSpPr>
        <p:spPr>
          <a:xfrm>
            <a:off x="8366037" y="5771098"/>
            <a:ext cx="1200495" cy="5333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7" tIns="60957" rIns="60957" bIns="60957" numCol="1" spcCol="38100" rtlCol="0" anchor="t">
            <a:spAutoFit/>
          </a:bodyPr>
          <a:lstStyle/>
          <a:p>
            <a:pPr algn="ctr"/>
            <a:r>
              <a:rPr lang="en-US" sz="1333" b="1" dirty="0"/>
              <a:t>Watson</a:t>
            </a:r>
          </a:p>
          <a:p>
            <a:pPr algn="ctr"/>
            <a:r>
              <a:rPr lang="en-US" sz="1333" b="1" dirty="0"/>
              <a:t>Assistant</a:t>
            </a:r>
          </a:p>
        </p:txBody>
      </p:sp>
      <p:sp>
        <p:nvSpPr>
          <p:cNvPr id="21" name="TextBox 20"/>
          <p:cNvSpPr txBox="1"/>
          <p:nvPr/>
        </p:nvSpPr>
        <p:spPr>
          <a:xfrm>
            <a:off x="9497661" y="5739673"/>
            <a:ext cx="1200495" cy="5333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7" tIns="60957" rIns="60957" bIns="60957" numCol="1" spcCol="38100" rtlCol="0" anchor="t">
            <a:spAutoFit/>
          </a:bodyPr>
          <a:lstStyle/>
          <a:p>
            <a:pPr algn="ctr"/>
            <a:r>
              <a:rPr lang="en-US" sz="1333" b="1" dirty="0"/>
              <a:t>Tone</a:t>
            </a:r>
          </a:p>
          <a:p>
            <a:pPr algn="ctr"/>
            <a:r>
              <a:rPr lang="en-US" sz="1333" b="1" dirty="0"/>
              <a:t>Analyzer</a:t>
            </a:r>
          </a:p>
        </p:txBody>
      </p:sp>
      <p:sp>
        <p:nvSpPr>
          <p:cNvPr id="22" name="TextBox 21"/>
          <p:cNvSpPr txBox="1"/>
          <p:nvPr/>
        </p:nvSpPr>
        <p:spPr>
          <a:xfrm>
            <a:off x="10658389" y="5739672"/>
            <a:ext cx="1200495" cy="5333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7" tIns="60957" rIns="60957" bIns="60957" numCol="1" spcCol="38100" rtlCol="0" anchor="t">
            <a:spAutoFit/>
          </a:bodyPr>
          <a:lstStyle/>
          <a:p>
            <a:pPr algn="ctr"/>
            <a:r>
              <a:rPr lang="en-US" sz="1333" b="1" dirty="0"/>
              <a:t>Visual</a:t>
            </a:r>
          </a:p>
          <a:p>
            <a:pPr algn="ctr"/>
            <a:r>
              <a:rPr lang="en-US" sz="1333" b="1" dirty="0"/>
              <a:t>Recognition</a:t>
            </a:r>
          </a:p>
        </p:txBody>
      </p:sp>
    </p:spTree>
    <p:extLst>
      <p:ext uri="{BB962C8B-B14F-4D97-AF65-F5344CB8AC3E}">
        <p14:creationId xmlns:p14="http://schemas.microsoft.com/office/powerpoint/2010/main" val="4992643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p:cNvSpPr/>
          <p:nvPr/>
        </p:nvSpPr>
        <p:spPr>
          <a:xfrm>
            <a:off x="439013" y="1018517"/>
            <a:ext cx="9889886" cy="51307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440" tIns="45720" rIns="91440" bIns="45720" anchor="t" anchorCtr="0" compatLnSpc="1">
            <a:noAutofit/>
          </a:bodyPr>
          <a:lstStyle/>
          <a:p>
            <a:pPr>
              <a:spcBef>
                <a:spcPts val="598"/>
              </a:spcBef>
              <a:spcAft>
                <a:spcPts val="298"/>
              </a:spcAft>
              <a:buClr>
                <a:srgbClr val="000000"/>
              </a:buClr>
              <a:buSzPct val="100000"/>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en-GB" sz="2800" b="1" i="1" dirty="0">
                <a:latin typeface="+mn-lt"/>
                <a:ea typeface="ＭＳ Ｐゴシック" pitchFamily="2"/>
                <a:cs typeface="ＭＳ Ｐゴシック" pitchFamily="2"/>
              </a:rPr>
              <a:t>“</a:t>
            </a:r>
            <a:r>
              <a:rPr lang="en-US" sz="2800" b="1" i="1" dirty="0">
                <a:latin typeface="+mn-lt"/>
              </a:rPr>
              <a:t>A visual tool for wiring the internet of things</a:t>
            </a:r>
            <a:r>
              <a:rPr lang="en-GB" sz="2800" b="1" i="1" dirty="0">
                <a:latin typeface="+mn-lt"/>
                <a:ea typeface="ＭＳ Ｐゴシック" pitchFamily="2"/>
                <a:cs typeface="ＭＳ Ｐゴシック" pitchFamily="2"/>
              </a:rPr>
              <a:t>”</a:t>
            </a:r>
          </a:p>
          <a:p>
            <a:pPr marL="285750" indent="-285750">
              <a:spcBef>
                <a:spcPts val="598"/>
              </a:spcBef>
              <a:spcAft>
                <a:spcPts val="298"/>
              </a:spcAft>
              <a:buClr>
                <a:srgbClr val="000000"/>
              </a:buClr>
              <a:buSzPct val="100000"/>
              <a:buFont typeface="Arial" charset="0"/>
              <a:buChar char="•"/>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en-GB" dirty="0" smtClean="0">
              <a:latin typeface="+mn-ea"/>
              <a:ea typeface="+mn-ea"/>
              <a:cs typeface="ＭＳ Ｐゴシック" pitchFamily="2"/>
            </a:endParaRPr>
          </a:p>
          <a:p>
            <a:pPr marL="285750" indent="-285750">
              <a:spcBef>
                <a:spcPts val="598"/>
              </a:spcBef>
              <a:spcAft>
                <a:spcPts val="298"/>
              </a:spcAft>
              <a:buClr>
                <a:srgbClr val="000000"/>
              </a:buClr>
              <a:buSzPct val="100000"/>
              <a:buFont typeface="Arial" charset="0"/>
              <a:buChar char="•"/>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en-GB" dirty="0" smtClean="0">
                <a:latin typeface="+mn-ea"/>
                <a:ea typeface="+mn-ea"/>
                <a:cs typeface="ＭＳ Ｐゴシック" pitchFamily="2"/>
              </a:rPr>
              <a:t>It </a:t>
            </a:r>
            <a:r>
              <a:rPr lang="en-GB" dirty="0">
                <a:latin typeface="+mn-ea"/>
                <a:ea typeface="+mn-ea"/>
                <a:cs typeface="ＭＳ Ｐゴシック" pitchFamily="2"/>
              </a:rPr>
              <a:t>provides a browser-based UI for</a:t>
            </a:r>
            <a:br>
              <a:rPr lang="en-GB" dirty="0">
                <a:latin typeface="+mn-ea"/>
                <a:ea typeface="+mn-ea"/>
                <a:cs typeface="ＭＳ Ｐゴシック" pitchFamily="2"/>
              </a:rPr>
            </a:br>
            <a:r>
              <a:rPr lang="en-GB" dirty="0">
                <a:latin typeface="+mn-ea"/>
                <a:ea typeface="+mn-ea"/>
                <a:cs typeface="ＭＳ Ｐゴシック" pitchFamily="2"/>
              </a:rPr>
              <a:t>creating flows of events and deploying</a:t>
            </a:r>
            <a:br>
              <a:rPr lang="en-GB" dirty="0">
                <a:latin typeface="+mn-ea"/>
                <a:ea typeface="+mn-ea"/>
                <a:cs typeface="ＭＳ Ｐゴシック" pitchFamily="2"/>
              </a:rPr>
            </a:br>
            <a:r>
              <a:rPr lang="en-GB" dirty="0">
                <a:latin typeface="+mn-ea"/>
                <a:ea typeface="+mn-ea"/>
                <a:cs typeface="ＭＳ Ｐゴシック" pitchFamily="2"/>
              </a:rPr>
              <a:t>them to the runtime.</a:t>
            </a:r>
          </a:p>
          <a:p>
            <a:pPr>
              <a:spcBef>
                <a:spcPts val="598"/>
              </a:spcBef>
              <a:spcAft>
                <a:spcPts val="298"/>
              </a:spcAft>
              <a:tabLst>
                <a:tab pos="168120" algn="l"/>
                <a:tab pos="617039" algn="l"/>
                <a:tab pos="1066319" algn="l"/>
                <a:tab pos="1515600" algn="l"/>
                <a:tab pos="1964880" algn="l"/>
                <a:tab pos="2414160" algn="l"/>
                <a:tab pos="2863440" algn="l"/>
                <a:tab pos="3312720" algn="l"/>
                <a:tab pos="3762000" algn="l"/>
                <a:tab pos="4211279" algn="l"/>
                <a:tab pos="4660560" algn="l"/>
                <a:tab pos="5109839" algn="l"/>
                <a:tab pos="5559120" algn="l"/>
                <a:tab pos="6008400" algn="l"/>
                <a:tab pos="6457680" algn="l"/>
                <a:tab pos="6906960" algn="l"/>
                <a:tab pos="7356240" algn="l"/>
                <a:tab pos="7805520" algn="l"/>
                <a:tab pos="8254799" algn="l"/>
                <a:tab pos="8704080" algn="l"/>
                <a:tab pos="9153360" algn="l"/>
              </a:tabLst>
            </a:pPr>
            <a:endParaRPr lang="en-GB" dirty="0">
              <a:latin typeface="+mn-ea"/>
              <a:ea typeface="+mn-ea"/>
              <a:cs typeface="ＭＳ Ｐゴシック" pitchFamily="2"/>
            </a:endParaRPr>
          </a:p>
          <a:p>
            <a:pPr marL="285750" indent="-285750">
              <a:spcBef>
                <a:spcPts val="598"/>
              </a:spcBef>
              <a:spcAft>
                <a:spcPts val="298"/>
              </a:spcAft>
              <a:buClr>
                <a:srgbClr val="000000"/>
              </a:buClr>
              <a:buSzPct val="100000"/>
              <a:buFont typeface="Arial" charset="0"/>
              <a:buChar char="•"/>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en-GB" dirty="0">
                <a:latin typeface="+mn-ea"/>
                <a:ea typeface="+mn-ea"/>
                <a:cs typeface="ＭＳ Ｐゴシック" pitchFamily="2"/>
              </a:rPr>
              <a:t>Light-weight runtime, built in node.js,</a:t>
            </a:r>
          </a:p>
          <a:p>
            <a:pPr>
              <a:spcBef>
                <a:spcPts val="598"/>
              </a:spcBef>
              <a:spcAft>
                <a:spcPts val="298"/>
              </a:spcAft>
              <a:buClr>
                <a:srgbClr val="000000"/>
              </a:buClr>
              <a:buSzPct val="100000"/>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en-GB" dirty="0">
              <a:latin typeface="+mn-ea"/>
              <a:ea typeface="+mn-ea"/>
              <a:cs typeface="ＭＳ Ｐゴシック" pitchFamily="2"/>
            </a:endParaRPr>
          </a:p>
          <a:p>
            <a:pPr marL="285750" indent="-285750">
              <a:spcBef>
                <a:spcPts val="598"/>
              </a:spcBef>
              <a:spcAft>
                <a:spcPts val="298"/>
              </a:spcAft>
              <a:buClr>
                <a:srgbClr val="000000"/>
              </a:buClr>
              <a:buSzPct val="100000"/>
              <a:buFont typeface="Arial" charset="0"/>
              <a:buChar char="•"/>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en-GB" dirty="0">
                <a:latin typeface="+mn-ea"/>
                <a:ea typeface="+mn-ea"/>
                <a:cs typeface="ＭＳ Ｐゴシック" pitchFamily="2"/>
              </a:rPr>
              <a:t>Ideal for edge-of-network environments </a:t>
            </a:r>
            <a:br>
              <a:rPr lang="en-GB" dirty="0">
                <a:latin typeface="+mn-ea"/>
                <a:ea typeface="+mn-ea"/>
                <a:cs typeface="ＭＳ Ｐゴシック" pitchFamily="2"/>
              </a:rPr>
            </a:br>
            <a:r>
              <a:rPr lang="en-GB" dirty="0">
                <a:latin typeface="+mn-ea"/>
                <a:ea typeface="+mn-ea"/>
                <a:cs typeface="ＭＳ Ｐゴシック" pitchFamily="2"/>
              </a:rPr>
              <a:t>or running in IBM Cloud</a:t>
            </a:r>
          </a:p>
          <a:p>
            <a:pPr marL="285750" indent="-285750">
              <a:spcBef>
                <a:spcPts val="598"/>
              </a:spcBef>
              <a:spcAft>
                <a:spcPts val="298"/>
              </a:spcAft>
              <a:buClr>
                <a:srgbClr val="000000"/>
              </a:buClr>
              <a:buSzPct val="100000"/>
              <a:buFont typeface="Arial" charset="0"/>
              <a:buChar char="•"/>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en-GB" dirty="0">
              <a:latin typeface="+mn-ea"/>
              <a:ea typeface="+mn-ea"/>
              <a:cs typeface="ＭＳ Ｐゴシック" pitchFamily="2"/>
            </a:endParaRPr>
          </a:p>
          <a:p>
            <a:pPr marL="285750" indent="-285750">
              <a:spcBef>
                <a:spcPts val="598"/>
              </a:spcBef>
              <a:spcAft>
                <a:spcPts val="298"/>
              </a:spcAft>
              <a:buClr>
                <a:srgbClr val="000000"/>
              </a:buClr>
              <a:buSzPct val="100000"/>
              <a:buFont typeface="Arial" charset="0"/>
              <a:buChar char="•"/>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en-GB" dirty="0" smtClean="0">
                <a:latin typeface="+mn-ea"/>
                <a:ea typeface="+mn-ea"/>
                <a:cs typeface="ＭＳ Ｐゴシック" pitchFamily="2"/>
              </a:rPr>
              <a:t>It </a:t>
            </a:r>
            <a:r>
              <a:rPr lang="en-GB" dirty="0">
                <a:latin typeface="+mn-ea"/>
                <a:ea typeface="+mn-ea"/>
                <a:cs typeface="ＭＳ Ｐゴシック" pitchFamily="2"/>
              </a:rPr>
              <a:t>can be easily expanded by adding new</a:t>
            </a:r>
            <a:br>
              <a:rPr lang="en-GB" dirty="0">
                <a:latin typeface="+mn-ea"/>
                <a:ea typeface="+mn-ea"/>
                <a:cs typeface="ＭＳ Ｐゴシック" pitchFamily="2"/>
              </a:rPr>
            </a:br>
            <a:r>
              <a:rPr lang="en-GB" dirty="0">
                <a:latin typeface="+mn-ea"/>
                <a:ea typeface="+mn-ea"/>
                <a:cs typeface="ＭＳ Ｐゴシック" pitchFamily="2"/>
              </a:rPr>
              <a:t>nodes to its palette – taking full advantage</a:t>
            </a:r>
            <a:br>
              <a:rPr lang="en-GB" dirty="0">
                <a:latin typeface="+mn-ea"/>
                <a:ea typeface="+mn-ea"/>
                <a:cs typeface="ＭＳ Ｐゴシック" pitchFamily="2"/>
              </a:rPr>
            </a:br>
            <a:r>
              <a:rPr lang="en-GB" dirty="0">
                <a:latin typeface="+mn-ea"/>
                <a:ea typeface="+mn-ea"/>
                <a:cs typeface="ＭＳ Ｐゴシック" pitchFamily="2"/>
              </a:rPr>
              <a:t>of the node package manager (</a:t>
            </a:r>
            <a:r>
              <a:rPr lang="en-GB" dirty="0" err="1">
                <a:latin typeface="+mn-ea"/>
                <a:ea typeface="+mn-ea"/>
                <a:cs typeface="ＭＳ Ｐゴシック" pitchFamily="2"/>
              </a:rPr>
              <a:t>npm</a:t>
            </a:r>
            <a:r>
              <a:rPr lang="en-GB" dirty="0">
                <a:latin typeface="+mn-ea"/>
                <a:ea typeface="+mn-ea"/>
                <a:cs typeface="ＭＳ Ｐゴシック" pitchFamily="2"/>
              </a:rPr>
              <a:t>)</a:t>
            </a:r>
            <a:br>
              <a:rPr lang="en-GB" dirty="0">
                <a:latin typeface="+mn-ea"/>
                <a:ea typeface="+mn-ea"/>
                <a:cs typeface="ＭＳ Ｐゴシック" pitchFamily="2"/>
              </a:rPr>
            </a:br>
            <a:r>
              <a:rPr lang="en-GB" dirty="0">
                <a:latin typeface="+mn-ea"/>
                <a:ea typeface="+mn-ea"/>
                <a:cs typeface="ＭＳ Ｐゴシック" pitchFamily="2"/>
              </a:rPr>
              <a:t>ecosystem</a:t>
            </a:r>
          </a:p>
          <a:p>
            <a:pPr>
              <a:spcBef>
                <a:spcPts val="598"/>
              </a:spcBef>
              <a:spcAft>
                <a:spcPts val="298"/>
              </a:spcAft>
              <a:tabLst>
                <a:tab pos="168120" algn="l"/>
                <a:tab pos="617039" algn="l"/>
                <a:tab pos="1066319" algn="l"/>
                <a:tab pos="1515600" algn="l"/>
                <a:tab pos="1964880" algn="l"/>
                <a:tab pos="2414160" algn="l"/>
                <a:tab pos="2863440" algn="l"/>
                <a:tab pos="3312720" algn="l"/>
                <a:tab pos="3762000" algn="l"/>
                <a:tab pos="4211279" algn="l"/>
                <a:tab pos="4660560" algn="l"/>
                <a:tab pos="5109839" algn="l"/>
                <a:tab pos="5559120" algn="l"/>
                <a:tab pos="6008400" algn="l"/>
                <a:tab pos="6457680" algn="l"/>
                <a:tab pos="6906960" algn="l"/>
                <a:tab pos="7356240" algn="l"/>
                <a:tab pos="7805520" algn="l"/>
                <a:tab pos="8254799" algn="l"/>
                <a:tab pos="8704080" algn="l"/>
                <a:tab pos="9153360" algn="l"/>
              </a:tabLst>
            </a:pPr>
            <a:endParaRPr lang="en-GB" dirty="0">
              <a:latin typeface="+mn-ea"/>
              <a:ea typeface="+mn-ea"/>
              <a:cs typeface="ＭＳ Ｐゴシック" pitchFamily="2"/>
            </a:endParaRPr>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82971" y="2083829"/>
            <a:ext cx="4273882" cy="3864384"/>
          </a:xfrm>
          <a:prstGeom prst="rect">
            <a:avLst/>
          </a:prstGeom>
        </p:spPr>
      </p:pic>
      <p:sp>
        <p:nvSpPr>
          <p:cNvPr id="3" name="Title 2"/>
          <p:cNvSpPr>
            <a:spLocks noGrp="1"/>
          </p:cNvSpPr>
          <p:nvPr>
            <p:ph type="title"/>
          </p:nvPr>
        </p:nvSpPr>
        <p:spPr/>
        <p:txBody>
          <a:bodyPr>
            <a:normAutofit/>
          </a:bodyPr>
          <a:lstStyle/>
          <a:p>
            <a:pPr lvl="0"/>
            <a:r>
              <a:rPr lang="en-GB" dirty="0"/>
              <a:t>Node-RED makes it easy to wire together the </a:t>
            </a:r>
            <a:r>
              <a:rPr lang="en-GB" dirty="0" err="1"/>
              <a:t>IoT</a:t>
            </a:r>
            <a:endParaRPr lang="en-GB" dirty="0"/>
          </a:p>
        </p:txBody>
      </p:sp>
    </p:spTree>
    <p:extLst>
      <p:ext uri="{BB962C8B-B14F-4D97-AF65-F5344CB8AC3E}">
        <p14:creationId xmlns:p14="http://schemas.microsoft.com/office/powerpoint/2010/main" val="19865388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6056400" y="1054242"/>
            <a:ext cx="4336920" cy="53654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440" tIns="45720" rIns="91440" bIns="45720" anchor="t" anchorCtr="0" compatLnSpc="1">
            <a:noAutofit/>
          </a:bodyPr>
          <a:lstStyle/>
          <a:p>
            <a:pPr>
              <a:spcBef>
                <a:spcPts val="598"/>
              </a:spcBef>
              <a:spcAft>
                <a:spcPts val="298"/>
              </a:spcAft>
              <a:buClr>
                <a:srgbClr val="000000"/>
              </a:buClr>
              <a:buSzPct val="100000"/>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en-GB" sz="1600" dirty="0">
                <a:latin typeface="Arial" pitchFamily="18"/>
                <a:ea typeface="ＭＳ Ｐゴシック" pitchFamily="2"/>
                <a:cs typeface="ＭＳ Ｐゴシック" pitchFamily="2"/>
              </a:rPr>
              <a:t>IBM-originated (</a:t>
            </a:r>
            <a:r>
              <a:rPr lang="en-GB" sz="1600" dirty="0" err="1">
                <a:latin typeface="Arial" pitchFamily="18"/>
                <a:ea typeface="ＭＳ Ｐゴシック" pitchFamily="2"/>
                <a:cs typeface="ＭＳ Ｐゴシック" pitchFamily="2"/>
              </a:rPr>
              <a:t>Hursley</a:t>
            </a:r>
            <a:r>
              <a:rPr lang="en-GB" sz="1600" dirty="0">
                <a:latin typeface="Arial" pitchFamily="18"/>
                <a:ea typeface="ＭＳ Ｐゴシック" pitchFamily="2"/>
                <a:cs typeface="ＭＳ Ｐゴシック" pitchFamily="2"/>
              </a:rPr>
              <a:t> labs, UK)</a:t>
            </a:r>
          </a:p>
          <a:p>
            <a:pPr>
              <a:spcBef>
                <a:spcPts val="598"/>
              </a:spcBef>
              <a:spcAft>
                <a:spcPts val="298"/>
              </a:spcAft>
              <a:buClr>
                <a:srgbClr val="000000"/>
              </a:buClr>
              <a:buSzPct val="100000"/>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en-GB" sz="1600" dirty="0">
                <a:latin typeface="Arial" pitchFamily="18"/>
                <a:ea typeface="ＭＳ Ｐゴシック" pitchFamily="2"/>
                <a:cs typeface="ＭＳ Ｐゴシック" pitchFamily="2"/>
              </a:rPr>
              <a:t>	</a:t>
            </a:r>
            <a:r>
              <a:rPr lang="en-GB" sz="1600" dirty="0" smtClean="0">
                <a:latin typeface="Arial" pitchFamily="18"/>
                <a:ea typeface="ＭＳ Ｐゴシック" pitchFamily="2"/>
                <a:cs typeface="ＭＳ Ｐゴシック" pitchFamily="2"/>
              </a:rPr>
              <a:t>- Released </a:t>
            </a:r>
            <a:r>
              <a:rPr lang="en-GB" sz="1600" dirty="0">
                <a:latin typeface="Arial" pitchFamily="18"/>
                <a:ea typeface="ＭＳ Ｐゴシック" pitchFamily="2"/>
                <a:cs typeface="ＭＳ Ｐゴシック" pitchFamily="2"/>
              </a:rPr>
              <a:t>on GitHub September </a:t>
            </a:r>
            <a:r>
              <a:rPr lang="en-GB" sz="1600" dirty="0" smtClean="0">
                <a:latin typeface="Arial" pitchFamily="18"/>
                <a:ea typeface="ＭＳ Ｐゴシック" pitchFamily="2"/>
                <a:cs typeface="ＭＳ Ｐゴシック" pitchFamily="2"/>
              </a:rPr>
              <a:t>2013</a:t>
            </a:r>
          </a:p>
          <a:p>
            <a:pPr>
              <a:spcBef>
                <a:spcPts val="598"/>
              </a:spcBef>
              <a:spcAft>
                <a:spcPts val="298"/>
              </a:spcAft>
              <a:buClr>
                <a:srgbClr val="000000"/>
              </a:buClr>
              <a:buSzPct val="100000"/>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en-GB" sz="1600" dirty="0" smtClean="0">
                <a:latin typeface="Arial" pitchFamily="18"/>
                <a:ea typeface="ＭＳ Ｐゴシック" pitchFamily="2"/>
                <a:cs typeface="ＭＳ Ｐゴシック" pitchFamily="2"/>
              </a:rPr>
              <a:t>- </a:t>
            </a:r>
            <a:r>
              <a:rPr lang="en-GB" sz="1600" dirty="0" smtClean="0">
                <a:latin typeface="Arial" pitchFamily="18"/>
                <a:ea typeface="ＭＳ Ｐゴシック" pitchFamily="2"/>
                <a:cs typeface="ＭＳ Ｐゴシック" pitchFamily="2"/>
              </a:rPr>
              <a:t>Now part of the JS foundation</a:t>
            </a:r>
            <a:endParaRPr lang="en-GB" sz="1600" dirty="0">
              <a:latin typeface="Arial" pitchFamily="18"/>
              <a:ea typeface="ＭＳ Ｐゴシック" pitchFamily="2"/>
              <a:cs typeface="ＭＳ Ｐゴシック" pitchFamily="2"/>
            </a:endParaRPr>
          </a:p>
          <a:p>
            <a:pPr>
              <a:spcBef>
                <a:spcPts val="598"/>
              </a:spcBef>
              <a:spcAft>
                <a:spcPts val="298"/>
              </a:spcAft>
              <a:buClr>
                <a:srgbClr val="000000"/>
              </a:buClr>
              <a:buSzPct val="100000"/>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en-GB" sz="1600" dirty="0" smtClean="0">
                <a:latin typeface="Arial" pitchFamily="18"/>
                <a:ea typeface="ＭＳ Ｐゴシック" pitchFamily="2"/>
                <a:cs typeface="ＭＳ Ｐゴシック" pitchFamily="2"/>
              </a:rPr>
              <a:t>- Main site: </a:t>
            </a:r>
            <a:r>
              <a:rPr lang="en-GB" sz="1600" dirty="0">
                <a:solidFill>
                  <a:srgbClr val="993366"/>
                </a:solidFill>
                <a:latin typeface="Arial" pitchFamily="18"/>
                <a:ea typeface="ＭＳ Ｐゴシック" pitchFamily="2"/>
                <a:cs typeface="ＭＳ Ｐゴシック" pitchFamily="2"/>
                <a:hlinkClick r:id="rId3"/>
              </a:rPr>
              <a:t>http://nodered.org</a:t>
            </a:r>
            <a:r>
              <a:rPr lang="en-GB" sz="1600" dirty="0">
                <a:latin typeface="Arial" pitchFamily="18"/>
                <a:ea typeface="ＭＳ Ｐゴシック" pitchFamily="2"/>
                <a:cs typeface="ＭＳ Ｐゴシック" pitchFamily="2"/>
              </a:rPr>
              <a:t> </a:t>
            </a:r>
            <a:endParaRPr lang="en-GB" sz="1600" dirty="0">
              <a:solidFill>
                <a:srgbClr val="993366"/>
              </a:solidFill>
              <a:latin typeface="Arial" pitchFamily="18"/>
              <a:ea typeface="ＭＳ Ｐゴシック" pitchFamily="2"/>
              <a:cs typeface="ＭＳ Ｐゴシック" pitchFamily="2"/>
              <a:hlinkClick r:id="rId3"/>
            </a:endParaRPr>
          </a:p>
          <a:p>
            <a:pPr>
              <a:spcBef>
                <a:spcPts val="598"/>
              </a:spcBef>
              <a:spcAft>
                <a:spcPts val="298"/>
              </a:spcAft>
              <a:buClr>
                <a:srgbClr val="000000"/>
              </a:buClr>
              <a:buSzPct val="100000"/>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en-GB" sz="1600" dirty="0">
                <a:latin typeface="Arial" pitchFamily="18"/>
                <a:ea typeface="ＭＳ Ｐゴシック" pitchFamily="2"/>
                <a:cs typeface="ＭＳ Ｐゴシック" pitchFamily="2"/>
              </a:rPr>
              <a:t/>
            </a:r>
            <a:br>
              <a:rPr lang="en-GB" sz="1600" dirty="0">
                <a:latin typeface="Arial" pitchFamily="18"/>
                <a:ea typeface="ＭＳ Ｐゴシック" pitchFamily="2"/>
                <a:cs typeface="ＭＳ Ｐゴシック" pitchFamily="2"/>
              </a:rPr>
            </a:br>
            <a:endParaRPr lang="en-GB" sz="1600" dirty="0">
              <a:latin typeface="Arial" pitchFamily="18"/>
              <a:ea typeface="ＭＳ Ｐゴシック" pitchFamily="2"/>
              <a:cs typeface="ＭＳ Ｐゴシック" pitchFamily="2"/>
            </a:endParaRPr>
          </a:p>
          <a:p>
            <a:pPr marL="285750" indent="-285750">
              <a:spcBef>
                <a:spcPts val="598"/>
              </a:spcBef>
              <a:spcAft>
                <a:spcPts val="298"/>
              </a:spcAft>
              <a:buClr>
                <a:srgbClr val="000000"/>
              </a:buClr>
              <a:buSzPct val="100000"/>
              <a:buFont typeface="Arial" panose="020B0604020202020204" pitchFamily="34" charset="0"/>
              <a:buChar char="•"/>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en-GB" sz="1600" u="sng" dirty="0">
                <a:latin typeface="Arial" pitchFamily="18"/>
                <a:ea typeface="ＭＳ Ｐゴシック" pitchFamily="2"/>
                <a:cs typeface="ＭＳ Ｐゴシック" pitchFamily="2"/>
              </a:rPr>
              <a:t>Custom nodes ecosystem</a:t>
            </a:r>
          </a:p>
          <a:p>
            <a:pPr lvl="1">
              <a:spcBef>
                <a:spcPts val="598"/>
              </a:spcBef>
              <a:spcAft>
                <a:spcPts val="298"/>
              </a:spcAft>
              <a:buClr>
                <a:srgbClr val="000000"/>
              </a:buClr>
              <a:buSzPct val="100000"/>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en-GB" sz="1600" dirty="0">
                <a:solidFill>
                  <a:srgbClr val="993366"/>
                </a:solidFill>
                <a:latin typeface="Arial" pitchFamily="18"/>
                <a:ea typeface="ＭＳ Ｐゴシック" pitchFamily="2"/>
                <a:cs typeface="ＭＳ Ｐゴシック" pitchFamily="2"/>
                <a:hlinkClick r:id="rId4"/>
              </a:rPr>
              <a:t>http://flows.nodered.org</a:t>
            </a:r>
          </a:p>
          <a:p>
            <a:pPr marL="457200" lvl="2">
              <a:spcBef>
                <a:spcPts val="298"/>
              </a:spcBef>
              <a:spcAft>
                <a:spcPts val="298"/>
              </a:spcAft>
              <a:buClr>
                <a:srgbClr val="000000"/>
              </a:buClr>
              <a:buSzPct val="100000"/>
              <a:buFont typeface="Arial" pitchFamily="34"/>
              <a:buChar char="–"/>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en-GB" sz="1600" dirty="0" smtClean="0">
                <a:latin typeface="Arial" pitchFamily="18"/>
                <a:ea typeface="ＭＳ Ｐゴシック" pitchFamily="2"/>
                <a:cs typeface="ＭＳ Ｐゴシック" pitchFamily="2"/>
              </a:rPr>
              <a:t> Over </a:t>
            </a:r>
            <a:r>
              <a:rPr lang="en-GB" sz="1600" dirty="0">
                <a:latin typeface="Arial" pitchFamily="18"/>
                <a:ea typeface="ＭＳ Ｐゴシック" pitchFamily="2"/>
                <a:cs typeface="ＭＳ Ｐゴシック" pitchFamily="2"/>
              </a:rPr>
              <a:t>1400 nodes </a:t>
            </a:r>
            <a:r>
              <a:rPr lang="en-GB" sz="1600" dirty="0" smtClean="0">
                <a:latin typeface="Arial" pitchFamily="18"/>
                <a:ea typeface="ＭＳ Ｐゴシック" pitchFamily="2"/>
                <a:cs typeface="ＭＳ Ｐゴシック" pitchFamily="2"/>
              </a:rPr>
              <a:t>available</a:t>
            </a:r>
          </a:p>
          <a:p>
            <a:pPr marL="457200" lvl="2">
              <a:spcBef>
                <a:spcPts val="298"/>
              </a:spcBef>
              <a:spcAft>
                <a:spcPts val="298"/>
              </a:spcAft>
              <a:buClr>
                <a:srgbClr val="000000"/>
              </a:buClr>
              <a:buSzPct val="100000"/>
              <a:buFont typeface="Arial" pitchFamily="34"/>
              <a:buChar char="–"/>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en-GB" sz="1600" dirty="0">
              <a:latin typeface="Arial" pitchFamily="18"/>
              <a:ea typeface="ＭＳ Ｐゴシック" pitchFamily="2"/>
              <a:cs typeface="ＭＳ Ｐゴシック" pitchFamily="2"/>
            </a:endParaRPr>
          </a:p>
          <a:p>
            <a:pPr marL="285750" lvl="1" indent="-285750">
              <a:spcBef>
                <a:spcPts val="298"/>
              </a:spcBef>
              <a:spcAft>
                <a:spcPts val="298"/>
              </a:spcAft>
              <a:buClr>
                <a:srgbClr val="000000"/>
              </a:buClr>
              <a:buSzPct val="100000"/>
              <a:buFont typeface="Arial" panose="020B0604020202020204" pitchFamily="34" charset="0"/>
              <a:buChar char="•"/>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en-GB" sz="1600" u="sng" dirty="0">
                <a:latin typeface="Arial" pitchFamily="18"/>
                <a:ea typeface="ＭＳ Ｐゴシック" pitchFamily="2"/>
                <a:cs typeface="ＭＳ Ｐゴシック" pitchFamily="2"/>
              </a:rPr>
              <a:t>F</a:t>
            </a:r>
            <a:r>
              <a:rPr lang="en-GB" sz="1600" u="sng" dirty="0" smtClean="0">
                <a:latin typeface="Arial" pitchFamily="18"/>
                <a:ea typeface="ＭＳ Ｐゴシック" pitchFamily="2"/>
                <a:cs typeface="ＭＳ Ｐゴシック" pitchFamily="2"/>
              </a:rPr>
              <a:t>low </a:t>
            </a:r>
            <a:r>
              <a:rPr lang="en-GB" sz="1600" u="sng" dirty="0">
                <a:latin typeface="Arial" pitchFamily="18"/>
                <a:ea typeface="ＭＳ Ｐゴシック" pitchFamily="2"/>
                <a:cs typeface="ＭＳ Ｐゴシック" pitchFamily="2"/>
              </a:rPr>
              <a:t>library</a:t>
            </a:r>
          </a:p>
          <a:p>
            <a:pPr marL="457200" lvl="2">
              <a:spcBef>
                <a:spcPts val="298"/>
              </a:spcBef>
              <a:spcAft>
                <a:spcPts val="298"/>
              </a:spcAft>
              <a:buClr>
                <a:srgbClr val="000000"/>
              </a:buClr>
              <a:buSzPct val="100000"/>
              <a:buFont typeface="Arial" pitchFamily="34"/>
              <a:buChar char="–"/>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en-GB" sz="1600" dirty="0" smtClean="0">
                <a:latin typeface="Arial" pitchFamily="18"/>
                <a:ea typeface="ＭＳ Ｐゴシック" pitchFamily="2"/>
                <a:cs typeface="ＭＳ Ｐゴシック" pitchFamily="2"/>
              </a:rPr>
              <a:t> Encourages </a:t>
            </a:r>
            <a:r>
              <a:rPr lang="en-GB" sz="1600" dirty="0">
                <a:latin typeface="Arial" pitchFamily="18"/>
                <a:ea typeface="ＭＳ Ｐゴシック" pitchFamily="2"/>
                <a:cs typeface="ＭＳ Ｐゴシック" pitchFamily="2"/>
              </a:rPr>
              <a:t>sharing and reuse of flows within the community</a:t>
            </a:r>
          </a:p>
          <a:p>
            <a:pPr marL="168120" indent="-168120">
              <a:spcBef>
                <a:spcPts val="598"/>
              </a:spcBef>
              <a:spcAft>
                <a:spcPts val="298"/>
              </a:spcAft>
              <a:tabLst>
                <a:tab pos="168120" algn="l"/>
                <a:tab pos="617039" algn="l"/>
                <a:tab pos="1066319" algn="l"/>
                <a:tab pos="1515600" algn="l"/>
                <a:tab pos="1964880" algn="l"/>
                <a:tab pos="2414160" algn="l"/>
                <a:tab pos="2863440" algn="l"/>
                <a:tab pos="3312720" algn="l"/>
                <a:tab pos="3762000" algn="l"/>
                <a:tab pos="4211279" algn="l"/>
                <a:tab pos="4660560" algn="l"/>
                <a:tab pos="5109839" algn="l"/>
                <a:tab pos="5559120" algn="l"/>
                <a:tab pos="6008400" algn="l"/>
                <a:tab pos="6457680" algn="l"/>
                <a:tab pos="6906960" algn="l"/>
                <a:tab pos="7356240" algn="l"/>
                <a:tab pos="7805520" algn="l"/>
                <a:tab pos="8254799" algn="l"/>
                <a:tab pos="8704080" algn="l"/>
                <a:tab pos="9153360" algn="l"/>
              </a:tabLst>
            </a:pPr>
            <a:endParaRPr lang="en-GB" sz="1600" dirty="0">
              <a:latin typeface="Arial" pitchFamily="18"/>
              <a:ea typeface="ＭＳ Ｐゴシック" pitchFamily="2"/>
              <a:cs typeface="ＭＳ Ｐゴシック" pitchFamily="2"/>
            </a:endParaRPr>
          </a:p>
        </p:txBody>
      </p:sp>
      <p:pic>
        <p:nvPicPr>
          <p:cNvPr id="7" name="Picture 6"/>
          <p:cNvPicPr>
            <a:picLocks noChangeAspect="1"/>
          </p:cNvPicPr>
          <p:nvPr/>
        </p:nvPicPr>
        <p:blipFill>
          <a:blip r:embed="rId5"/>
          <a:stretch>
            <a:fillRect/>
          </a:stretch>
        </p:blipFill>
        <p:spPr>
          <a:xfrm>
            <a:off x="1868028" y="1178419"/>
            <a:ext cx="3895238" cy="5133333"/>
          </a:xfrm>
          <a:prstGeom prst="rect">
            <a:avLst/>
          </a:prstGeom>
        </p:spPr>
      </p:pic>
      <p:sp>
        <p:nvSpPr>
          <p:cNvPr id="2" name="Title 1"/>
          <p:cNvSpPr>
            <a:spLocks noGrp="1"/>
          </p:cNvSpPr>
          <p:nvPr>
            <p:ph type="title"/>
          </p:nvPr>
        </p:nvSpPr>
        <p:spPr/>
        <p:txBody>
          <a:bodyPr/>
          <a:lstStyle/>
          <a:p>
            <a:r>
              <a:rPr lang="en-GB" dirty="0"/>
              <a:t>Open Source Development</a:t>
            </a:r>
          </a:p>
        </p:txBody>
      </p:sp>
      <p:pic>
        <p:nvPicPr>
          <p:cNvPr id="5" name="Picture 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393320" y="570556"/>
            <a:ext cx="1621899" cy="5460715"/>
          </a:xfrm>
          <a:prstGeom prst="rect">
            <a:avLst/>
          </a:prstGeom>
        </p:spPr>
      </p:pic>
    </p:spTree>
    <p:extLst>
      <p:ext uri="{BB962C8B-B14F-4D97-AF65-F5344CB8AC3E}">
        <p14:creationId xmlns:p14="http://schemas.microsoft.com/office/powerpoint/2010/main" val="174500160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normAutofit/>
          </a:bodyPr>
          <a:lstStyle/>
          <a:p>
            <a:r>
              <a:rPr lang="en-AU" altLang="en-US" dirty="0"/>
              <a:t>Watson Internet of Things Platform Boilerplate</a:t>
            </a:r>
            <a:endParaRPr lang="en-US" altLang="en-US" dirty="0"/>
          </a:p>
        </p:txBody>
      </p:sp>
      <p:sp>
        <p:nvSpPr>
          <p:cNvPr id="15364" name="Content Placeholder 3"/>
          <p:cNvSpPr>
            <a:spLocks noGrp="1"/>
          </p:cNvSpPr>
          <p:nvPr>
            <p:ph sz="half" idx="4294967295"/>
          </p:nvPr>
        </p:nvSpPr>
        <p:spPr>
          <a:xfrm>
            <a:off x="5359400" y="1199882"/>
            <a:ext cx="5308600" cy="2119582"/>
          </a:xfrm>
        </p:spPr>
        <p:txBody>
          <a:bodyPr>
            <a:noAutofit/>
          </a:bodyPr>
          <a:lstStyle/>
          <a:p>
            <a:r>
              <a:rPr lang="en-GB" altLang="en-US" dirty="0"/>
              <a:t>IBM Cloud Watson IoT Platform</a:t>
            </a:r>
            <a:br>
              <a:rPr lang="en-GB" altLang="en-US" dirty="0"/>
            </a:br>
            <a:r>
              <a:rPr lang="en-GB" altLang="en-US" dirty="0"/>
              <a:t>Starter Kit Boilerplate for getting going quickly</a:t>
            </a:r>
          </a:p>
          <a:p>
            <a:r>
              <a:rPr lang="en-GB" altLang="en-US" dirty="0"/>
              <a:t>For use with real devices or simulators</a:t>
            </a:r>
          </a:p>
          <a:p>
            <a:r>
              <a:rPr lang="en-GB" altLang="en-US" dirty="0"/>
              <a:t>Node-RED editor and runtime customised with </a:t>
            </a:r>
            <a:r>
              <a:rPr lang="en-GB" altLang="en-US" dirty="0" err="1"/>
              <a:t>WIoTP</a:t>
            </a:r>
            <a:r>
              <a:rPr lang="en-GB" altLang="en-US" dirty="0"/>
              <a:t> nodes in its palette</a:t>
            </a:r>
          </a:p>
          <a:p>
            <a:r>
              <a:rPr lang="en-GB" altLang="en-US" dirty="0">
                <a:solidFill>
                  <a:srgbClr val="00B0F0"/>
                </a:solidFill>
              </a:rPr>
              <a:t>Configuration and Flows are persisted in a </a:t>
            </a:r>
            <a:r>
              <a:rPr lang="en-GB" altLang="en-US" dirty="0" err="1">
                <a:solidFill>
                  <a:srgbClr val="00B0F0"/>
                </a:solidFill>
              </a:rPr>
              <a:t>Cloudant</a:t>
            </a:r>
            <a:r>
              <a:rPr lang="en-GB" altLang="en-US" dirty="0">
                <a:solidFill>
                  <a:srgbClr val="00B0F0"/>
                </a:solidFill>
              </a:rPr>
              <a:t> database</a:t>
            </a:r>
          </a:p>
        </p:txBody>
      </p:sp>
      <p:pic>
        <p:nvPicPr>
          <p:cNvPr id="27650" name="Picture 2" descr="C:\Users\IBM_AD~1\AppData\Local\Temp\SNAGHTML77e039f.PNG"/>
          <p:cNvPicPr>
            <a:picLocks noChangeAspect="1" noChangeArrowheads="1"/>
          </p:cNvPicPr>
          <p:nvPr/>
        </p:nvPicPr>
        <p:blipFill>
          <a:blip r:embed="rId2"/>
          <a:srcRect/>
          <a:stretch>
            <a:fillRect/>
          </a:stretch>
        </p:blipFill>
        <p:spPr bwMode="auto">
          <a:xfrm>
            <a:off x="3648077" y="2457450"/>
            <a:ext cx="942975" cy="9144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5365" name="Picture 2" descr="C:\Users\IBM_AD~1\AppData\Local\Temp\SNAGHTML5c9fe68.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62375" y="1560513"/>
            <a:ext cx="687388"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676527" y="2114550"/>
            <a:ext cx="682625" cy="1022350"/>
          </a:xfrm>
          <a:prstGeom prst="rect">
            <a:avLst/>
          </a:prstGeom>
          <a:noFill/>
          <a:ln w="38100">
            <a:solidFill>
              <a:schemeClr val="bg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5367"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865565" y="3598865"/>
            <a:ext cx="5451475" cy="1901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8" name="Picture 17" descr="Mobile Arrow Large"/>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rot="2556938">
            <a:off x="3225802" y="2293938"/>
            <a:ext cx="576263"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Picture 17" descr="Mobile Arrow Large"/>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rot="6093695">
            <a:off x="4047333" y="2110582"/>
            <a:ext cx="576263"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370" name="Group 129"/>
          <p:cNvGrpSpPr>
            <a:grpSpLocks/>
          </p:cNvGrpSpPr>
          <p:nvPr/>
        </p:nvGrpSpPr>
        <p:grpSpPr bwMode="auto">
          <a:xfrm>
            <a:off x="8992129" y="575896"/>
            <a:ext cx="515938" cy="193675"/>
            <a:chOff x="179512" y="1916832"/>
            <a:chExt cx="1152128" cy="432048"/>
          </a:xfrm>
        </p:grpSpPr>
        <p:sp>
          <p:nvSpPr>
            <p:cNvPr id="15372" name="Rounded Rectangle 10"/>
            <p:cNvSpPr>
              <a:spLocks noChangeArrowheads="1"/>
            </p:cNvSpPr>
            <p:nvPr/>
          </p:nvSpPr>
          <p:spPr bwMode="auto">
            <a:xfrm>
              <a:off x="755577" y="1916832"/>
              <a:ext cx="432779" cy="143044"/>
            </a:xfrm>
            <a:prstGeom prst="roundRect">
              <a:avLst>
                <a:gd name="adj" fmla="val 16667"/>
              </a:avLst>
            </a:prstGeom>
            <a:noFill/>
            <a:ln w="2857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defTabSz="341313">
                <a:lnSpc>
                  <a:spcPct val="93000"/>
                </a:lnSpc>
                <a:spcBef>
                  <a:spcPts val="438"/>
                </a:spcBef>
                <a:spcAft>
                  <a:spcPts val="1425"/>
                </a:spcAft>
                <a:buClr>
                  <a:srgbClr val="000000"/>
                </a:buClr>
                <a:buSzPct val="45000"/>
                <a:buFont typeface="Wingdings" panose="05000000000000000000" pitchFamily="2" charset="2"/>
                <a:buChar char=""/>
                <a:defRPr sz="2200">
                  <a:solidFill>
                    <a:srgbClr val="000000"/>
                  </a:solidFill>
                  <a:latin typeface="Arial" panose="020B0604020202020204" pitchFamily="34" charset="0"/>
                  <a:ea typeface="MS Gothic" panose="020B0609070205080204" pitchFamily="49" charset="-128"/>
                </a:defRPr>
              </a:lvl1pPr>
              <a:lvl2pPr marL="863600" indent="-323850" defTabSz="341313">
                <a:lnSpc>
                  <a:spcPct val="93000"/>
                </a:lnSpc>
                <a:spcBef>
                  <a:spcPts val="400"/>
                </a:spcBef>
                <a:spcAft>
                  <a:spcPts val="1138"/>
                </a:spcAft>
                <a:buClr>
                  <a:srgbClr val="000000"/>
                </a:buClr>
                <a:buSzPct val="75000"/>
                <a:buFont typeface="Symbol" panose="05050102010706020507" pitchFamily="18" charset="2"/>
                <a:buChar char=""/>
                <a:defRPr sz="2000">
                  <a:solidFill>
                    <a:srgbClr val="000000"/>
                  </a:solidFill>
                  <a:latin typeface="Arial" panose="020B0604020202020204" pitchFamily="34" charset="0"/>
                  <a:ea typeface="MS Gothic" panose="020B0609070205080204" pitchFamily="49" charset="-128"/>
                </a:defRPr>
              </a:lvl2pPr>
              <a:lvl3pPr marL="1295400" indent="-287338" defTabSz="341313">
                <a:lnSpc>
                  <a:spcPct val="93000"/>
                </a:lnSpc>
                <a:spcBef>
                  <a:spcPts val="363"/>
                </a:spcBef>
                <a:spcAft>
                  <a:spcPts val="850"/>
                </a:spcAft>
                <a:buClr>
                  <a:srgbClr val="000000"/>
                </a:buClr>
                <a:buSzPct val="45000"/>
                <a:buFont typeface="Wingdings" panose="05000000000000000000" pitchFamily="2" charset="2"/>
                <a:buChar char=""/>
                <a:defRPr sz="2400">
                  <a:solidFill>
                    <a:srgbClr val="000000"/>
                  </a:solidFill>
                  <a:latin typeface="Arial" panose="020B0604020202020204" pitchFamily="34" charset="0"/>
                  <a:ea typeface="MS Gothic" panose="020B0609070205080204" pitchFamily="49" charset="-128"/>
                </a:defRPr>
              </a:lvl3pPr>
              <a:lvl4pPr marL="1727200" indent="-215900" defTabSz="341313">
                <a:lnSpc>
                  <a:spcPct val="93000"/>
                </a:lnSpc>
                <a:spcBef>
                  <a:spcPts val="438"/>
                </a:spcBef>
                <a:spcAft>
                  <a:spcPts val="575"/>
                </a:spcAft>
                <a:buClr>
                  <a:srgbClr val="000000"/>
                </a:buClr>
                <a:buSzPct val="75000"/>
                <a:buFont typeface="Symbol" panose="05050102010706020507" pitchFamily="18" charset="2"/>
                <a:buChar char=""/>
                <a:defRPr sz="2200">
                  <a:solidFill>
                    <a:srgbClr val="000000"/>
                  </a:solidFill>
                  <a:latin typeface="Arial" panose="020B0604020202020204" pitchFamily="34" charset="0"/>
                  <a:ea typeface="MS Gothic" panose="020B0609070205080204" pitchFamily="49" charset="-128"/>
                </a:defRPr>
              </a:lvl4pPr>
              <a:lvl5pPr marL="2159000" indent="-215900" defTabSz="341313">
                <a:lnSpc>
                  <a:spcPct val="93000"/>
                </a:lnSpc>
                <a:spcAft>
                  <a:spcPts val="288"/>
                </a:spcAft>
                <a:buClr>
                  <a:srgbClr val="000000"/>
                </a:buClr>
                <a:buSzPct val="45000"/>
                <a:buFont typeface="Wingdings" panose="05000000000000000000" pitchFamily="2" charset="2"/>
                <a:buChar char=""/>
                <a:defRPr sz="2000">
                  <a:solidFill>
                    <a:srgbClr val="000000"/>
                  </a:solidFill>
                  <a:latin typeface="Arial" panose="020B0604020202020204" pitchFamily="34" charset="0"/>
                  <a:ea typeface="MS Gothic" panose="020B0609070205080204" pitchFamily="49" charset="-128"/>
                </a:defRPr>
              </a:lvl5pPr>
              <a:lvl6pPr marL="2616200" indent="-215900" defTabSz="341313" eaLnBrk="0" fontAlgn="base" hangingPunct="0">
                <a:lnSpc>
                  <a:spcPct val="93000"/>
                </a:lnSpc>
                <a:spcBef>
                  <a:spcPct val="0"/>
                </a:spcBef>
                <a:spcAft>
                  <a:spcPts val="288"/>
                </a:spcAft>
                <a:buClr>
                  <a:srgbClr val="000000"/>
                </a:buClr>
                <a:buSzPct val="45000"/>
                <a:buFont typeface="Wingdings" panose="05000000000000000000" pitchFamily="2" charset="2"/>
                <a:buChar char=""/>
                <a:defRPr sz="2000">
                  <a:solidFill>
                    <a:srgbClr val="000000"/>
                  </a:solidFill>
                  <a:latin typeface="Arial" panose="020B0604020202020204" pitchFamily="34" charset="0"/>
                  <a:ea typeface="MS Gothic" panose="020B0609070205080204" pitchFamily="49" charset="-128"/>
                </a:defRPr>
              </a:lvl6pPr>
              <a:lvl7pPr marL="3073400" indent="-215900" defTabSz="341313" eaLnBrk="0" fontAlgn="base" hangingPunct="0">
                <a:lnSpc>
                  <a:spcPct val="93000"/>
                </a:lnSpc>
                <a:spcBef>
                  <a:spcPct val="0"/>
                </a:spcBef>
                <a:spcAft>
                  <a:spcPts val="288"/>
                </a:spcAft>
                <a:buClr>
                  <a:srgbClr val="000000"/>
                </a:buClr>
                <a:buSzPct val="45000"/>
                <a:buFont typeface="Wingdings" panose="05000000000000000000" pitchFamily="2" charset="2"/>
                <a:buChar char=""/>
                <a:defRPr sz="2000">
                  <a:solidFill>
                    <a:srgbClr val="000000"/>
                  </a:solidFill>
                  <a:latin typeface="Arial" panose="020B0604020202020204" pitchFamily="34" charset="0"/>
                  <a:ea typeface="MS Gothic" panose="020B0609070205080204" pitchFamily="49" charset="-128"/>
                </a:defRPr>
              </a:lvl7pPr>
              <a:lvl8pPr marL="3530600" indent="-215900" defTabSz="341313" eaLnBrk="0" fontAlgn="base" hangingPunct="0">
                <a:lnSpc>
                  <a:spcPct val="93000"/>
                </a:lnSpc>
                <a:spcBef>
                  <a:spcPct val="0"/>
                </a:spcBef>
                <a:spcAft>
                  <a:spcPts val="288"/>
                </a:spcAft>
                <a:buClr>
                  <a:srgbClr val="000000"/>
                </a:buClr>
                <a:buSzPct val="45000"/>
                <a:buFont typeface="Wingdings" panose="05000000000000000000" pitchFamily="2" charset="2"/>
                <a:buChar char=""/>
                <a:defRPr sz="2000">
                  <a:solidFill>
                    <a:srgbClr val="000000"/>
                  </a:solidFill>
                  <a:latin typeface="Arial" panose="020B0604020202020204" pitchFamily="34" charset="0"/>
                  <a:ea typeface="MS Gothic" panose="020B0609070205080204" pitchFamily="49" charset="-128"/>
                </a:defRPr>
              </a:lvl8pPr>
              <a:lvl9pPr marL="3987800" indent="-215900" defTabSz="341313" eaLnBrk="0" fontAlgn="base" hangingPunct="0">
                <a:lnSpc>
                  <a:spcPct val="93000"/>
                </a:lnSpc>
                <a:spcBef>
                  <a:spcPct val="0"/>
                </a:spcBef>
                <a:spcAft>
                  <a:spcPts val="288"/>
                </a:spcAft>
                <a:buClr>
                  <a:srgbClr val="000000"/>
                </a:buClr>
                <a:buSzPct val="45000"/>
                <a:buFont typeface="Wingdings" panose="05000000000000000000" pitchFamily="2" charset="2"/>
                <a:buChar char=""/>
                <a:defRPr sz="2000">
                  <a:solidFill>
                    <a:srgbClr val="000000"/>
                  </a:solidFill>
                  <a:latin typeface="Arial" panose="020B0604020202020204" pitchFamily="34" charset="0"/>
                  <a:ea typeface="MS Gothic" panose="020B0609070205080204" pitchFamily="49" charset="-128"/>
                </a:defRPr>
              </a:lvl9pPr>
            </a:lstStyle>
            <a:p>
              <a:pPr eaLnBrk="1" hangingPunct="1">
                <a:lnSpc>
                  <a:spcPct val="92000"/>
                </a:lnSpc>
                <a:spcBef>
                  <a:spcPct val="0"/>
                </a:spcBef>
                <a:spcAft>
                  <a:spcPct val="0"/>
                </a:spcAft>
                <a:buFont typeface="Times New Roman" panose="02020603050405020304" pitchFamily="18" charset="0"/>
                <a:buNone/>
              </a:pPr>
              <a:endParaRPr lang="en-US" altLang="en-US" sz="1500">
                <a:solidFill>
                  <a:srgbClr val="99FE00"/>
                </a:solidFill>
                <a:cs typeface="Arial" panose="020B0604020202020204" pitchFamily="34" charset="0"/>
              </a:endParaRPr>
            </a:p>
          </p:txBody>
        </p:sp>
        <p:sp>
          <p:nvSpPr>
            <p:cNvPr id="15373" name="Rounded Rectangle 13"/>
            <p:cNvSpPr>
              <a:spLocks noChangeArrowheads="1"/>
            </p:cNvSpPr>
            <p:nvPr/>
          </p:nvSpPr>
          <p:spPr bwMode="auto">
            <a:xfrm>
              <a:off x="898861" y="2205838"/>
              <a:ext cx="432779" cy="143042"/>
            </a:xfrm>
            <a:prstGeom prst="roundRect">
              <a:avLst>
                <a:gd name="adj" fmla="val 16667"/>
              </a:avLst>
            </a:prstGeom>
            <a:noFill/>
            <a:ln w="2857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defTabSz="341313">
                <a:lnSpc>
                  <a:spcPct val="93000"/>
                </a:lnSpc>
                <a:spcBef>
                  <a:spcPts val="438"/>
                </a:spcBef>
                <a:spcAft>
                  <a:spcPts val="1425"/>
                </a:spcAft>
                <a:buClr>
                  <a:srgbClr val="000000"/>
                </a:buClr>
                <a:buSzPct val="45000"/>
                <a:buFont typeface="Wingdings" panose="05000000000000000000" pitchFamily="2" charset="2"/>
                <a:buChar char=""/>
                <a:defRPr sz="2200">
                  <a:solidFill>
                    <a:srgbClr val="000000"/>
                  </a:solidFill>
                  <a:latin typeface="Arial" panose="020B0604020202020204" pitchFamily="34" charset="0"/>
                  <a:ea typeface="MS Gothic" panose="020B0609070205080204" pitchFamily="49" charset="-128"/>
                </a:defRPr>
              </a:lvl1pPr>
              <a:lvl2pPr marL="863600" indent="-323850" defTabSz="341313">
                <a:lnSpc>
                  <a:spcPct val="93000"/>
                </a:lnSpc>
                <a:spcBef>
                  <a:spcPts val="400"/>
                </a:spcBef>
                <a:spcAft>
                  <a:spcPts val="1138"/>
                </a:spcAft>
                <a:buClr>
                  <a:srgbClr val="000000"/>
                </a:buClr>
                <a:buSzPct val="75000"/>
                <a:buFont typeface="Symbol" panose="05050102010706020507" pitchFamily="18" charset="2"/>
                <a:buChar char=""/>
                <a:defRPr sz="2000">
                  <a:solidFill>
                    <a:srgbClr val="000000"/>
                  </a:solidFill>
                  <a:latin typeface="Arial" panose="020B0604020202020204" pitchFamily="34" charset="0"/>
                  <a:ea typeface="MS Gothic" panose="020B0609070205080204" pitchFamily="49" charset="-128"/>
                </a:defRPr>
              </a:lvl2pPr>
              <a:lvl3pPr marL="1295400" indent="-287338" defTabSz="341313">
                <a:lnSpc>
                  <a:spcPct val="93000"/>
                </a:lnSpc>
                <a:spcBef>
                  <a:spcPts val="363"/>
                </a:spcBef>
                <a:spcAft>
                  <a:spcPts val="850"/>
                </a:spcAft>
                <a:buClr>
                  <a:srgbClr val="000000"/>
                </a:buClr>
                <a:buSzPct val="45000"/>
                <a:buFont typeface="Wingdings" panose="05000000000000000000" pitchFamily="2" charset="2"/>
                <a:buChar char=""/>
                <a:defRPr sz="2400">
                  <a:solidFill>
                    <a:srgbClr val="000000"/>
                  </a:solidFill>
                  <a:latin typeface="Arial" panose="020B0604020202020204" pitchFamily="34" charset="0"/>
                  <a:ea typeface="MS Gothic" panose="020B0609070205080204" pitchFamily="49" charset="-128"/>
                </a:defRPr>
              </a:lvl3pPr>
              <a:lvl4pPr marL="1727200" indent="-215900" defTabSz="341313">
                <a:lnSpc>
                  <a:spcPct val="93000"/>
                </a:lnSpc>
                <a:spcBef>
                  <a:spcPts val="438"/>
                </a:spcBef>
                <a:spcAft>
                  <a:spcPts val="575"/>
                </a:spcAft>
                <a:buClr>
                  <a:srgbClr val="000000"/>
                </a:buClr>
                <a:buSzPct val="75000"/>
                <a:buFont typeface="Symbol" panose="05050102010706020507" pitchFamily="18" charset="2"/>
                <a:buChar char=""/>
                <a:defRPr sz="2200">
                  <a:solidFill>
                    <a:srgbClr val="000000"/>
                  </a:solidFill>
                  <a:latin typeface="Arial" panose="020B0604020202020204" pitchFamily="34" charset="0"/>
                  <a:ea typeface="MS Gothic" panose="020B0609070205080204" pitchFamily="49" charset="-128"/>
                </a:defRPr>
              </a:lvl4pPr>
              <a:lvl5pPr marL="2159000" indent="-215900" defTabSz="341313">
                <a:lnSpc>
                  <a:spcPct val="93000"/>
                </a:lnSpc>
                <a:spcAft>
                  <a:spcPts val="288"/>
                </a:spcAft>
                <a:buClr>
                  <a:srgbClr val="000000"/>
                </a:buClr>
                <a:buSzPct val="45000"/>
                <a:buFont typeface="Wingdings" panose="05000000000000000000" pitchFamily="2" charset="2"/>
                <a:buChar char=""/>
                <a:defRPr sz="2000">
                  <a:solidFill>
                    <a:srgbClr val="000000"/>
                  </a:solidFill>
                  <a:latin typeface="Arial" panose="020B0604020202020204" pitchFamily="34" charset="0"/>
                  <a:ea typeface="MS Gothic" panose="020B0609070205080204" pitchFamily="49" charset="-128"/>
                </a:defRPr>
              </a:lvl5pPr>
              <a:lvl6pPr marL="2616200" indent="-215900" defTabSz="341313" eaLnBrk="0" fontAlgn="base" hangingPunct="0">
                <a:lnSpc>
                  <a:spcPct val="93000"/>
                </a:lnSpc>
                <a:spcBef>
                  <a:spcPct val="0"/>
                </a:spcBef>
                <a:spcAft>
                  <a:spcPts val="288"/>
                </a:spcAft>
                <a:buClr>
                  <a:srgbClr val="000000"/>
                </a:buClr>
                <a:buSzPct val="45000"/>
                <a:buFont typeface="Wingdings" panose="05000000000000000000" pitchFamily="2" charset="2"/>
                <a:buChar char=""/>
                <a:defRPr sz="2000">
                  <a:solidFill>
                    <a:srgbClr val="000000"/>
                  </a:solidFill>
                  <a:latin typeface="Arial" panose="020B0604020202020204" pitchFamily="34" charset="0"/>
                  <a:ea typeface="MS Gothic" panose="020B0609070205080204" pitchFamily="49" charset="-128"/>
                </a:defRPr>
              </a:lvl6pPr>
              <a:lvl7pPr marL="3073400" indent="-215900" defTabSz="341313" eaLnBrk="0" fontAlgn="base" hangingPunct="0">
                <a:lnSpc>
                  <a:spcPct val="93000"/>
                </a:lnSpc>
                <a:spcBef>
                  <a:spcPct val="0"/>
                </a:spcBef>
                <a:spcAft>
                  <a:spcPts val="288"/>
                </a:spcAft>
                <a:buClr>
                  <a:srgbClr val="000000"/>
                </a:buClr>
                <a:buSzPct val="45000"/>
                <a:buFont typeface="Wingdings" panose="05000000000000000000" pitchFamily="2" charset="2"/>
                <a:buChar char=""/>
                <a:defRPr sz="2000">
                  <a:solidFill>
                    <a:srgbClr val="000000"/>
                  </a:solidFill>
                  <a:latin typeface="Arial" panose="020B0604020202020204" pitchFamily="34" charset="0"/>
                  <a:ea typeface="MS Gothic" panose="020B0609070205080204" pitchFamily="49" charset="-128"/>
                </a:defRPr>
              </a:lvl7pPr>
              <a:lvl8pPr marL="3530600" indent="-215900" defTabSz="341313" eaLnBrk="0" fontAlgn="base" hangingPunct="0">
                <a:lnSpc>
                  <a:spcPct val="93000"/>
                </a:lnSpc>
                <a:spcBef>
                  <a:spcPct val="0"/>
                </a:spcBef>
                <a:spcAft>
                  <a:spcPts val="288"/>
                </a:spcAft>
                <a:buClr>
                  <a:srgbClr val="000000"/>
                </a:buClr>
                <a:buSzPct val="45000"/>
                <a:buFont typeface="Wingdings" panose="05000000000000000000" pitchFamily="2" charset="2"/>
                <a:buChar char=""/>
                <a:defRPr sz="2000">
                  <a:solidFill>
                    <a:srgbClr val="000000"/>
                  </a:solidFill>
                  <a:latin typeface="Arial" panose="020B0604020202020204" pitchFamily="34" charset="0"/>
                  <a:ea typeface="MS Gothic" panose="020B0609070205080204" pitchFamily="49" charset="-128"/>
                </a:defRPr>
              </a:lvl8pPr>
              <a:lvl9pPr marL="3987800" indent="-215900" defTabSz="341313" eaLnBrk="0" fontAlgn="base" hangingPunct="0">
                <a:lnSpc>
                  <a:spcPct val="93000"/>
                </a:lnSpc>
                <a:spcBef>
                  <a:spcPct val="0"/>
                </a:spcBef>
                <a:spcAft>
                  <a:spcPts val="288"/>
                </a:spcAft>
                <a:buClr>
                  <a:srgbClr val="000000"/>
                </a:buClr>
                <a:buSzPct val="45000"/>
                <a:buFont typeface="Wingdings" panose="05000000000000000000" pitchFamily="2" charset="2"/>
                <a:buChar char=""/>
                <a:defRPr sz="2000">
                  <a:solidFill>
                    <a:srgbClr val="000000"/>
                  </a:solidFill>
                  <a:latin typeface="Arial" panose="020B0604020202020204" pitchFamily="34" charset="0"/>
                  <a:ea typeface="MS Gothic" panose="020B0609070205080204" pitchFamily="49" charset="-128"/>
                </a:defRPr>
              </a:lvl9pPr>
            </a:lstStyle>
            <a:p>
              <a:pPr eaLnBrk="1" hangingPunct="1">
                <a:lnSpc>
                  <a:spcPct val="92000"/>
                </a:lnSpc>
                <a:spcBef>
                  <a:spcPct val="0"/>
                </a:spcBef>
                <a:spcAft>
                  <a:spcPct val="0"/>
                </a:spcAft>
                <a:buFont typeface="Times New Roman" panose="02020603050405020304" pitchFamily="18" charset="0"/>
                <a:buNone/>
              </a:pPr>
              <a:endParaRPr lang="en-US" altLang="en-US" sz="1500">
                <a:solidFill>
                  <a:srgbClr val="99FE00"/>
                </a:solidFill>
                <a:cs typeface="Arial" panose="020B0604020202020204" pitchFamily="34" charset="0"/>
              </a:endParaRPr>
            </a:p>
          </p:txBody>
        </p:sp>
        <p:sp>
          <p:nvSpPr>
            <p:cNvPr id="15374" name="Rounded Rectangle 14"/>
            <p:cNvSpPr>
              <a:spLocks noChangeArrowheads="1"/>
            </p:cNvSpPr>
            <p:nvPr/>
          </p:nvSpPr>
          <p:spPr bwMode="auto">
            <a:xfrm>
              <a:off x="179512" y="2059876"/>
              <a:ext cx="432779" cy="145962"/>
            </a:xfrm>
            <a:prstGeom prst="roundRect">
              <a:avLst>
                <a:gd name="adj" fmla="val 16667"/>
              </a:avLst>
            </a:prstGeom>
            <a:noFill/>
            <a:ln w="2857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defTabSz="341313">
                <a:lnSpc>
                  <a:spcPct val="93000"/>
                </a:lnSpc>
                <a:spcBef>
                  <a:spcPts val="438"/>
                </a:spcBef>
                <a:spcAft>
                  <a:spcPts val="1425"/>
                </a:spcAft>
                <a:buClr>
                  <a:srgbClr val="000000"/>
                </a:buClr>
                <a:buSzPct val="45000"/>
                <a:buFont typeface="Wingdings" panose="05000000000000000000" pitchFamily="2" charset="2"/>
                <a:buChar char=""/>
                <a:defRPr sz="2200">
                  <a:solidFill>
                    <a:srgbClr val="000000"/>
                  </a:solidFill>
                  <a:latin typeface="Arial" panose="020B0604020202020204" pitchFamily="34" charset="0"/>
                  <a:ea typeface="MS Gothic" panose="020B0609070205080204" pitchFamily="49" charset="-128"/>
                </a:defRPr>
              </a:lvl1pPr>
              <a:lvl2pPr marL="863600" indent="-323850" defTabSz="341313">
                <a:lnSpc>
                  <a:spcPct val="93000"/>
                </a:lnSpc>
                <a:spcBef>
                  <a:spcPts val="400"/>
                </a:spcBef>
                <a:spcAft>
                  <a:spcPts val="1138"/>
                </a:spcAft>
                <a:buClr>
                  <a:srgbClr val="000000"/>
                </a:buClr>
                <a:buSzPct val="75000"/>
                <a:buFont typeface="Symbol" panose="05050102010706020507" pitchFamily="18" charset="2"/>
                <a:buChar char=""/>
                <a:defRPr sz="2000">
                  <a:solidFill>
                    <a:srgbClr val="000000"/>
                  </a:solidFill>
                  <a:latin typeface="Arial" panose="020B0604020202020204" pitchFamily="34" charset="0"/>
                  <a:ea typeface="MS Gothic" panose="020B0609070205080204" pitchFamily="49" charset="-128"/>
                </a:defRPr>
              </a:lvl2pPr>
              <a:lvl3pPr marL="1295400" indent="-287338" defTabSz="341313">
                <a:lnSpc>
                  <a:spcPct val="93000"/>
                </a:lnSpc>
                <a:spcBef>
                  <a:spcPts val="363"/>
                </a:spcBef>
                <a:spcAft>
                  <a:spcPts val="850"/>
                </a:spcAft>
                <a:buClr>
                  <a:srgbClr val="000000"/>
                </a:buClr>
                <a:buSzPct val="45000"/>
                <a:buFont typeface="Wingdings" panose="05000000000000000000" pitchFamily="2" charset="2"/>
                <a:buChar char=""/>
                <a:defRPr sz="2400">
                  <a:solidFill>
                    <a:srgbClr val="000000"/>
                  </a:solidFill>
                  <a:latin typeface="Arial" panose="020B0604020202020204" pitchFamily="34" charset="0"/>
                  <a:ea typeface="MS Gothic" panose="020B0609070205080204" pitchFamily="49" charset="-128"/>
                </a:defRPr>
              </a:lvl3pPr>
              <a:lvl4pPr marL="1727200" indent="-215900" defTabSz="341313">
                <a:lnSpc>
                  <a:spcPct val="93000"/>
                </a:lnSpc>
                <a:spcBef>
                  <a:spcPts val="438"/>
                </a:spcBef>
                <a:spcAft>
                  <a:spcPts val="575"/>
                </a:spcAft>
                <a:buClr>
                  <a:srgbClr val="000000"/>
                </a:buClr>
                <a:buSzPct val="75000"/>
                <a:buFont typeface="Symbol" panose="05050102010706020507" pitchFamily="18" charset="2"/>
                <a:buChar char=""/>
                <a:defRPr sz="2200">
                  <a:solidFill>
                    <a:srgbClr val="000000"/>
                  </a:solidFill>
                  <a:latin typeface="Arial" panose="020B0604020202020204" pitchFamily="34" charset="0"/>
                  <a:ea typeface="MS Gothic" panose="020B0609070205080204" pitchFamily="49" charset="-128"/>
                </a:defRPr>
              </a:lvl4pPr>
              <a:lvl5pPr marL="2159000" indent="-215900" defTabSz="341313">
                <a:lnSpc>
                  <a:spcPct val="93000"/>
                </a:lnSpc>
                <a:spcAft>
                  <a:spcPts val="288"/>
                </a:spcAft>
                <a:buClr>
                  <a:srgbClr val="000000"/>
                </a:buClr>
                <a:buSzPct val="45000"/>
                <a:buFont typeface="Wingdings" panose="05000000000000000000" pitchFamily="2" charset="2"/>
                <a:buChar char=""/>
                <a:defRPr sz="2000">
                  <a:solidFill>
                    <a:srgbClr val="000000"/>
                  </a:solidFill>
                  <a:latin typeface="Arial" panose="020B0604020202020204" pitchFamily="34" charset="0"/>
                  <a:ea typeface="MS Gothic" panose="020B0609070205080204" pitchFamily="49" charset="-128"/>
                </a:defRPr>
              </a:lvl5pPr>
              <a:lvl6pPr marL="2616200" indent="-215900" defTabSz="341313" eaLnBrk="0" fontAlgn="base" hangingPunct="0">
                <a:lnSpc>
                  <a:spcPct val="93000"/>
                </a:lnSpc>
                <a:spcBef>
                  <a:spcPct val="0"/>
                </a:spcBef>
                <a:spcAft>
                  <a:spcPts val="288"/>
                </a:spcAft>
                <a:buClr>
                  <a:srgbClr val="000000"/>
                </a:buClr>
                <a:buSzPct val="45000"/>
                <a:buFont typeface="Wingdings" panose="05000000000000000000" pitchFamily="2" charset="2"/>
                <a:buChar char=""/>
                <a:defRPr sz="2000">
                  <a:solidFill>
                    <a:srgbClr val="000000"/>
                  </a:solidFill>
                  <a:latin typeface="Arial" panose="020B0604020202020204" pitchFamily="34" charset="0"/>
                  <a:ea typeface="MS Gothic" panose="020B0609070205080204" pitchFamily="49" charset="-128"/>
                </a:defRPr>
              </a:lvl6pPr>
              <a:lvl7pPr marL="3073400" indent="-215900" defTabSz="341313" eaLnBrk="0" fontAlgn="base" hangingPunct="0">
                <a:lnSpc>
                  <a:spcPct val="93000"/>
                </a:lnSpc>
                <a:spcBef>
                  <a:spcPct val="0"/>
                </a:spcBef>
                <a:spcAft>
                  <a:spcPts val="288"/>
                </a:spcAft>
                <a:buClr>
                  <a:srgbClr val="000000"/>
                </a:buClr>
                <a:buSzPct val="45000"/>
                <a:buFont typeface="Wingdings" panose="05000000000000000000" pitchFamily="2" charset="2"/>
                <a:buChar char=""/>
                <a:defRPr sz="2000">
                  <a:solidFill>
                    <a:srgbClr val="000000"/>
                  </a:solidFill>
                  <a:latin typeface="Arial" panose="020B0604020202020204" pitchFamily="34" charset="0"/>
                  <a:ea typeface="MS Gothic" panose="020B0609070205080204" pitchFamily="49" charset="-128"/>
                </a:defRPr>
              </a:lvl7pPr>
              <a:lvl8pPr marL="3530600" indent="-215900" defTabSz="341313" eaLnBrk="0" fontAlgn="base" hangingPunct="0">
                <a:lnSpc>
                  <a:spcPct val="93000"/>
                </a:lnSpc>
                <a:spcBef>
                  <a:spcPct val="0"/>
                </a:spcBef>
                <a:spcAft>
                  <a:spcPts val="288"/>
                </a:spcAft>
                <a:buClr>
                  <a:srgbClr val="000000"/>
                </a:buClr>
                <a:buSzPct val="45000"/>
                <a:buFont typeface="Wingdings" panose="05000000000000000000" pitchFamily="2" charset="2"/>
                <a:buChar char=""/>
                <a:defRPr sz="2000">
                  <a:solidFill>
                    <a:srgbClr val="000000"/>
                  </a:solidFill>
                  <a:latin typeface="Arial" panose="020B0604020202020204" pitchFamily="34" charset="0"/>
                  <a:ea typeface="MS Gothic" panose="020B0609070205080204" pitchFamily="49" charset="-128"/>
                </a:defRPr>
              </a:lvl8pPr>
              <a:lvl9pPr marL="3987800" indent="-215900" defTabSz="341313" eaLnBrk="0" fontAlgn="base" hangingPunct="0">
                <a:lnSpc>
                  <a:spcPct val="93000"/>
                </a:lnSpc>
                <a:spcBef>
                  <a:spcPct val="0"/>
                </a:spcBef>
                <a:spcAft>
                  <a:spcPts val="288"/>
                </a:spcAft>
                <a:buClr>
                  <a:srgbClr val="000000"/>
                </a:buClr>
                <a:buSzPct val="45000"/>
                <a:buFont typeface="Wingdings" panose="05000000000000000000" pitchFamily="2" charset="2"/>
                <a:buChar char=""/>
                <a:defRPr sz="2000">
                  <a:solidFill>
                    <a:srgbClr val="000000"/>
                  </a:solidFill>
                  <a:latin typeface="Arial" panose="020B0604020202020204" pitchFamily="34" charset="0"/>
                  <a:ea typeface="MS Gothic" panose="020B0609070205080204" pitchFamily="49" charset="-128"/>
                </a:defRPr>
              </a:lvl9pPr>
            </a:lstStyle>
            <a:p>
              <a:pPr eaLnBrk="1" hangingPunct="1">
                <a:lnSpc>
                  <a:spcPct val="92000"/>
                </a:lnSpc>
                <a:spcBef>
                  <a:spcPct val="0"/>
                </a:spcBef>
                <a:spcAft>
                  <a:spcPct val="0"/>
                </a:spcAft>
                <a:buFont typeface="Times New Roman" panose="02020603050405020304" pitchFamily="18" charset="0"/>
                <a:buNone/>
              </a:pPr>
              <a:endParaRPr lang="en-US" altLang="en-US" sz="1500">
                <a:solidFill>
                  <a:srgbClr val="99FE00"/>
                </a:solidFill>
                <a:cs typeface="Arial" panose="020B0604020202020204" pitchFamily="34" charset="0"/>
              </a:endParaRPr>
            </a:p>
          </p:txBody>
        </p:sp>
        <p:cxnSp>
          <p:nvCxnSpPr>
            <p:cNvPr id="15375" name="Curved Connector 15"/>
            <p:cNvCxnSpPr>
              <a:cxnSpLocks noChangeShapeType="1"/>
              <a:stCxn id="15374" idx="3"/>
              <a:endCxn id="15372" idx="1"/>
            </p:cNvCxnSpPr>
            <p:nvPr/>
          </p:nvCxnSpPr>
          <p:spPr bwMode="auto">
            <a:xfrm flipV="1">
              <a:off x="612291" y="1989814"/>
              <a:ext cx="143286" cy="143042"/>
            </a:xfrm>
            <a:prstGeom prst="curvedConnector3">
              <a:avLst>
                <a:gd name="adj1" fmla="val 50000"/>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15376" name="Curved Connector 16"/>
            <p:cNvCxnSpPr>
              <a:cxnSpLocks noChangeShapeType="1"/>
              <a:stCxn id="15374" idx="3"/>
              <a:endCxn id="15373" idx="1"/>
            </p:cNvCxnSpPr>
            <p:nvPr/>
          </p:nvCxnSpPr>
          <p:spPr bwMode="auto">
            <a:xfrm>
              <a:off x="612291" y="2132856"/>
              <a:ext cx="286570" cy="143044"/>
            </a:xfrm>
            <a:prstGeom prst="curvedConnector3">
              <a:avLst>
                <a:gd name="adj1" fmla="val 50000"/>
              </a:avLst>
            </a:prstGeom>
            <a:noFill/>
            <a:ln w="28575" algn="ctr">
              <a:solidFill>
                <a:schemeClr val="tx1"/>
              </a:solidFill>
              <a:round/>
              <a:headEnd/>
              <a:tailEnd/>
            </a:ln>
            <a:extLst>
              <a:ext uri="{909E8E84-426E-40DD-AFC4-6F175D3DCCD1}">
                <a14:hiddenFill xmlns:a14="http://schemas.microsoft.com/office/drawing/2010/main">
                  <a:noFill/>
                </a14:hiddenFill>
              </a:ext>
            </a:extLst>
          </p:spPr>
        </p:cxnSp>
      </p:grpSp>
    </p:spTree>
    <p:extLst>
      <p:ext uri="{BB962C8B-B14F-4D97-AF65-F5344CB8AC3E}">
        <p14:creationId xmlns:p14="http://schemas.microsoft.com/office/powerpoint/2010/main" val="1484019946"/>
      </p:ext>
    </p:extLst>
  </p:cSld>
  <p:clrMapOvr>
    <a:masterClrMapping/>
  </p:clrMapOvr>
  <p:timing>
    <p:tnLst>
      <p:par>
        <p:cTn id="1" dur="indefinite" restart="never" nodeType="tmRoot"/>
      </p:par>
    </p:tnLst>
  </p:timing>
</p:sld>
</file>

<file path=ppt/theme/theme1.xml><?xml version="1.0" encoding="utf-8"?>
<a:theme xmlns:a="http://schemas.openxmlformats.org/drawingml/2006/main" name="IBM Cloud 2017">
  <a:themeElements>
    <a:clrScheme name="IBM Cloud 2017 1">
      <a:dk1>
        <a:srgbClr val="000000"/>
      </a:dk1>
      <a:lt1>
        <a:srgbClr val="FFFFFF"/>
      </a:lt1>
      <a:dk2>
        <a:srgbClr val="A7A7A7"/>
      </a:dk2>
      <a:lt2>
        <a:srgbClr val="535353"/>
      </a:lt2>
      <a:accent1>
        <a:srgbClr val="B8AEAE"/>
      </a:accent1>
      <a:accent2>
        <a:srgbClr val="E4E1E4"/>
      </a:accent2>
      <a:accent3>
        <a:srgbClr val="F05253"/>
      </a:accent3>
      <a:accent4>
        <a:srgbClr val="1C3649"/>
      </a:accent4>
      <a:accent5>
        <a:srgbClr val="5498D5"/>
      </a:accent5>
      <a:accent6>
        <a:srgbClr val="AC72E6"/>
      </a:accent6>
      <a:hlink>
        <a:srgbClr val="1F92F4"/>
      </a:hlink>
      <a:folHlink>
        <a:srgbClr val="FF00FF"/>
      </a:folHlink>
    </a:clrScheme>
    <a:fontScheme name="IBM Cloud 2017">
      <a:majorFont>
        <a:latin typeface="Calibri"/>
        <a:ea typeface="Calibri"/>
        <a:cs typeface="Calibri"/>
      </a:majorFont>
      <a:minorFont>
        <a:latin typeface="Arial"/>
        <a:ea typeface="Arial"/>
        <a:cs typeface="Arial"/>
      </a:minorFont>
    </a:fontScheme>
    <a:fmtScheme name="IBM Cloud 201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Специальное оформление">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wrap="square" anchor="ctr" anchorCtr="0">
        <a:noAutofit/>
      </a:bodyPr>
      <a:lstStyle>
        <a:defPPr>
          <a:defRPr dirty="0" smtClean="0">
            <a:solidFill>
              <a:schemeClr val="accent1">
                <a:lumMod val="50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IBM Cloud 2017">
  <a:themeElements>
    <a:clrScheme name="IBM Cloud 2017">
      <a:dk1>
        <a:srgbClr val="000000"/>
      </a:dk1>
      <a:lt1>
        <a:srgbClr val="FFFFFF"/>
      </a:lt1>
      <a:dk2>
        <a:srgbClr val="A7A7A7"/>
      </a:dk2>
      <a:lt2>
        <a:srgbClr val="535353"/>
      </a:lt2>
      <a:accent1>
        <a:srgbClr val="B8AEAE"/>
      </a:accent1>
      <a:accent2>
        <a:srgbClr val="E4E1E4"/>
      </a:accent2>
      <a:accent3>
        <a:srgbClr val="F05253"/>
      </a:accent3>
      <a:accent4>
        <a:srgbClr val="1C3649"/>
      </a:accent4>
      <a:accent5>
        <a:srgbClr val="5498D5"/>
      </a:accent5>
      <a:accent6>
        <a:srgbClr val="AC72E6"/>
      </a:accent6>
      <a:hlink>
        <a:srgbClr val="0000FF"/>
      </a:hlink>
      <a:folHlink>
        <a:srgbClr val="FF00FF"/>
      </a:folHlink>
    </a:clrScheme>
    <a:fontScheme name="IBM Cloud 2017">
      <a:majorFont>
        <a:latin typeface="Calibri"/>
        <a:ea typeface="Calibri"/>
        <a:cs typeface="Calibri"/>
      </a:majorFont>
      <a:minorFont>
        <a:latin typeface="Arial"/>
        <a:ea typeface="Arial"/>
        <a:cs typeface="Arial"/>
      </a:minorFont>
    </a:fontScheme>
    <a:fmtScheme name="IBM Cloud 201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6741</TotalTime>
  <Words>6737</Words>
  <Application>Microsoft Macintosh PowerPoint</Application>
  <PresentationFormat>Widescreen</PresentationFormat>
  <Paragraphs>457</Paragraphs>
  <Slides>39</Slides>
  <Notes>17</Notes>
  <HiddenSlides>1</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39</vt:i4>
      </vt:variant>
    </vt:vector>
  </HeadingPairs>
  <TitlesOfParts>
    <vt:vector size="53" baseType="lpstr">
      <vt:lpstr>Avenir Book</vt:lpstr>
      <vt:lpstr>Calibri</vt:lpstr>
      <vt:lpstr>Calibri Light</vt:lpstr>
      <vt:lpstr>Courier New</vt:lpstr>
      <vt:lpstr>Helvetica Neue</vt:lpstr>
      <vt:lpstr>Helvetica Neue Bold Condensed</vt:lpstr>
      <vt:lpstr>HelvNeue Light for IBM</vt:lpstr>
      <vt:lpstr>IBM Plex Sans</vt:lpstr>
      <vt:lpstr>MS Gothic</vt:lpstr>
      <vt:lpstr>ＭＳ Ｐゴシック</vt:lpstr>
      <vt:lpstr>Times New Roman</vt:lpstr>
      <vt:lpstr>Arial</vt:lpstr>
      <vt:lpstr>IBM Cloud 2017</vt:lpstr>
      <vt:lpstr>Специальное оформление</vt:lpstr>
      <vt:lpstr>PowerPoint Presentation</vt:lpstr>
      <vt:lpstr>PowerPoint Presentation</vt:lpstr>
      <vt:lpstr>PowerPoint Presentation</vt:lpstr>
      <vt:lpstr>Build TJBot</vt:lpstr>
      <vt:lpstr>Design your own !</vt:lpstr>
      <vt:lpstr>Bring TJBot To Life</vt:lpstr>
      <vt:lpstr>Node-RED makes it easy to wire together the IoT</vt:lpstr>
      <vt:lpstr>Open Source Development</vt:lpstr>
      <vt:lpstr>Watson Internet of Things Platform Boilerplate</vt:lpstr>
      <vt:lpstr>Node-RED Flows and Nodes</vt:lpstr>
      <vt:lpstr>Nodes on Node-RED</vt:lpstr>
      <vt:lpstr>Input nodes</vt:lpstr>
      <vt:lpstr>Output nodes</vt:lpstr>
      <vt:lpstr>Processing nodes</vt:lpstr>
      <vt:lpstr>Flows in Node-RED</vt:lpstr>
      <vt:lpstr>Messages in Node-RED</vt:lpstr>
      <vt:lpstr>Inject nodes</vt:lpstr>
      <vt:lpstr>Debug nodes</vt:lpstr>
      <vt:lpstr>Importing and exporting flows</vt:lpstr>
      <vt:lpstr>Deploying flows</vt:lpstr>
      <vt:lpstr>Example: Change nodes</vt:lpstr>
      <vt:lpstr>Example: Switch nodes</vt:lpstr>
      <vt:lpstr>Example: Subflows - 1</vt:lpstr>
      <vt:lpstr>Example: Subflows - 2</vt:lpstr>
      <vt:lpstr>Data storage &amp; scope</vt:lpstr>
      <vt:lpstr>Scope example</vt:lpstr>
      <vt:lpstr>Watson &amp; Node-RED </vt:lpstr>
      <vt:lpstr>Watson services on IBM Cloud</vt:lpstr>
      <vt:lpstr>IBM Watson: the Visual Recognition example</vt:lpstr>
      <vt:lpstr>IBM Watson: the Visual Recognition example</vt:lpstr>
      <vt:lpstr>IBM Watson: the Visual Recognition example</vt:lpstr>
      <vt:lpstr>Demo: TJBot meeting the human: TJBot meets the Human #IBMCloud #Watson #BOT</vt:lpstr>
      <vt:lpstr>Contribute to TJBot</vt:lpstr>
      <vt:lpstr>PowerPoint Presentation</vt:lpstr>
      <vt:lpstr>PowerPoint Presentation</vt:lpstr>
      <vt:lpstr>PowerPoint Presentation</vt:lpstr>
      <vt:lpstr>PowerPoint Presentation</vt:lpstr>
      <vt:lpstr>PowerPoint Presentation</vt:lpstr>
      <vt:lpstr>Pricing Plans examples</vt:lpstr>
    </vt:vector>
  </TitlesOfParts>
  <LinksUpToDate>false</LinksUpToDate>
  <SharedDoc>false</SharedDoc>
  <HyperlinksChanged>false</HyperlinksChanged>
  <AppVersion>15.0028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CLEMENCE Lebrun</cp:lastModifiedBy>
  <cp:revision>124</cp:revision>
  <dcterms:modified xsi:type="dcterms:W3CDTF">2018-06-25T16:07:08Z</dcterms:modified>
</cp:coreProperties>
</file>