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17"/>
  </p:notesMasterIdLst>
  <p:sldIdLst>
    <p:sldId id="256" r:id="rId2"/>
    <p:sldId id="260" r:id="rId3"/>
    <p:sldId id="262" r:id="rId4"/>
    <p:sldId id="264" r:id="rId5"/>
    <p:sldId id="265" r:id="rId6"/>
    <p:sldId id="266" r:id="rId7"/>
    <p:sldId id="267" r:id="rId8"/>
    <p:sldId id="268" r:id="rId9"/>
    <p:sldId id="275" r:id="rId10"/>
    <p:sldId id="269" r:id="rId11"/>
    <p:sldId id="271" r:id="rId12"/>
    <p:sldId id="272" r:id="rId13"/>
    <p:sldId id="274" r:id="rId14"/>
    <p:sldId id="270" r:id="rId15"/>
    <p:sldId id="273" r:id="rId16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20007" autoAdjust="0"/>
    <p:restoredTop sz="94660"/>
  </p:normalViewPr>
  <p:slideViewPr>
    <p:cSldViewPr snapToGrid="0">
      <p:cViewPr>
        <p:scale>
          <a:sx n="91" d="100"/>
          <a:sy n="91" d="100"/>
        </p:scale>
        <p:origin x="63" y="62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C62568C-5BB0-4174-B850-B0711138CE59}" type="datetimeFigureOut">
              <a:rPr lang="fr-FR" smtClean="0"/>
              <a:t>13/12/2018</a:t>
            </a:fld>
            <a:endParaRPr lang="fr-FR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fr-FR"/>
          </a:p>
        </p:txBody>
      </p:sp>
      <p:sp>
        <p:nvSpPr>
          <p:cNvPr id="5" name="Espace réservé des notes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fr-FR"/>
              <a:t>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B9C61FA-03C5-4862-9C57-FA7C3AE81177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57941562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E8C67A6-C0E7-47DF-97C2-CA9B11275397}" type="slidenum">
              <a:rPr lang="en-US" smtClean="0">
                <a:solidFill>
                  <a:prstClr val="black"/>
                </a:solidFill>
              </a:rPr>
              <a:pPr/>
              <a:t>2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69413548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E8C67A6-C0E7-47DF-97C2-CA9B11275397}" type="slidenum">
              <a:rPr lang="en-US" smtClean="0">
                <a:solidFill>
                  <a:prstClr val="black"/>
                </a:solidFill>
              </a:rPr>
              <a:pPr/>
              <a:t>3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99881115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E8C67A6-C0E7-47DF-97C2-CA9B11275397}" type="slidenum">
              <a:rPr lang="en-US" smtClean="0">
                <a:solidFill>
                  <a:prstClr val="black"/>
                </a:solidFill>
              </a:rPr>
              <a:pPr/>
              <a:t>4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08012861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E8C67A6-C0E7-47DF-97C2-CA9B11275397}" type="slidenum">
              <a:rPr lang="en-US" smtClean="0">
                <a:solidFill>
                  <a:prstClr val="black"/>
                </a:solidFill>
              </a:rPr>
              <a:pPr/>
              <a:t>5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61261560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E8C67A6-C0E7-47DF-97C2-CA9B11275397}" type="slidenum">
              <a:rPr lang="en-US" smtClean="0">
                <a:solidFill>
                  <a:prstClr val="black"/>
                </a:solidFill>
              </a:rPr>
              <a:pPr/>
              <a:t>6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45477555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E8C67A6-C0E7-47DF-97C2-CA9B11275397}" type="slidenum">
              <a:rPr lang="en-US" smtClean="0">
                <a:solidFill>
                  <a:prstClr val="black"/>
                </a:solidFill>
              </a:rPr>
              <a:pPr/>
              <a:t>7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03958410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E8C67A6-C0E7-47DF-97C2-CA9B11275397}" type="slidenum">
              <a:rPr lang="en-US" smtClean="0">
                <a:solidFill>
                  <a:prstClr val="black"/>
                </a:solidFill>
              </a:rPr>
              <a:pPr/>
              <a:t>8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5125157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4212" y="685799"/>
            <a:ext cx="8001000" cy="2971801"/>
          </a:xfrm>
        </p:spPr>
        <p:txBody>
          <a:bodyPr anchor="b">
            <a:normAutofit/>
          </a:bodyPr>
          <a:lstStyle>
            <a:lvl1pPr algn="l">
              <a:defRPr sz="4800">
                <a:effectLst/>
              </a:defRPr>
            </a:lvl1pPr>
          </a:lstStyle>
          <a:p>
            <a:r>
              <a:rPr lang="fr-FR"/>
              <a:t>Modifiez le style du titre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4212" y="3843867"/>
            <a:ext cx="6400800" cy="1947333"/>
          </a:xfrm>
        </p:spPr>
        <p:txBody>
          <a:bodyPr anchor="t">
            <a:normAutofit/>
          </a:bodyPr>
          <a:lstStyle>
            <a:lvl1pPr marL="0" indent="0" algn="l">
              <a:buNone/>
              <a:defRPr sz="2100">
                <a:solidFill>
                  <a:schemeClr val="bg2">
                    <a:lumMod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fr-FR"/>
              <a:t>Modifiez le style des sous-titres du masque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1455C1-2683-4B6A-8424-84F3197DE2B2}" type="datetimeFigureOut">
              <a:rPr lang="fr-FR" smtClean="0"/>
              <a:t>13/12/2018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05D5E3-B38C-4900-882F-1062672CC30A}" type="slidenum">
              <a:rPr lang="fr-FR" smtClean="0"/>
              <a:t>‹N°›</a:t>
            </a:fld>
            <a:endParaRPr lang="fr-FR"/>
          </a:p>
        </p:txBody>
      </p:sp>
      <p:cxnSp>
        <p:nvCxnSpPr>
          <p:cNvPr id="16" name="Straight Connector 15"/>
          <p:cNvCxnSpPr/>
          <p:nvPr/>
        </p:nvCxnSpPr>
        <p:spPr>
          <a:xfrm flipH="1">
            <a:off x="8228012" y="8467"/>
            <a:ext cx="3810000" cy="3810000"/>
          </a:xfrm>
          <a:prstGeom prst="line">
            <a:avLst/>
          </a:prstGeom>
          <a:ln w="12700">
            <a:solidFill>
              <a:schemeClr val="tx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7" name="Straight Connector 16"/>
          <p:cNvCxnSpPr/>
          <p:nvPr/>
        </p:nvCxnSpPr>
        <p:spPr>
          <a:xfrm flipH="1">
            <a:off x="6108170" y="91545"/>
            <a:ext cx="6080655" cy="6080655"/>
          </a:xfrm>
          <a:prstGeom prst="line">
            <a:avLst/>
          </a:prstGeom>
          <a:ln w="12700">
            <a:solidFill>
              <a:schemeClr val="tx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/>
          <p:cNvCxnSpPr/>
          <p:nvPr/>
        </p:nvCxnSpPr>
        <p:spPr>
          <a:xfrm flipH="1">
            <a:off x="7235825" y="228600"/>
            <a:ext cx="4953000" cy="4953000"/>
          </a:xfrm>
          <a:prstGeom prst="line">
            <a:avLst/>
          </a:prstGeom>
          <a:ln w="12700">
            <a:solidFill>
              <a:schemeClr val="tx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/>
          <p:cNvCxnSpPr/>
          <p:nvPr/>
        </p:nvCxnSpPr>
        <p:spPr>
          <a:xfrm flipH="1">
            <a:off x="7335837" y="32278"/>
            <a:ext cx="4852989" cy="4852989"/>
          </a:xfrm>
          <a:prstGeom prst="line">
            <a:avLst/>
          </a:prstGeom>
          <a:ln w="31750">
            <a:solidFill>
              <a:schemeClr val="tx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/>
          <p:cNvCxnSpPr/>
          <p:nvPr/>
        </p:nvCxnSpPr>
        <p:spPr>
          <a:xfrm flipH="1">
            <a:off x="7845426" y="609601"/>
            <a:ext cx="4343399" cy="4343399"/>
          </a:xfrm>
          <a:prstGeom prst="line">
            <a:avLst/>
          </a:prstGeom>
          <a:ln w="31750">
            <a:solidFill>
              <a:schemeClr val="tx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5812939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re et 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anchor="ctr"/>
          <a:lstStyle/>
          <a:p>
            <a:pPr lvl="0"/>
            <a:r>
              <a:rPr lang="fr-FR"/>
              <a:t>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1455C1-2683-4B6A-8424-84F3197DE2B2}" type="datetimeFigureOut">
              <a:rPr lang="fr-FR" smtClean="0"/>
              <a:t>13/12/2018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05D5E3-B38C-4900-882F-1062672CC30A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07549125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Titre de sec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4211" y="2006600"/>
            <a:ext cx="8534401" cy="2281600"/>
          </a:xfrm>
        </p:spPr>
        <p:txBody>
          <a:bodyPr anchor="b">
            <a:normAutofit/>
          </a:bodyPr>
          <a:lstStyle>
            <a:lvl1pPr algn="l">
              <a:defRPr sz="3600" b="0" cap="all"/>
            </a:lvl1pPr>
          </a:lstStyle>
          <a:p>
            <a:r>
              <a:rPr lang="fr-FR"/>
              <a:t>Modifiez le style du titre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3" y="4495800"/>
            <a:ext cx="8534400" cy="1498600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bg2">
                    <a:lumMod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r-FR"/>
              <a:t>Modifier les styles du texte du masque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1455C1-2683-4B6A-8424-84F3197DE2B2}" type="datetimeFigureOut">
              <a:rPr lang="fr-FR" smtClean="0"/>
              <a:t>13/12/2018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05D5E3-B38C-4900-882F-1062672CC30A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76133779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eux contenu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4211" y="685800"/>
            <a:ext cx="4937655" cy="3615267"/>
          </a:xfrm>
        </p:spPr>
        <p:txBody>
          <a:bodyPr>
            <a:normAutofit/>
          </a:bodyPr>
          <a:lstStyle/>
          <a:p>
            <a:pPr lvl="0"/>
            <a:r>
              <a:rPr lang="fr-FR"/>
              <a:t>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808133" y="685801"/>
            <a:ext cx="4934479" cy="3615266"/>
          </a:xfrm>
        </p:spPr>
        <p:txBody>
          <a:bodyPr>
            <a:normAutofit/>
          </a:bodyPr>
          <a:lstStyle/>
          <a:p>
            <a:pPr lvl="0"/>
            <a:r>
              <a:rPr lang="fr-FR"/>
              <a:t>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1455C1-2683-4B6A-8424-84F3197DE2B2}" type="datetimeFigureOut">
              <a:rPr lang="fr-FR" smtClean="0"/>
              <a:t>13/12/2018</a:t>
            </a:fld>
            <a:endParaRPr lang="fr-F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05D5E3-B38C-4900-882F-1062672CC30A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5805129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fr-FR"/>
              <a:t>Modifiez le style du titre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72080" y="685800"/>
            <a:ext cx="4649787" cy="576262"/>
          </a:xfrm>
        </p:spPr>
        <p:txBody>
          <a:bodyPr anchor="b">
            <a:noAutofit/>
          </a:bodyPr>
          <a:lstStyle>
            <a:lvl1pPr marL="0" indent="0">
              <a:buNone/>
              <a:defRPr sz="28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/>
              <a:t>Modifier les styles du texte du masque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84211" y="1270529"/>
            <a:ext cx="4937655" cy="3030538"/>
          </a:xfrm>
        </p:spPr>
        <p:txBody>
          <a:bodyPr anchor="t">
            <a:normAutofit/>
          </a:bodyPr>
          <a:lstStyle/>
          <a:p>
            <a:pPr lvl="0"/>
            <a:r>
              <a:rPr lang="fr-FR"/>
              <a:t>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079066" y="685800"/>
            <a:ext cx="4665134" cy="576262"/>
          </a:xfrm>
        </p:spPr>
        <p:txBody>
          <a:bodyPr anchor="b">
            <a:noAutofit/>
          </a:bodyPr>
          <a:lstStyle>
            <a:lvl1pPr marL="0" indent="0">
              <a:buNone/>
              <a:defRPr sz="28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/>
              <a:t>Modifier les styles du texte du masque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806545" y="1262062"/>
            <a:ext cx="4929188" cy="3030538"/>
          </a:xfrm>
        </p:spPr>
        <p:txBody>
          <a:bodyPr anchor="t">
            <a:normAutofit/>
          </a:bodyPr>
          <a:lstStyle/>
          <a:p>
            <a:pPr lvl="0"/>
            <a:r>
              <a:rPr lang="fr-FR"/>
              <a:t>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1455C1-2683-4B6A-8424-84F3197DE2B2}" type="datetimeFigureOut">
              <a:rPr lang="fr-FR" smtClean="0"/>
              <a:t>13/12/2018</a:t>
            </a:fld>
            <a:endParaRPr lang="fr-FR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05D5E3-B38C-4900-882F-1062672CC30A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89773675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re seu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1455C1-2683-4B6A-8424-84F3197DE2B2}" type="datetimeFigureOut">
              <a:rPr lang="fr-FR" smtClean="0"/>
              <a:t>13/12/2018</a:t>
            </a:fld>
            <a:endParaRPr lang="fr-FR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05D5E3-B38C-4900-882F-1062672CC30A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33242980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1455C1-2683-4B6A-8424-84F3197DE2B2}" type="datetimeFigureOut">
              <a:rPr lang="fr-FR" smtClean="0"/>
              <a:t>13/12/2018</a:t>
            </a:fld>
            <a:endParaRPr lang="fr-FR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05D5E3-B38C-4900-882F-1062672CC30A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404874915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u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085012" y="685800"/>
            <a:ext cx="3657600" cy="1371600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fr-FR"/>
              <a:t>Modifiez le style du titre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84212" y="685800"/>
            <a:ext cx="5943601" cy="5308600"/>
          </a:xfrm>
        </p:spPr>
        <p:txBody>
          <a:bodyPr anchor="ctr">
            <a:normAutofit/>
          </a:bodyPr>
          <a:lstStyle/>
          <a:p>
            <a:pPr lvl="0"/>
            <a:r>
              <a:rPr lang="fr-FR"/>
              <a:t>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085012" y="2209799"/>
            <a:ext cx="3657600" cy="2091267"/>
          </a:xfrm>
        </p:spPr>
        <p:txBody>
          <a:bodyPr anchor="t">
            <a:normAutofit/>
          </a:bodyPr>
          <a:lstStyle>
            <a:lvl1pPr marL="0" indent="0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/>
              <a:t>Modifier les styles du texte du masque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1455C1-2683-4B6A-8424-84F3197DE2B2}" type="datetimeFigureOut">
              <a:rPr lang="fr-FR" smtClean="0"/>
              <a:t>13/12/2018</a:t>
            </a:fld>
            <a:endParaRPr lang="fr-F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05D5E3-B38C-4900-882F-1062672CC30A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21734815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722812" y="1447800"/>
            <a:ext cx="6019800" cy="1143000"/>
          </a:xfrm>
        </p:spPr>
        <p:txBody>
          <a:bodyPr anchor="b">
            <a:normAutofit/>
          </a:bodyPr>
          <a:lstStyle>
            <a:lvl1pPr algn="l">
              <a:defRPr sz="2800" b="0"/>
            </a:lvl1pPr>
          </a:lstStyle>
          <a:p>
            <a:r>
              <a:rPr lang="fr-FR"/>
              <a:t>Modifiez le style du titre</a:t>
            </a:r>
            <a:endParaRPr lang="en-US" dirty="0"/>
          </a:p>
        </p:txBody>
      </p:sp>
      <p:sp>
        <p:nvSpPr>
          <p:cNvPr id="14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989012" y="914400"/>
            <a:ext cx="3280974" cy="4572000"/>
          </a:xfrm>
          <a:prstGeom prst="snip2DiagRect">
            <a:avLst>
              <a:gd name="adj1" fmla="val 10815"/>
              <a:gd name="adj2" fmla="val 0"/>
            </a:avLst>
          </a:prstGeom>
          <a:ln w="15875">
            <a:solidFill>
              <a:schemeClr val="tx1">
                <a:alpha val="40000"/>
              </a:schemeClr>
            </a:solidFill>
          </a:ln>
          <a:effectLst>
            <a:innerShdw blurRad="57150" dist="38100" dir="14460000">
              <a:srgbClr val="000000">
                <a:alpha val="70000"/>
              </a:srgbClr>
            </a:inn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fr-FR"/>
              <a:t>Cliquez sur l'icône pour ajouter une image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722812" y="2777066"/>
            <a:ext cx="6021388" cy="2048933"/>
          </a:xfrm>
        </p:spPr>
        <p:txBody>
          <a:bodyPr anchor="t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/>
              <a:t>Modifier les styles du texte du masque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1455C1-2683-4B6A-8424-84F3197DE2B2}" type="datetimeFigureOut">
              <a:rPr lang="fr-FR" smtClean="0"/>
              <a:t>13/12/2018</a:t>
            </a:fld>
            <a:endParaRPr lang="fr-F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05D5E3-B38C-4900-882F-1062672CC30A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96370251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Image panoramique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  <a:endParaRPr lang="en-US" dirty="0"/>
          </a:p>
        </p:txBody>
      </p:sp>
      <p:sp>
        <p:nvSpPr>
          <p:cNvPr id="17" name="Picture Placeholder 2"/>
          <p:cNvSpPr>
            <a:spLocks noGrp="1" noChangeAspect="1"/>
          </p:cNvSpPr>
          <p:nvPr>
            <p:ph type="pic" idx="13"/>
          </p:nvPr>
        </p:nvSpPr>
        <p:spPr>
          <a:xfrm>
            <a:off x="685800" y="533400"/>
            <a:ext cx="10818812" cy="3124200"/>
          </a:xfrm>
          <a:prstGeom prst="snip2DiagRect">
            <a:avLst>
              <a:gd name="adj1" fmla="val 10815"/>
              <a:gd name="adj2" fmla="val 0"/>
            </a:avLst>
          </a:prstGeom>
          <a:ln w="15875">
            <a:solidFill>
              <a:schemeClr val="tx1">
                <a:alpha val="40000"/>
              </a:schemeClr>
            </a:solidFill>
          </a:ln>
          <a:effectLst>
            <a:innerShdw blurRad="57150" dist="38100" dir="14460000">
              <a:srgbClr val="000000">
                <a:alpha val="70000"/>
              </a:srgbClr>
            </a:inn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fr-FR"/>
              <a:t>Cliquez sur l'icône pour ajouter une image</a:t>
            </a:r>
            <a:endParaRPr lang="en-US" dirty="0"/>
          </a:p>
        </p:txBody>
      </p:sp>
      <p:sp>
        <p:nvSpPr>
          <p:cNvPr id="16" name="Text Placeholder 9"/>
          <p:cNvSpPr>
            <a:spLocks noGrp="1"/>
          </p:cNvSpPr>
          <p:nvPr>
            <p:ph type="body" sz="quarter" idx="14"/>
          </p:nvPr>
        </p:nvSpPr>
        <p:spPr>
          <a:xfrm>
            <a:off x="914402" y="3843867"/>
            <a:ext cx="8304210" cy="457200"/>
          </a:xfrm>
        </p:spPr>
        <p:txBody>
          <a:bodyPr anchor="t">
            <a:normAutofit/>
          </a:bodyPr>
          <a:lstStyle>
            <a:lvl1pPr marL="0" indent="0">
              <a:buFontTx/>
              <a:buNone/>
              <a:defRPr sz="1600"/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fr-FR"/>
              <a:t>Modifier les styles du texte du masque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1455C1-2683-4B6A-8424-84F3197DE2B2}" type="datetimeFigureOut">
              <a:rPr lang="fr-FR" smtClean="0"/>
              <a:t>13/12/2018</a:t>
            </a:fld>
            <a:endParaRPr lang="fr-FR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05D5E3-B38C-4900-882F-1062672CC30A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406213574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re et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4213" y="685800"/>
            <a:ext cx="10058400" cy="2743200"/>
          </a:xfrm>
        </p:spPr>
        <p:txBody>
          <a:bodyPr anchor="ctr">
            <a:normAutofit/>
          </a:bodyPr>
          <a:lstStyle>
            <a:lvl1pPr algn="l">
              <a:defRPr sz="3200" b="0" cap="all"/>
            </a:lvl1pPr>
          </a:lstStyle>
          <a:p>
            <a:r>
              <a:rPr lang="fr-FR"/>
              <a:t>Modifiez le style du titre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2" y="4114800"/>
            <a:ext cx="8535988" cy="1879600"/>
          </a:xfrm>
        </p:spPr>
        <p:txBody>
          <a:bodyPr anchor="ctr">
            <a:normAutofit/>
          </a:bodyPr>
          <a:lstStyle>
            <a:lvl1pPr marL="0" indent="0" algn="l">
              <a:buNone/>
              <a:defRPr sz="2000">
                <a:solidFill>
                  <a:schemeClr val="bg2">
                    <a:lumMod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r-FR"/>
              <a:t>Modifier les styles du texte du masque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1455C1-2683-4B6A-8424-84F3197DE2B2}" type="datetimeFigureOut">
              <a:rPr lang="fr-FR" smtClean="0"/>
              <a:t>13/12/2018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05D5E3-B38C-4900-882F-1062672CC30A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728064905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itation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41411" y="685800"/>
            <a:ext cx="9144001" cy="2743200"/>
          </a:xfrm>
        </p:spPr>
        <p:txBody>
          <a:bodyPr anchor="ctr">
            <a:normAutofit/>
          </a:bodyPr>
          <a:lstStyle>
            <a:lvl1pPr algn="l">
              <a:defRPr sz="3200" b="0" cap="all">
                <a:solidFill>
                  <a:schemeClr val="tx1"/>
                </a:solidFill>
              </a:defRPr>
            </a:lvl1pPr>
          </a:lstStyle>
          <a:p>
            <a:r>
              <a:rPr lang="fr-FR"/>
              <a:t>Modifiez le style du titre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446212" y="3429000"/>
            <a:ext cx="8534400" cy="381000"/>
          </a:xfrm>
        </p:spPr>
        <p:txBody>
          <a:bodyPr anchor="ctr"/>
          <a:lstStyle>
            <a:lvl1pPr marL="0" indent="0">
              <a:buFontTx/>
              <a:buNone/>
              <a:defRPr/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fr-FR"/>
              <a:t>Modifier les styles du texte du masque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3" y="4301067"/>
            <a:ext cx="8534400" cy="1684865"/>
          </a:xfrm>
        </p:spPr>
        <p:txBody>
          <a:bodyPr anchor="ctr">
            <a:normAutofit/>
          </a:bodyPr>
          <a:lstStyle>
            <a:lvl1pPr marL="0" indent="0" algn="l">
              <a:buNone/>
              <a:defRPr sz="2000">
                <a:solidFill>
                  <a:schemeClr val="bg2">
                    <a:lumMod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r-FR"/>
              <a:t>Modifier les styles du texte du masque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1455C1-2683-4B6A-8424-84F3197DE2B2}" type="datetimeFigureOut">
              <a:rPr lang="fr-FR" smtClean="0"/>
              <a:t>13/12/2018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05D5E3-B38C-4900-882F-1062672CC30A}" type="slidenum">
              <a:rPr lang="fr-FR" smtClean="0"/>
              <a:t>‹N°›</a:t>
            </a:fld>
            <a:endParaRPr lang="fr-FR"/>
          </a:p>
        </p:txBody>
      </p:sp>
      <p:sp>
        <p:nvSpPr>
          <p:cNvPr id="14" name="TextBox 13"/>
          <p:cNvSpPr txBox="1"/>
          <p:nvPr/>
        </p:nvSpPr>
        <p:spPr>
          <a:xfrm>
            <a:off x="531812" y="812222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10285412" y="2768601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2089703500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arte n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4212" y="3429000"/>
            <a:ext cx="8534400" cy="1697400"/>
          </a:xfrm>
        </p:spPr>
        <p:txBody>
          <a:bodyPr anchor="b">
            <a:normAutofit/>
          </a:bodyPr>
          <a:lstStyle>
            <a:lvl1pPr algn="l">
              <a:defRPr sz="3200" b="0" cap="all"/>
            </a:lvl1pPr>
          </a:lstStyle>
          <a:p>
            <a:r>
              <a:rPr lang="fr-FR"/>
              <a:t>Modifiez le style du titre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1" y="5132981"/>
            <a:ext cx="8535990" cy="860400"/>
          </a:xfrm>
        </p:spPr>
        <p:txBody>
          <a:bodyPr anchor="t">
            <a:normAutofit/>
          </a:bodyPr>
          <a:lstStyle>
            <a:lvl1pPr marL="0" indent="0" algn="l">
              <a:buNone/>
              <a:defRPr sz="2000">
                <a:solidFill>
                  <a:schemeClr val="bg2">
                    <a:lumMod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r-FR"/>
              <a:t>Modifier les styles du texte du masque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1455C1-2683-4B6A-8424-84F3197DE2B2}" type="datetimeFigureOut">
              <a:rPr lang="fr-FR" smtClean="0"/>
              <a:t>13/12/2018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05D5E3-B38C-4900-882F-1062672CC30A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848148675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arte nom cita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41413" y="685800"/>
            <a:ext cx="9144000" cy="2743200"/>
          </a:xfrm>
        </p:spPr>
        <p:txBody>
          <a:bodyPr anchor="ctr">
            <a:normAutofit/>
          </a:bodyPr>
          <a:lstStyle>
            <a:lvl1pPr algn="l">
              <a:defRPr sz="3200" b="0" cap="all">
                <a:solidFill>
                  <a:schemeClr val="tx1"/>
                </a:solidFill>
              </a:defRPr>
            </a:lvl1pPr>
          </a:lstStyle>
          <a:p>
            <a:r>
              <a:rPr lang="fr-FR"/>
              <a:t>Modifiez le style du titre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84212" y="3928534"/>
            <a:ext cx="8534401" cy="1049866"/>
          </a:xfrm>
        </p:spPr>
        <p:txBody>
          <a:bodyPr vert="horz" lIns="91440" tIns="45720" rIns="91440" bIns="45720" rtlCol="0" anchor="b">
            <a:normAutofit/>
          </a:bodyPr>
          <a:lstStyle>
            <a:lvl1pPr>
              <a:buNone/>
              <a:defRPr lang="en-US" sz="2400" b="0" cap="all" dirty="0">
                <a:ln w="3175" cmpd="sng">
                  <a:noFill/>
                </a:ln>
                <a:solidFill>
                  <a:schemeClr val="tx1"/>
                </a:solidFill>
                <a:effectLst/>
              </a:defRPr>
            </a:lvl1pPr>
          </a:lstStyle>
          <a:p>
            <a:pPr marL="0" lvl="0">
              <a:spcBef>
                <a:spcPct val="0"/>
              </a:spcBef>
              <a:buNone/>
            </a:pPr>
            <a:r>
              <a:rPr lang="fr-FR"/>
              <a:t>Modifier les styles du texte du masque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1" y="4978400"/>
            <a:ext cx="8534401" cy="1016000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bg2">
                    <a:lumMod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r-FR"/>
              <a:t>Modifier les styles du texte du masque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1455C1-2683-4B6A-8424-84F3197DE2B2}" type="datetimeFigureOut">
              <a:rPr lang="fr-FR" smtClean="0"/>
              <a:t>13/12/2018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05D5E3-B38C-4900-882F-1062672CC30A}" type="slidenum">
              <a:rPr lang="fr-FR" smtClean="0"/>
              <a:t>‹N°›</a:t>
            </a:fld>
            <a:endParaRPr lang="fr-FR"/>
          </a:p>
        </p:txBody>
      </p:sp>
      <p:sp>
        <p:nvSpPr>
          <p:cNvPr id="11" name="TextBox 10"/>
          <p:cNvSpPr txBox="1"/>
          <p:nvPr/>
        </p:nvSpPr>
        <p:spPr>
          <a:xfrm>
            <a:off x="531812" y="812222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2" name="TextBox 11"/>
          <p:cNvSpPr txBox="1"/>
          <p:nvPr/>
        </p:nvSpPr>
        <p:spPr>
          <a:xfrm>
            <a:off x="10285412" y="2768601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713929225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Vrai ou faux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4213" y="685800"/>
            <a:ext cx="10058400" cy="2743200"/>
          </a:xfrm>
        </p:spPr>
        <p:txBody>
          <a:bodyPr vert="horz" lIns="91440" tIns="45720" rIns="91440" bIns="45720" rtlCol="0" anchor="ctr">
            <a:normAutofit/>
          </a:bodyPr>
          <a:lstStyle>
            <a:lvl1pPr>
              <a:defRPr lang="en-US" b="0" dirty="0"/>
            </a:lvl1pPr>
          </a:lstStyle>
          <a:p>
            <a:pPr marL="0" lvl="0"/>
            <a:r>
              <a:rPr lang="fr-FR"/>
              <a:t>Modifiez le style du titre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84212" y="3928534"/>
            <a:ext cx="8534400" cy="838200"/>
          </a:xfrm>
        </p:spPr>
        <p:txBody>
          <a:bodyPr vert="horz" lIns="91440" tIns="45720" rIns="91440" bIns="45720" rtlCol="0" anchor="b">
            <a:normAutofit/>
          </a:bodyPr>
          <a:lstStyle>
            <a:lvl1pPr>
              <a:buNone/>
              <a:defRPr lang="en-US" sz="2400" b="0" cap="all" dirty="0">
                <a:ln w="3175" cmpd="sng">
                  <a:noFill/>
                </a:ln>
                <a:solidFill>
                  <a:schemeClr val="tx1"/>
                </a:solidFill>
                <a:effectLst/>
              </a:defRPr>
            </a:lvl1pPr>
          </a:lstStyle>
          <a:p>
            <a:pPr marL="0" lvl="0">
              <a:spcBef>
                <a:spcPct val="0"/>
              </a:spcBef>
              <a:buNone/>
            </a:pPr>
            <a:r>
              <a:rPr lang="fr-FR"/>
              <a:t>Modifier les styles du texte du masque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1" y="4766732"/>
            <a:ext cx="8534401" cy="1227667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bg2">
                    <a:lumMod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r-FR"/>
              <a:t>Modifier les styles du texte du masque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1455C1-2683-4B6A-8424-84F3197DE2B2}" type="datetimeFigureOut">
              <a:rPr lang="fr-FR" smtClean="0"/>
              <a:t>13/12/2018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05D5E3-B38C-4900-882F-1062672CC30A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557386673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re et texte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algn="l">
              <a:defRPr/>
            </a:lvl1pPr>
          </a:lstStyle>
          <a:p>
            <a:r>
              <a:rPr lang="fr-FR"/>
              <a:t>Modifiez le style du titre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/>
          <a:lstStyle/>
          <a:p>
            <a:pPr lvl="0"/>
            <a:r>
              <a:rPr lang="fr-FR"/>
              <a:t>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1455C1-2683-4B6A-8424-84F3197DE2B2}" type="datetimeFigureOut">
              <a:rPr lang="fr-FR" smtClean="0"/>
              <a:t>13/12/2018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05D5E3-B38C-4900-882F-1062672CC30A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845619887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tre vertical et tex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685212" y="685800"/>
            <a:ext cx="2057400" cy="4572000"/>
          </a:xfrm>
        </p:spPr>
        <p:txBody>
          <a:bodyPr vert="eaVert"/>
          <a:lstStyle/>
          <a:p>
            <a:r>
              <a:rPr lang="fr-FR"/>
              <a:t>Modifiez le style du titre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685800"/>
            <a:ext cx="7823200" cy="5308600"/>
          </a:xfrm>
        </p:spPr>
        <p:txBody>
          <a:bodyPr vert="eaVert" anchor="t"/>
          <a:lstStyle/>
          <a:p>
            <a:pPr lvl="0"/>
            <a:r>
              <a:rPr lang="fr-FR"/>
              <a:t>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1455C1-2683-4B6A-8424-84F3197DE2B2}" type="datetimeFigureOut">
              <a:rPr lang="fr-FR" smtClean="0"/>
              <a:t>13/12/2018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05D5E3-B38C-4900-882F-1062672CC30A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426636667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9206969" y="2963333"/>
            <a:ext cx="2981858" cy="3208867"/>
            <a:chOff x="9206969" y="2963333"/>
            <a:chExt cx="2981858" cy="3208867"/>
          </a:xfrm>
        </p:grpSpPr>
        <p:cxnSp>
          <p:nvCxnSpPr>
            <p:cNvPr id="8" name="Straight Connector 7"/>
            <p:cNvCxnSpPr/>
            <p:nvPr/>
          </p:nvCxnSpPr>
          <p:spPr>
            <a:xfrm flipH="1">
              <a:off x="11276012" y="2963333"/>
              <a:ext cx="912814" cy="912812"/>
            </a:xfrm>
            <a:prstGeom prst="line">
              <a:avLst/>
            </a:prstGeom>
            <a:ln w="952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" name="Straight Connector 8"/>
            <p:cNvCxnSpPr/>
            <p:nvPr/>
          </p:nvCxnSpPr>
          <p:spPr>
            <a:xfrm flipH="1">
              <a:off x="9206969" y="3190344"/>
              <a:ext cx="2981857" cy="2981856"/>
            </a:xfrm>
            <a:prstGeom prst="line">
              <a:avLst/>
            </a:prstGeom>
            <a:ln w="952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0" name="Straight Connector 9"/>
            <p:cNvCxnSpPr/>
            <p:nvPr/>
          </p:nvCxnSpPr>
          <p:spPr>
            <a:xfrm flipH="1">
              <a:off x="10292292" y="3285067"/>
              <a:ext cx="1896534" cy="1896533"/>
            </a:xfrm>
            <a:prstGeom prst="line">
              <a:avLst/>
            </a:prstGeom>
            <a:ln w="952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" name="Straight Connector 10"/>
            <p:cNvCxnSpPr/>
            <p:nvPr/>
          </p:nvCxnSpPr>
          <p:spPr>
            <a:xfrm flipH="1">
              <a:off x="10443103" y="3131080"/>
              <a:ext cx="1745722" cy="1745720"/>
            </a:xfrm>
            <a:prstGeom prst="line">
              <a:avLst/>
            </a:prstGeom>
            <a:ln w="2857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" name="Straight Connector 11"/>
            <p:cNvCxnSpPr/>
            <p:nvPr/>
          </p:nvCxnSpPr>
          <p:spPr>
            <a:xfrm flipH="1">
              <a:off x="10918826" y="3683001"/>
              <a:ext cx="1270001" cy="1269999"/>
            </a:xfrm>
            <a:prstGeom prst="line">
              <a:avLst/>
            </a:prstGeom>
            <a:ln w="2857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4212" y="4487332"/>
            <a:ext cx="8534400" cy="1507067"/>
          </a:xfrm>
          <a:prstGeom prst="rect">
            <a:avLst/>
          </a:prstGeom>
          <a:effectLst/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/>
              <a:t>Modifiez le style du titre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2" y="685800"/>
            <a:ext cx="8534400" cy="3615267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lvl="0"/>
            <a:r>
              <a:rPr lang="fr-FR"/>
              <a:t>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9904412" y="6172200"/>
            <a:ext cx="1600200" cy="365125"/>
          </a:xfrm>
          <a:prstGeom prst="rect">
            <a:avLst/>
          </a:prstGeom>
        </p:spPr>
        <p:txBody>
          <a:bodyPr vert="horz" lIns="91440" tIns="45720" rIns="91440" bIns="45720" rtlCol="0" anchor="t"/>
          <a:lstStyle>
            <a:lvl1pPr algn="r">
              <a:defRPr sz="1000" b="0" i="0">
                <a:solidFill>
                  <a:schemeClr val="bg2">
                    <a:lumMod val="50000"/>
                  </a:schemeClr>
                </a:solidFill>
                <a:effectLst/>
                <a:latin typeface="+mn-lt"/>
              </a:defRPr>
            </a:lvl1pPr>
          </a:lstStyle>
          <a:p>
            <a:fld id="{B21455C1-2683-4B6A-8424-84F3197DE2B2}" type="datetimeFigureOut">
              <a:rPr lang="fr-FR" smtClean="0"/>
              <a:t>13/12/2018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84212" y="6172200"/>
            <a:ext cx="7543800" cy="365125"/>
          </a:xfrm>
          <a:prstGeom prst="rect">
            <a:avLst/>
          </a:prstGeom>
        </p:spPr>
        <p:txBody>
          <a:bodyPr vert="horz" lIns="91440" tIns="45720" rIns="91440" bIns="45720" rtlCol="0" anchor="t"/>
          <a:lstStyle>
            <a:lvl1pPr algn="l">
              <a:defRPr sz="1000" b="0" i="0">
                <a:solidFill>
                  <a:schemeClr val="bg2">
                    <a:lumMod val="50000"/>
                  </a:schemeClr>
                </a:solidFill>
                <a:effectLst/>
                <a:latin typeface="+mn-lt"/>
              </a:defRPr>
            </a:lvl1pPr>
          </a:lstStyle>
          <a:p>
            <a:endParaRPr lang="fr-F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363200" y="5578475"/>
            <a:ext cx="1142245" cy="66992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3200" b="0" i="0">
                <a:solidFill>
                  <a:schemeClr val="bg2">
                    <a:lumMod val="50000"/>
                  </a:schemeClr>
                </a:solidFill>
                <a:effectLst/>
                <a:latin typeface="+mn-lt"/>
              </a:defRPr>
            </a:lvl1pPr>
          </a:lstStyle>
          <a:p>
            <a:fld id="{2D05D5E3-B38C-4900-882F-1062672CC30A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86473537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  <p:sldLayoutId id="2147483673" r:id="rId13"/>
    <p:sldLayoutId id="2147483674" r:id="rId14"/>
    <p:sldLayoutId id="2147483675" r:id="rId15"/>
    <p:sldLayoutId id="2147483676" r:id="rId16"/>
    <p:sldLayoutId id="2147483677" r:id="rId17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 cap="all">
          <a:ln w="3175" cmpd="sng">
            <a:noFill/>
          </a:ln>
          <a:solidFill>
            <a:schemeClr val="tx1"/>
          </a:solidFill>
          <a:effectLst/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2857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20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8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2pPr>
      <a:lvl3pPr marL="12001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6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3pPr>
      <a:lvl4pPr marL="1543050" indent="-1714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4pPr>
      <a:lvl5pPr marL="2000250" indent="-1714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emf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emf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emf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hyperlink" Target="https://github.com/Azure/azure-quickstart-templates" TargetMode="Externa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038F64D9-FFF5-4FEC-AA6C-1A9C1EF1ABF1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fr-FR" dirty="0"/>
              <a:t>DEVCON 7 Infra as code</a:t>
            </a:r>
          </a:p>
        </p:txBody>
      </p:sp>
      <p:sp>
        <p:nvSpPr>
          <p:cNvPr id="3" name="Sous-titre 2">
            <a:extLst>
              <a:ext uri="{FF2B5EF4-FFF2-40B4-BE49-F238E27FC236}">
                <a16:creationId xmlns:a16="http://schemas.microsoft.com/office/drawing/2014/main" id="{BC9ED861-3125-4A30-9A5C-28437B08BEAB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fr-FR" dirty="0"/>
              <a:t>Aymeric Weinbach</a:t>
            </a:r>
          </a:p>
          <a:p>
            <a:r>
              <a:rPr lang="fr-FR" dirty="0"/>
              <a:t>MVP Microsoft Azure</a:t>
            </a:r>
          </a:p>
          <a:p>
            <a:r>
              <a:rPr lang="fr-FR" dirty="0"/>
              <a:t>@</a:t>
            </a:r>
            <a:r>
              <a:rPr lang="fr-FR" dirty="0" err="1"/>
              <a:t>aymericw</a:t>
            </a:r>
            <a:r>
              <a:rPr lang="fr-FR" dirty="0"/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289088980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561373" y="315191"/>
            <a:ext cx="5078461" cy="2387261"/>
          </a:xfrm>
        </p:spPr>
        <p:txBody>
          <a:bodyPr/>
          <a:lstStyle/>
          <a:p>
            <a:r>
              <a:rPr lang="en-US" dirty="0" err="1"/>
              <a:t>Scénario</a:t>
            </a:r>
            <a:r>
              <a:rPr lang="en-US" dirty="0"/>
              <a:t> simple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561373" y="3072459"/>
            <a:ext cx="5078461" cy="2279497"/>
          </a:xfrm>
        </p:spPr>
        <p:txBody>
          <a:bodyPr>
            <a:normAutofit/>
          </a:bodyPr>
          <a:lstStyle/>
          <a:p>
            <a:pPr marL="346009" indent="-346009"/>
            <a:r>
              <a:rPr lang="en-US" dirty="0"/>
              <a:t>Un site </a:t>
            </a:r>
            <a:r>
              <a:rPr lang="en-US" dirty="0" err="1"/>
              <a:t>Wordpress</a:t>
            </a:r>
            <a:r>
              <a:rPr lang="en-US" dirty="0"/>
              <a:t> avec </a:t>
            </a:r>
            <a:r>
              <a:rPr lang="en-US" dirty="0" err="1"/>
              <a:t>sa</a:t>
            </a:r>
            <a:r>
              <a:rPr lang="en-US" dirty="0"/>
              <a:t> base de </a:t>
            </a:r>
            <a:r>
              <a:rPr lang="en-US" dirty="0" err="1"/>
              <a:t>données</a:t>
            </a:r>
            <a:r>
              <a:rPr lang="en-US" dirty="0"/>
              <a:t> MySQL </a:t>
            </a:r>
          </a:p>
          <a:p>
            <a:pPr marL="346009" indent="-346009"/>
            <a:r>
              <a:rPr lang="en-US" dirty="0"/>
              <a:t>Comment </a:t>
            </a:r>
            <a:r>
              <a:rPr lang="en-US" dirty="0" err="1"/>
              <a:t>gérer</a:t>
            </a:r>
            <a:r>
              <a:rPr lang="en-US" dirty="0"/>
              <a:t> </a:t>
            </a:r>
            <a:r>
              <a:rPr lang="en-US" dirty="0" err="1"/>
              <a:t>en</a:t>
            </a:r>
            <a:r>
              <a:rPr lang="en-US" dirty="0"/>
              <a:t> Infra As Code avec Microsoft Azure</a:t>
            </a:r>
          </a:p>
        </p:txBody>
      </p:sp>
      <p:grpSp>
        <p:nvGrpSpPr>
          <p:cNvPr id="127" name="Group 126"/>
          <p:cNvGrpSpPr/>
          <p:nvPr/>
        </p:nvGrpSpPr>
        <p:grpSpPr>
          <a:xfrm>
            <a:off x="1361160" y="-13270719"/>
            <a:ext cx="4120565" cy="14571652"/>
            <a:chOff x="1360488" y="-13273088"/>
            <a:chExt cx="4121150" cy="14573719"/>
          </a:xfrm>
        </p:grpSpPr>
        <p:pic>
          <p:nvPicPr>
            <p:cNvPr id="11" name="Picture 10"/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3128646" y="716437"/>
              <a:ext cx="584194" cy="584194"/>
            </a:xfrm>
            <a:prstGeom prst="rect">
              <a:avLst/>
            </a:prstGeom>
          </p:spPr>
        </p:pic>
        <p:pic>
          <p:nvPicPr>
            <p:cNvPr id="13" name="Picture 12"/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3128646" y="-4171717"/>
              <a:ext cx="584194" cy="584194"/>
            </a:xfrm>
            <a:prstGeom prst="rect">
              <a:avLst/>
            </a:prstGeom>
          </p:spPr>
        </p:pic>
        <p:pic>
          <p:nvPicPr>
            <p:cNvPr id="14" name="Picture 13"/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3128646" y="-9059870"/>
              <a:ext cx="584194" cy="584194"/>
            </a:xfrm>
            <a:prstGeom prst="rect">
              <a:avLst/>
            </a:prstGeom>
          </p:spPr>
        </p:pic>
        <p:grpSp>
          <p:nvGrpSpPr>
            <p:cNvPr id="30" name="Group 22"/>
            <p:cNvGrpSpPr>
              <a:grpSpLocks noChangeAspect="1"/>
            </p:cNvGrpSpPr>
            <p:nvPr/>
          </p:nvGrpSpPr>
          <p:grpSpPr bwMode="auto">
            <a:xfrm>
              <a:off x="1360488" y="-8383588"/>
              <a:ext cx="4121150" cy="4124325"/>
              <a:chOff x="857" y="-5281"/>
              <a:chExt cx="2596" cy="2598"/>
            </a:xfrm>
          </p:grpSpPr>
          <p:sp>
            <p:nvSpPr>
              <p:cNvPr id="31" name="AutoShape 21"/>
              <p:cNvSpPr>
                <a:spLocks noChangeAspect="1" noChangeArrowheads="1" noTextEdit="1"/>
              </p:cNvSpPr>
              <p:nvPr/>
            </p:nvSpPr>
            <p:spPr bwMode="auto">
              <a:xfrm>
                <a:off x="857" y="-5281"/>
                <a:ext cx="2596" cy="2596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32" name="Freeform 23"/>
              <p:cNvSpPr>
                <a:spLocks/>
              </p:cNvSpPr>
              <p:nvPr/>
            </p:nvSpPr>
            <p:spPr bwMode="auto">
              <a:xfrm>
                <a:off x="870" y="-5268"/>
                <a:ext cx="2572" cy="2574"/>
              </a:xfrm>
              <a:custGeom>
                <a:avLst/>
                <a:gdLst>
                  <a:gd name="T0" fmla="*/ 1370 w 1370"/>
                  <a:gd name="T1" fmla="*/ 1337 h 1371"/>
                  <a:gd name="T2" fmla="*/ 1337 w 1370"/>
                  <a:gd name="T3" fmla="*/ 1371 h 1371"/>
                  <a:gd name="T4" fmla="*/ 33 w 1370"/>
                  <a:gd name="T5" fmla="*/ 1371 h 1371"/>
                  <a:gd name="T6" fmla="*/ 0 w 1370"/>
                  <a:gd name="T7" fmla="*/ 1337 h 1371"/>
                  <a:gd name="T8" fmla="*/ 0 w 1370"/>
                  <a:gd name="T9" fmla="*/ 34 h 1371"/>
                  <a:gd name="T10" fmla="*/ 33 w 1370"/>
                  <a:gd name="T11" fmla="*/ 0 h 1371"/>
                  <a:gd name="T12" fmla="*/ 1337 w 1370"/>
                  <a:gd name="T13" fmla="*/ 0 h 1371"/>
                  <a:gd name="T14" fmla="*/ 1370 w 1370"/>
                  <a:gd name="T15" fmla="*/ 34 h 1371"/>
                  <a:gd name="T16" fmla="*/ 1370 w 1370"/>
                  <a:gd name="T17" fmla="*/ 1337 h 1371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</a:cxnLst>
                <a:rect l="0" t="0" r="r" b="b"/>
                <a:pathLst>
                  <a:path w="1370" h="1371">
                    <a:moveTo>
                      <a:pt x="1370" y="1337"/>
                    </a:moveTo>
                    <a:cubicBezTo>
                      <a:pt x="1370" y="1356"/>
                      <a:pt x="1355" y="1371"/>
                      <a:pt x="1337" y="1371"/>
                    </a:cubicBezTo>
                    <a:cubicBezTo>
                      <a:pt x="33" y="1371"/>
                      <a:pt x="33" y="1371"/>
                      <a:pt x="33" y="1371"/>
                    </a:cubicBezTo>
                    <a:cubicBezTo>
                      <a:pt x="15" y="1371"/>
                      <a:pt x="0" y="1356"/>
                      <a:pt x="0" y="1337"/>
                    </a:cubicBezTo>
                    <a:cubicBezTo>
                      <a:pt x="0" y="34"/>
                      <a:pt x="0" y="34"/>
                      <a:pt x="0" y="34"/>
                    </a:cubicBezTo>
                    <a:cubicBezTo>
                      <a:pt x="0" y="15"/>
                      <a:pt x="15" y="0"/>
                      <a:pt x="33" y="0"/>
                    </a:cubicBezTo>
                    <a:cubicBezTo>
                      <a:pt x="1337" y="0"/>
                      <a:pt x="1337" y="0"/>
                      <a:pt x="1337" y="0"/>
                    </a:cubicBezTo>
                    <a:cubicBezTo>
                      <a:pt x="1355" y="0"/>
                      <a:pt x="1370" y="15"/>
                      <a:pt x="1370" y="34"/>
                    </a:cubicBezTo>
                    <a:cubicBezTo>
                      <a:pt x="1370" y="1337"/>
                      <a:pt x="1370" y="1337"/>
                      <a:pt x="1370" y="1337"/>
                    </a:cubicBezTo>
                  </a:path>
                </a:pathLst>
              </a:custGeom>
              <a:solidFill>
                <a:srgbClr val="022D7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33" name="Freeform 24"/>
              <p:cNvSpPr>
                <a:spLocks/>
              </p:cNvSpPr>
              <p:nvPr/>
            </p:nvSpPr>
            <p:spPr bwMode="auto">
              <a:xfrm>
                <a:off x="859" y="-5279"/>
                <a:ext cx="2594" cy="2596"/>
              </a:xfrm>
              <a:custGeom>
                <a:avLst/>
                <a:gdLst>
                  <a:gd name="T0" fmla="*/ 1376 w 1382"/>
                  <a:gd name="T1" fmla="*/ 1343 h 1383"/>
                  <a:gd name="T2" fmla="*/ 1370 w 1382"/>
                  <a:gd name="T3" fmla="*/ 1343 h 1383"/>
                  <a:gd name="T4" fmla="*/ 1362 w 1382"/>
                  <a:gd name="T5" fmla="*/ 1363 h 1383"/>
                  <a:gd name="T6" fmla="*/ 1343 w 1382"/>
                  <a:gd name="T7" fmla="*/ 1371 h 1383"/>
                  <a:gd name="T8" fmla="*/ 39 w 1382"/>
                  <a:gd name="T9" fmla="*/ 1371 h 1383"/>
                  <a:gd name="T10" fmla="*/ 20 w 1382"/>
                  <a:gd name="T11" fmla="*/ 1363 h 1383"/>
                  <a:gd name="T12" fmla="*/ 12 w 1382"/>
                  <a:gd name="T13" fmla="*/ 1343 h 1383"/>
                  <a:gd name="T14" fmla="*/ 12 w 1382"/>
                  <a:gd name="T15" fmla="*/ 40 h 1383"/>
                  <a:gd name="T16" fmla="*/ 20 w 1382"/>
                  <a:gd name="T17" fmla="*/ 20 h 1383"/>
                  <a:gd name="T18" fmla="*/ 39 w 1382"/>
                  <a:gd name="T19" fmla="*/ 12 h 1383"/>
                  <a:gd name="T20" fmla="*/ 1343 w 1382"/>
                  <a:gd name="T21" fmla="*/ 12 h 1383"/>
                  <a:gd name="T22" fmla="*/ 1362 w 1382"/>
                  <a:gd name="T23" fmla="*/ 20 h 1383"/>
                  <a:gd name="T24" fmla="*/ 1370 w 1382"/>
                  <a:gd name="T25" fmla="*/ 40 h 1383"/>
                  <a:gd name="T26" fmla="*/ 1370 w 1382"/>
                  <a:gd name="T27" fmla="*/ 1343 h 1383"/>
                  <a:gd name="T28" fmla="*/ 1376 w 1382"/>
                  <a:gd name="T29" fmla="*/ 1343 h 1383"/>
                  <a:gd name="T30" fmla="*/ 1382 w 1382"/>
                  <a:gd name="T31" fmla="*/ 1343 h 1383"/>
                  <a:gd name="T32" fmla="*/ 1382 w 1382"/>
                  <a:gd name="T33" fmla="*/ 40 h 1383"/>
                  <a:gd name="T34" fmla="*/ 1343 w 1382"/>
                  <a:gd name="T35" fmla="*/ 0 h 1383"/>
                  <a:gd name="T36" fmla="*/ 39 w 1382"/>
                  <a:gd name="T37" fmla="*/ 0 h 1383"/>
                  <a:gd name="T38" fmla="*/ 0 w 1382"/>
                  <a:gd name="T39" fmla="*/ 40 h 1383"/>
                  <a:gd name="T40" fmla="*/ 0 w 1382"/>
                  <a:gd name="T41" fmla="*/ 1343 h 1383"/>
                  <a:gd name="T42" fmla="*/ 39 w 1382"/>
                  <a:gd name="T43" fmla="*/ 1383 h 1383"/>
                  <a:gd name="T44" fmla="*/ 1343 w 1382"/>
                  <a:gd name="T45" fmla="*/ 1383 h 1383"/>
                  <a:gd name="T46" fmla="*/ 1382 w 1382"/>
                  <a:gd name="T47" fmla="*/ 1343 h 1383"/>
                  <a:gd name="T48" fmla="*/ 1376 w 1382"/>
                  <a:gd name="T49" fmla="*/ 1343 h 1383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</a:cxnLst>
                <a:rect l="0" t="0" r="r" b="b"/>
                <a:pathLst>
                  <a:path w="1382" h="1383">
                    <a:moveTo>
                      <a:pt x="1376" y="1343"/>
                    </a:moveTo>
                    <a:cubicBezTo>
                      <a:pt x="1370" y="1343"/>
                      <a:pt x="1370" y="1343"/>
                      <a:pt x="1370" y="1343"/>
                    </a:cubicBezTo>
                    <a:cubicBezTo>
                      <a:pt x="1370" y="1351"/>
                      <a:pt x="1367" y="1358"/>
                      <a:pt x="1362" y="1363"/>
                    </a:cubicBezTo>
                    <a:cubicBezTo>
                      <a:pt x="1357" y="1367"/>
                      <a:pt x="1350" y="1371"/>
                      <a:pt x="1343" y="1371"/>
                    </a:cubicBezTo>
                    <a:cubicBezTo>
                      <a:pt x="39" y="1371"/>
                      <a:pt x="39" y="1371"/>
                      <a:pt x="39" y="1371"/>
                    </a:cubicBezTo>
                    <a:cubicBezTo>
                      <a:pt x="31" y="1371"/>
                      <a:pt x="25" y="1367"/>
                      <a:pt x="20" y="1363"/>
                    </a:cubicBezTo>
                    <a:cubicBezTo>
                      <a:pt x="15" y="1358"/>
                      <a:pt x="12" y="1351"/>
                      <a:pt x="12" y="1343"/>
                    </a:cubicBezTo>
                    <a:cubicBezTo>
                      <a:pt x="12" y="40"/>
                      <a:pt x="12" y="40"/>
                      <a:pt x="12" y="40"/>
                    </a:cubicBezTo>
                    <a:cubicBezTo>
                      <a:pt x="12" y="32"/>
                      <a:pt x="15" y="25"/>
                      <a:pt x="20" y="20"/>
                    </a:cubicBezTo>
                    <a:cubicBezTo>
                      <a:pt x="25" y="15"/>
                      <a:pt x="31" y="12"/>
                      <a:pt x="39" y="12"/>
                    </a:cubicBezTo>
                    <a:cubicBezTo>
                      <a:pt x="1343" y="12"/>
                      <a:pt x="1343" y="12"/>
                      <a:pt x="1343" y="12"/>
                    </a:cubicBezTo>
                    <a:cubicBezTo>
                      <a:pt x="1350" y="12"/>
                      <a:pt x="1357" y="15"/>
                      <a:pt x="1362" y="20"/>
                    </a:cubicBezTo>
                    <a:cubicBezTo>
                      <a:pt x="1367" y="25"/>
                      <a:pt x="1370" y="32"/>
                      <a:pt x="1370" y="40"/>
                    </a:cubicBezTo>
                    <a:cubicBezTo>
                      <a:pt x="1370" y="1343"/>
                      <a:pt x="1370" y="1343"/>
                      <a:pt x="1370" y="1343"/>
                    </a:cubicBezTo>
                    <a:cubicBezTo>
                      <a:pt x="1376" y="1343"/>
                      <a:pt x="1376" y="1343"/>
                      <a:pt x="1376" y="1343"/>
                    </a:cubicBezTo>
                    <a:cubicBezTo>
                      <a:pt x="1382" y="1343"/>
                      <a:pt x="1382" y="1343"/>
                      <a:pt x="1382" y="1343"/>
                    </a:cubicBezTo>
                    <a:cubicBezTo>
                      <a:pt x="1382" y="40"/>
                      <a:pt x="1382" y="40"/>
                      <a:pt x="1382" y="40"/>
                    </a:cubicBezTo>
                    <a:cubicBezTo>
                      <a:pt x="1382" y="18"/>
                      <a:pt x="1364" y="0"/>
                      <a:pt x="1343" y="0"/>
                    </a:cubicBezTo>
                    <a:cubicBezTo>
                      <a:pt x="39" y="0"/>
                      <a:pt x="39" y="0"/>
                      <a:pt x="39" y="0"/>
                    </a:cubicBezTo>
                    <a:cubicBezTo>
                      <a:pt x="17" y="0"/>
                      <a:pt x="0" y="18"/>
                      <a:pt x="0" y="40"/>
                    </a:cubicBezTo>
                    <a:cubicBezTo>
                      <a:pt x="0" y="1343"/>
                      <a:pt x="0" y="1343"/>
                      <a:pt x="0" y="1343"/>
                    </a:cubicBezTo>
                    <a:cubicBezTo>
                      <a:pt x="0" y="1365"/>
                      <a:pt x="17" y="1383"/>
                      <a:pt x="39" y="1383"/>
                    </a:cubicBezTo>
                    <a:cubicBezTo>
                      <a:pt x="1343" y="1383"/>
                      <a:pt x="1343" y="1383"/>
                      <a:pt x="1343" y="1383"/>
                    </a:cubicBezTo>
                    <a:cubicBezTo>
                      <a:pt x="1364" y="1383"/>
                      <a:pt x="1382" y="1365"/>
                      <a:pt x="1382" y="1343"/>
                    </a:cubicBezTo>
                    <a:lnTo>
                      <a:pt x="1376" y="1343"/>
                    </a:ln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34" name="Rectangle 25"/>
              <p:cNvSpPr>
                <a:spLocks noChangeArrowheads="1"/>
              </p:cNvSpPr>
              <p:nvPr/>
            </p:nvSpPr>
            <p:spPr bwMode="auto">
              <a:xfrm>
                <a:off x="1376" y="-3242"/>
                <a:ext cx="177" cy="227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defTabSz="914225"/>
                <a:r>
                  <a:rPr lang="en-US" altLang="en-US" sz="2300" b="1">
                    <a:solidFill>
                      <a:srgbClr val="FFFFFF"/>
                    </a:solidFill>
                    <a:latin typeface="Segoe UI Semibold" panose="020B0702040204020203" pitchFamily="34" charset="0"/>
                  </a:rPr>
                  <a:t>VI</a:t>
                </a:r>
                <a:endParaRPr lang="en-US" alt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35" name="Rectangle 26"/>
              <p:cNvSpPr>
                <a:spLocks noChangeArrowheads="1"/>
              </p:cNvSpPr>
              <p:nvPr/>
            </p:nvSpPr>
            <p:spPr bwMode="auto">
              <a:xfrm>
                <a:off x="1543" y="-3242"/>
                <a:ext cx="118" cy="227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defTabSz="914225"/>
                <a:r>
                  <a:rPr lang="en-US" altLang="en-US" sz="2300" b="1">
                    <a:solidFill>
                      <a:srgbClr val="FFFFFF"/>
                    </a:solidFill>
                    <a:latin typeface="Segoe UI Semibold" panose="020B0702040204020203" pitchFamily="34" charset="0"/>
                  </a:rPr>
                  <a:t>R</a:t>
                </a:r>
                <a:endParaRPr lang="en-US" alt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36" name="Rectangle 27"/>
              <p:cNvSpPr>
                <a:spLocks noChangeArrowheads="1"/>
              </p:cNvSpPr>
              <p:nvPr/>
            </p:nvSpPr>
            <p:spPr bwMode="auto">
              <a:xfrm>
                <a:off x="1650" y="-3242"/>
                <a:ext cx="105" cy="227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defTabSz="914225"/>
                <a:r>
                  <a:rPr lang="en-US" altLang="en-US" sz="2300" b="1">
                    <a:solidFill>
                      <a:srgbClr val="FFFFFF"/>
                    </a:solidFill>
                    <a:latin typeface="Segoe UI Semibold" panose="020B0702040204020203" pitchFamily="34" charset="0"/>
                  </a:rPr>
                  <a:t>T</a:t>
                </a:r>
                <a:endParaRPr lang="en-US" alt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37" name="Rectangle 28"/>
              <p:cNvSpPr>
                <a:spLocks noChangeArrowheads="1"/>
              </p:cNvSpPr>
              <p:nvPr/>
            </p:nvSpPr>
            <p:spPr bwMode="auto">
              <a:xfrm>
                <a:off x="1749" y="-3242"/>
                <a:ext cx="130" cy="22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defTabSz="914225"/>
                <a:r>
                  <a:rPr lang="en-US" altLang="en-US" sz="2300" b="1">
                    <a:solidFill>
                      <a:srgbClr val="FFFFFF"/>
                    </a:solidFill>
                    <a:latin typeface="Segoe UI Semibold" panose="020B0702040204020203" pitchFamily="34" charset="0"/>
                  </a:rPr>
                  <a:t>U</a:t>
                </a:r>
                <a:endParaRPr lang="en-US" alt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38" name="Rectangle 29"/>
              <p:cNvSpPr>
                <a:spLocks noChangeArrowheads="1"/>
              </p:cNvSpPr>
              <p:nvPr/>
            </p:nvSpPr>
            <p:spPr bwMode="auto">
              <a:xfrm>
                <a:off x="1871" y="-3242"/>
                <a:ext cx="447" cy="227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defTabSz="914225"/>
                <a:r>
                  <a:rPr lang="en-US" altLang="en-US" sz="2300" b="1">
                    <a:solidFill>
                      <a:srgbClr val="FFFFFF"/>
                    </a:solidFill>
                    <a:latin typeface="Segoe UI Semibold" panose="020B0702040204020203" pitchFamily="34" charset="0"/>
                  </a:rPr>
                  <a:t>AL M</a:t>
                </a:r>
                <a:endParaRPr lang="en-US" alt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39" name="Rectangle 30"/>
              <p:cNvSpPr>
                <a:spLocks noChangeArrowheads="1"/>
              </p:cNvSpPr>
              <p:nvPr/>
            </p:nvSpPr>
            <p:spPr bwMode="auto">
              <a:xfrm>
                <a:off x="2293" y="-3242"/>
                <a:ext cx="127" cy="227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defTabSz="914225"/>
                <a:r>
                  <a:rPr lang="en-US" altLang="en-US" sz="2300" b="1">
                    <a:solidFill>
                      <a:srgbClr val="FFFFFF"/>
                    </a:solidFill>
                    <a:latin typeface="Segoe UI Semibold" panose="020B0702040204020203" pitchFamily="34" charset="0"/>
                  </a:rPr>
                  <a:t>A</a:t>
                </a:r>
                <a:endParaRPr lang="en-US" alt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40" name="Rectangle 31"/>
              <p:cNvSpPr>
                <a:spLocks noChangeArrowheads="1"/>
              </p:cNvSpPr>
              <p:nvPr/>
            </p:nvSpPr>
            <p:spPr bwMode="auto">
              <a:xfrm>
                <a:off x="2411" y="-3242"/>
                <a:ext cx="544" cy="22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defTabSz="914225"/>
                <a:r>
                  <a:rPr lang="en-US" altLang="en-US" sz="2300" b="1">
                    <a:solidFill>
                      <a:srgbClr val="FFFFFF"/>
                    </a:solidFill>
                    <a:latin typeface="Segoe UI Semibold" panose="020B0702040204020203" pitchFamily="34" charset="0"/>
                  </a:rPr>
                  <a:t>CHINE</a:t>
                </a:r>
                <a:endParaRPr lang="en-US" alt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41" name="Freeform 32"/>
              <p:cNvSpPr>
                <a:spLocks/>
              </p:cNvSpPr>
              <p:nvPr/>
            </p:nvSpPr>
            <p:spPr bwMode="auto">
              <a:xfrm>
                <a:off x="1771" y="-3764"/>
                <a:ext cx="768" cy="227"/>
              </a:xfrm>
              <a:custGeom>
                <a:avLst/>
                <a:gdLst>
                  <a:gd name="T0" fmla="*/ 298 w 409"/>
                  <a:gd name="T1" fmla="*/ 0 h 121"/>
                  <a:gd name="T2" fmla="*/ 283 w 409"/>
                  <a:gd name="T3" fmla="*/ 0 h 121"/>
                  <a:gd name="T4" fmla="*/ 135 w 409"/>
                  <a:gd name="T5" fmla="*/ 0 h 121"/>
                  <a:gd name="T6" fmla="*/ 128 w 409"/>
                  <a:gd name="T7" fmla="*/ 0 h 121"/>
                  <a:gd name="T8" fmla="*/ 0 w 409"/>
                  <a:gd name="T9" fmla="*/ 83 h 121"/>
                  <a:gd name="T10" fmla="*/ 0 w 409"/>
                  <a:gd name="T11" fmla="*/ 121 h 121"/>
                  <a:gd name="T12" fmla="*/ 153 w 409"/>
                  <a:gd name="T13" fmla="*/ 121 h 121"/>
                  <a:gd name="T14" fmla="*/ 265 w 409"/>
                  <a:gd name="T15" fmla="*/ 121 h 121"/>
                  <a:gd name="T16" fmla="*/ 409 w 409"/>
                  <a:gd name="T17" fmla="*/ 121 h 121"/>
                  <a:gd name="T18" fmla="*/ 409 w 409"/>
                  <a:gd name="T19" fmla="*/ 83 h 121"/>
                  <a:gd name="T20" fmla="*/ 298 w 409"/>
                  <a:gd name="T21" fmla="*/ 0 h 121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</a:cxnLst>
                <a:rect l="0" t="0" r="r" b="b"/>
                <a:pathLst>
                  <a:path w="409" h="121">
                    <a:moveTo>
                      <a:pt x="298" y="0"/>
                    </a:moveTo>
                    <a:cubicBezTo>
                      <a:pt x="283" y="0"/>
                      <a:pt x="283" y="0"/>
                      <a:pt x="283" y="0"/>
                    </a:cubicBezTo>
                    <a:cubicBezTo>
                      <a:pt x="135" y="0"/>
                      <a:pt x="135" y="0"/>
                      <a:pt x="135" y="0"/>
                    </a:cubicBezTo>
                    <a:cubicBezTo>
                      <a:pt x="128" y="0"/>
                      <a:pt x="128" y="0"/>
                      <a:pt x="128" y="0"/>
                    </a:cubicBezTo>
                    <a:cubicBezTo>
                      <a:pt x="148" y="73"/>
                      <a:pt x="121" y="83"/>
                      <a:pt x="0" y="83"/>
                    </a:cubicBezTo>
                    <a:cubicBezTo>
                      <a:pt x="0" y="121"/>
                      <a:pt x="0" y="121"/>
                      <a:pt x="0" y="121"/>
                    </a:cubicBezTo>
                    <a:cubicBezTo>
                      <a:pt x="153" y="121"/>
                      <a:pt x="153" y="121"/>
                      <a:pt x="153" y="121"/>
                    </a:cubicBezTo>
                    <a:cubicBezTo>
                      <a:pt x="265" y="121"/>
                      <a:pt x="265" y="121"/>
                      <a:pt x="265" y="121"/>
                    </a:cubicBezTo>
                    <a:cubicBezTo>
                      <a:pt x="409" y="121"/>
                      <a:pt x="409" y="121"/>
                      <a:pt x="409" y="121"/>
                    </a:cubicBezTo>
                    <a:cubicBezTo>
                      <a:pt x="409" y="83"/>
                      <a:pt x="409" y="83"/>
                      <a:pt x="409" y="83"/>
                    </a:cubicBezTo>
                    <a:cubicBezTo>
                      <a:pt x="289" y="83"/>
                      <a:pt x="277" y="73"/>
                      <a:pt x="298" y="0"/>
                    </a:cubicBezTo>
                    <a:close/>
                  </a:path>
                </a:pathLst>
              </a:custGeom>
              <a:solidFill>
                <a:srgbClr val="91919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42" name="Freeform 33"/>
              <p:cNvSpPr>
                <a:spLocks noEditPoints="1"/>
              </p:cNvSpPr>
              <p:nvPr/>
            </p:nvSpPr>
            <p:spPr bwMode="auto">
              <a:xfrm>
                <a:off x="1569" y="-4622"/>
                <a:ext cx="1175" cy="858"/>
              </a:xfrm>
              <a:custGeom>
                <a:avLst/>
                <a:gdLst>
                  <a:gd name="T0" fmla="*/ 588 w 626"/>
                  <a:gd name="T1" fmla="*/ 0 h 457"/>
                  <a:gd name="T2" fmla="*/ 34 w 626"/>
                  <a:gd name="T3" fmla="*/ 0 h 457"/>
                  <a:gd name="T4" fmla="*/ 0 w 626"/>
                  <a:gd name="T5" fmla="*/ 36 h 457"/>
                  <a:gd name="T6" fmla="*/ 0 w 626"/>
                  <a:gd name="T7" fmla="*/ 422 h 457"/>
                  <a:gd name="T8" fmla="*/ 34 w 626"/>
                  <a:gd name="T9" fmla="*/ 457 h 457"/>
                  <a:gd name="T10" fmla="*/ 588 w 626"/>
                  <a:gd name="T11" fmla="*/ 457 h 457"/>
                  <a:gd name="T12" fmla="*/ 626 w 626"/>
                  <a:gd name="T13" fmla="*/ 422 h 457"/>
                  <a:gd name="T14" fmla="*/ 626 w 626"/>
                  <a:gd name="T15" fmla="*/ 36 h 457"/>
                  <a:gd name="T16" fmla="*/ 588 w 626"/>
                  <a:gd name="T17" fmla="*/ 0 h 457"/>
                  <a:gd name="T18" fmla="*/ 578 w 626"/>
                  <a:gd name="T19" fmla="*/ 48 h 457"/>
                  <a:gd name="T20" fmla="*/ 578 w 626"/>
                  <a:gd name="T21" fmla="*/ 409 h 457"/>
                  <a:gd name="T22" fmla="*/ 48 w 626"/>
                  <a:gd name="T23" fmla="*/ 409 h 457"/>
                  <a:gd name="T24" fmla="*/ 48 w 626"/>
                  <a:gd name="T25" fmla="*/ 48 h 457"/>
                  <a:gd name="T26" fmla="*/ 579 w 626"/>
                  <a:gd name="T27" fmla="*/ 48 h 457"/>
                  <a:gd name="T28" fmla="*/ 578 w 626"/>
                  <a:gd name="T29" fmla="*/ 48 h 45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</a:cxnLst>
                <a:rect l="0" t="0" r="r" b="b"/>
                <a:pathLst>
                  <a:path w="626" h="457">
                    <a:moveTo>
                      <a:pt x="588" y="0"/>
                    </a:moveTo>
                    <a:cubicBezTo>
                      <a:pt x="34" y="0"/>
                      <a:pt x="34" y="0"/>
                      <a:pt x="34" y="0"/>
                    </a:cubicBezTo>
                    <a:cubicBezTo>
                      <a:pt x="15" y="0"/>
                      <a:pt x="0" y="17"/>
                      <a:pt x="0" y="36"/>
                    </a:cubicBezTo>
                    <a:cubicBezTo>
                      <a:pt x="0" y="422"/>
                      <a:pt x="0" y="422"/>
                      <a:pt x="0" y="422"/>
                    </a:cubicBezTo>
                    <a:cubicBezTo>
                      <a:pt x="0" y="441"/>
                      <a:pt x="15" y="457"/>
                      <a:pt x="34" y="457"/>
                    </a:cubicBezTo>
                    <a:cubicBezTo>
                      <a:pt x="588" y="457"/>
                      <a:pt x="588" y="457"/>
                      <a:pt x="588" y="457"/>
                    </a:cubicBezTo>
                    <a:cubicBezTo>
                      <a:pt x="607" y="457"/>
                      <a:pt x="626" y="441"/>
                      <a:pt x="626" y="422"/>
                    </a:cubicBezTo>
                    <a:cubicBezTo>
                      <a:pt x="626" y="36"/>
                      <a:pt x="626" y="36"/>
                      <a:pt x="626" y="36"/>
                    </a:cubicBezTo>
                    <a:cubicBezTo>
                      <a:pt x="626" y="17"/>
                      <a:pt x="607" y="0"/>
                      <a:pt x="588" y="0"/>
                    </a:cubicBezTo>
                    <a:close/>
                    <a:moveTo>
                      <a:pt x="578" y="48"/>
                    </a:moveTo>
                    <a:cubicBezTo>
                      <a:pt x="578" y="409"/>
                      <a:pt x="578" y="409"/>
                      <a:pt x="578" y="409"/>
                    </a:cubicBezTo>
                    <a:cubicBezTo>
                      <a:pt x="48" y="409"/>
                      <a:pt x="48" y="409"/>
                      <a:pt x="48" y="409"/>
                    </a:cubicBezTo>
                    <a:cubicBezTo>
                      <a:pt x="48" y="48"/>
                      <a:pt x="48" y="48"/>
                      <a:pt x="48" y="48"/>
                    </a:cubicBezTo>
                    <a:cubicBezTo>
                      <a:pt x="579" y="48"/>
                      <a:pt x="579" y="48"/>
                      <a:pt x="579" y="48"/>
                    </a:cubicBezTo>
                    <a:lnTo>
                      <a:pt x="578" y="48"/>
                    </a:lnTo>
                    <a:close/>
                  </a:path>
                </a:pathLst>
              </a:custGeom>
              <a:solidFill>
                <a:srgbClr val="C5C5C5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43" name="Freeform 34"/>
              <p:cNvSpPr>
                <a:spLocks/>
              </p:cNvSpPr>
              <p:nvPr/>
            </p:nvSpPr>
            <p:spPr bwMode="auto">
              <a:xfrm>
                <a:off x="1657" y="-4532"/>
                <a:ext cx="996" cy="678"/>
              </a:xfrm>
              <a:custGeom>
                <a:avLst/>
                <a:gdLst>
                  <a:gd name="T0" fmla="*/ 995 w 996"/>
                  <a:gd name="T1" fmla="*/ 0 h 678"/>
                  <a:gd name="T2" fmla="*/ 995 w 996"/>
                  <a:gd name="T3" fmla="*/ 678 h 678"/>
                  <a:gd name="T4" fmla="*/ 0 w 996"/>
                  <a:gd name="T5" fmla="*/ 678 h 678"/>
                  <a:gd name="T6" fmla="*/ 0 w 996"/>
                  <a:gd name="T7" fmla="*/ 0 h 678"/>
                  <a:gd name="T8" fmla="*/ 996 w 996"/>
                  <a:gd name="T9" fmla="*/ 0 h 678"/>
                  <a:gd name="T10" fmla="*/ 995 w 996"/>
                  <a:gd name="T11" fmla="*/ 0 h 67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996" h="678">
                    <a:moveTo>
                      <a:pt x="995" y="0"/>
                    </a:moveTo>
                    <a:lnTo>
                      <a:pt x="995" y="678"/>
                    </a:lnTo>
                    <a:lnTo>
                      <a:pt x="0" y="678"/>
                    </a:lnTo>
                    <a:lnTo>
                      <a:pt x="0" y="0"/>
                    </a:lnTo>
                    <a:lnTo>
                      <a:pt x="996" y="0"/>
                    </a:lnTo>
                    <a:lnTo>
                      <a:pt x="995" y="0"/>
                    </a:lnTo>
                    <a:close/>
                  </a:path>
                </a:pathLst>
              </a:custGeom>
              <a:solidFill>
                <a:srgbClr val="00BBF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44" name="Freeform 35"/>
              <p:cNvSpPr>
                <a:spLocks/>
              </p:cNvSpPr>
              <p:nvPr/>
            </p:nvSpPr>
            <p:spPr bwMode="auto">
              <a:xfrm>
                <a:off x="1657" y="-4532"/>
                <a:ext cx="996" cy="678"/>
              </a:xfrm>
              <a:custGeom>
                <a:avLst/>
                <a:gdLst>
                  <a:gd name="T0" fmla="*/ 995 w 996"/>
                  <a:gd name="T1" fmla="*/ 0 h 678"/>
                  <a:gd name="T2" fmla="*/ 995 w 996"/>
                  <a:gd name="T3" fmla="*/ 678 h 678"/>
                  <a:gd name="T4" fmla="*/ 0 w 996"/>
                  <a:gd name="T5" fmla="*/ 678 h 678"/>
                  <a:gd name="T6" fmla="*/ 0 w 996"/>
                  <a:gd name="T7" fmla="*/ 0 h 678"/>
                  <a:gd name="T8" fmla="*/ 996 w 996"/>
                  <a:gd name="T9" fmla="*/ 0 h 678"/>
                  <a:gd name="T10" fmla="*/ 995 w 996"/>
                  <a:gd name="T11" fmla="*/ 0 h 67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996" h="678">
                    <a:moveTo>
                      <a:pt x="995" y="0"/>
                    </a:moveTo>
                    <a:lnTo>
                      <a:pt x="995" y="678"/>
                    </a:lnTo>
                    <a:lnTo>
                      <a:pt x="0" y="678"/>
                    </a:lnTo>
                    <a:lnTo>
                      <a:pt x="0" y="0"/>
                    </a:lnTo>
                    <a:lnTo>
                      <a:pt x="996" y="0"/>
                    </a:lnTo>
                    <a:lnTo>
                      <a:pt x="995" y="0"/>
                    </a:lnTo>
                  </a:path>
                </a:pathLst>
              </a:cu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45" name="Freeform 36"/>
              <p:cNvSpPr>
                <a:spLocks/>
              </p:cNvSpPr>
              <p:nvPr/>
            </p:nvSpPr>
            <p:spPr bwMode="auto">
              <a:xfrm>
                <a:off x="1569" y="-4622"/>
                <a:ext cx="1103" cy="858"/>
              </a:xfrm>
              <a:custGeom>
                <a:avLst/>
                <a:gdLst>
                  <a:gd name="T0" fmla="*/ 48 w 588"/>
                  <a:gd name="T1" fmla="*/ 409 h 457"/>
                  <a:gd name="T2" fmla="*/ 47 w 588"/>
                  <a:gd name="T3" fmla="*/ 409 h 457"/>
                  <a:gd name="T4" fmla="*/ 47 w 588"/>
                  <a:gd name="T5" fmla="*/ 48 h 457"/>
                  <a:gd name="T6" fmla="*/ 532 w 588"/>
                  <a:gd name="T7" fmla="*/ 48 h 457"/>
                  <a:gd name="T8" fmla="*/ 588 w 588"/>
                  <a:gd name="T9" fmla="*/ 0 h 457"/>
                  <a:gd name="T10" fmla="*/ 588 w 588"/>
                  <a:gd name="T11" fmla="*/ 0 h 457"/>
                  <a:gd name="T12" fmla="*/ 34 w 588"/>
                  <a:gd name="T13" fmla="*/ 0 h 457"/>
                  <a:gd name="T14" fmla="*/ 0 w 588"/>
                  <a:gd name="T15" fmla="*/ 36 h 457"/>
                  <a:gd name="T16" fmla="*/ 0 w 588"/>
                  <a:gd name="T17" fmla="*/ 422 h 457"/>
                  <a:gd name="T18" fmla="*/ 34 w 588"/>
                  <a:gd name="T19" fmla="*/ 457 h 457"/>
                  <a:gd name="T20" fmla="*/ 47 w 588"/>
                  <a:gd name="T21" fmla="*/ 457 h 457"/>
                  <a:gd name="T22" fmla="*/ 104 w 588"/>
                  <a:gd name="T23" fmla="*/ 409 h 457"/>
                  <a:gd name="T24" fmla="*/ 48 w 588"/>
                  <a:gd name="T25" fmla="*/ 409 h 45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</a:cxnLst>
                <a:rect l="0" t="0" r="r" b="b"/>
                <a:pathLst>
                  <a:path w="588" h="457">
                    <a:moveTo>
                      <a:pt x="48" y="409"/>
                    </a:moveTo>
                    <a:cubicBezTo>
                      <a:pt x="47" y="409"/>
                      <a:pt x="47" y="409"/>
                      <a:pt x="47" y="409"/>
                    </a:cubicBezTo>
                    <a:cubicBezTo>
                      <a:pt x="47" y="48"/>
                      <a:pt x="47" y="48"/>
                      <a:pt x="47" y="48"/>
                    </a:cubicBezTo>
                    <a:cubicBezTo>
                      <a:pt x="532" y="48"/>
                      <a:pt x="532" y="48"/>
                      <a:pt x="532" y="48"/>
                    </a:cubicBezTo>
                    <a:cubicBezTo>
                      <a:pt x="588" y="0"/>
                      <a:pt x="588" y="0"/>
                      <a:pt x="588" y="0"/>
                    </a:cubicBezTo>
                    <a:cubicBezTo>
                      <a:pt x="588" y="0"/>
                      <a:pt x="588" y="0"/>
                      <a:pt x="588" y="0"/>
                    </a:cubicBezTo>
                    <a:cubicBezTo>
                      <a:pt x="34" y="0"/>
                      <a:pt x="34" y="0"/>
                      <a:pt x="34" y="0"/>
                    </a:cubicBezTo>
                    <a:cubicBezTo>
                      <a:pt x="15" y="0"/>
                      <a:pt x="0" y="17"/>
                      <a:pt x="0" y="36"/>
                    </a:cubicBezTo>
                    <a:cubicBezTo>
                      <a:pt x="0" y="422"/>
                      <a:pt x="0" y="422"/>
                      <a:pt x="0" y="422"/>
                    </a:cubicBezTo>
                    <a:cubicBezTo>
                      <a:pt x="0" y="441"/>
                      <a:pt x="15" y="457"/>
                      <a:pt x="34" y="457"/>
                    </a:cubicBezTo>
                    <a:cubicBezTo>
                      <a:pt x="47" y="457"/>
                      <a:pt x="47" y="457"/>
                      <a:pt x="47" y="457"/>
                    </a:cubicBezTo>
                    <a:cubicBezTo>
                      <a:pt x="104" y="409"/>
                      <a:pt x="104" y="409"/>
                      <a:pt x="104" y="409"/>
                    </a:cubicBezTo>
                    <a:lnTo>
                      <a:pt x="48" y="409"/>
                    </a:lnTo>
                    <a:close/>
                  </a:path>
                </a:pathLst>
              </a:custGeom>
              <a:solidFill>
                <a:srgbClr val="E0E0E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46" name="Freeform 37"/>
              <p:cNvSpPr>
                <a:spLocks/>
              </p:cNvSpPr>
              <p:nvPr/>
            </p:nvSpPr>
            <p:spPr bwMode="auto">
              <a:xfrm>
                <a:off x="1657" y="-4532"/>
                <a:ext cx="910" cy="678"/>
              </a:xfrm>
              <a:custGeom>
                <a:avLst/>
                <a:gdLst>
                  <a:gd name="T0" fmla="*/ 0 w 910"/>
                  <a:gd name="T1" fmla="*/ 678 h 678"/>
                  <a:gd name="T2" fmla="*/ 2 w 910"/>
                  <a:gd name="T3" fmla="*/ 678 h 678"/>
                  <a:gd name="T4" fmla="*/ 2 w 910"/>
                  <a:gd name="T5" fmla="*/ 0 h 678"/>
                  <a:gd name="T6" fmla="*/ 910 w 910"/>
                  <a:gd name="T7" fmla="*/ 0 h 678"/>
                  <a:gd name="T8" fmla="*/ 910 w 910"/>
                  <a:gd name="T9" fmla="*/ 0 h 678"/>
                  <a:gd name="T10" fmla="*/ 0 w 910"/>
                  <a:gd name="T11" fmla="*/ 0 h 678"/>
                  <a:gd name="T12" fmla="*/ 0 w 910"/>
                  <a:gd name="T13" fmla="*/ 678 h 67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</a:cxnLst>
                <a:rect l="0" t="0" r="r" b="b"/>
                <a:pathLst>
                  <a:path w="910" h="678">
                    <a:moveTo>
                      <a:pt x="0" y="678"/>
                    </a:moveTo>
                    <a:lnTo>
                      <a:pt x="2" y="678"/>
                    </a:lnTo>
                    <a:lnTo>
                      <a:pt x="2" y="0"/>
                    </a:lnTo>
                    <a:lnTo>
                      <a:pt x="910" y="0"/>
                    </a:lnTo>
                    <a:lnTo>
                      <a:pt x="910" y="0"/>
                    </a:lnTo>
                    <a:lnTo>
                      <a:pt x="0" y="0"/>
                    </a:lnTo>
                    <a:lnTo>
                      <a:pt x="0" y="678"/>
                    </a:lnTo>
                    <a:close/>
                  </a:path>
                </a:pathLst>
              </a:custGeom>
              <a:solidFill>
                <a:srgbClr val="59B4D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47" name="Rectangle 38"/>
              <p:cNvSpPr>
                <a:spLocks noChangeArrowheads="1"/>
              </p:cNvSpPr>
              <p:nvPr/>
            </p:nvSpPr>
            <p:spPr bwMode="auto">
              <a:xfrm>
                <a:off x="1771" y="-3608"/>
                <a:ext cx="768" cy="71"/>
              </a:xfrm>
              <a:prstGeom prst="rect">
                <a:avLst/>
              </a:prstGeom>
              <a:solidFill>
                <a:srgbClr val="B0B0B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48" name="Oval 39"/>
              <p:cNvSpPr>
                <a:spLocks noChangeArrowheads="1"/>
              </p:cNvSpPr>
              <p:nvPr/>
            </p:nvSpPr>
            <p:spPr bwMode="auto">
              <a:xfrm>
                <a:off x="2135" y="-4588"/>
                <a:ext cx="32" cy="32"/>
              </a:xfrm>
              <a:prstGeom prst="ellipse">
                <a:avLst/>
              </a:prstGeom>
              <a:solidFill>
                <a:srgbClr val="BAC84A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49" name="Freeform 40"/>
              <p:cNvSpPr>
                <a:spLocks/>
              </p:cNvSpPr>
              <p:nvPr/>
            </p:nvSpPr>
            <p:spPr bwMode="auto">
              <a:xfrm>
                <a:off x="1942" y="-4455"/>
                <a:ext cx="424" cy="252"/>
              </a:xfrm>
              <a:custGeom>
                <a:avLst/>
                <a:gdLst>
                  <a:gd name="T0" fmla="*/ 113 w 226"/>
                  <a:gd name="T1" fmla="*/ 0 h 134"/>
                  <a:gd name="T2" fmla="*/ 111 w 226"/>
                  <a:gd name="T3" fmla="*/ 1 h 134"/>
                  <a:gd name="T4" fmla="*/ 2 w 226"/>
                  <a:gd name="T5" fmla="*/ 64 h 134"/>
                  <a:gd name="T6" fmla="*/ 0 w 226"/>
                  <a:gd name="T7" fmla="*/ 67 h 134"/>
                  <a:gd name="T8" fmla="*/ 2 w 226"/>
                  <a:gd name="T9" fmla="*/ 70 h 134"/>
                  <a:gd name="T10" fmla="*/ 112 w 226"/>
                  <a:gd name="T11" fmla="*/ 133 h 134"/>
                  <a:gd name="T12" fmla="*/ 114 w 226"/>
                  <a:gd name="T13" fmla="*/ 134 h 134"/>
                  <a:gd name="T14" fmla="*/ 115 w 226"/>
                  <a:gd name="T15" fmla="*/ 133 h 134"/>
                  <a:gd name="T16" fmla="*/ 225 w 226"/>
                  <a:gd name="T17" fmla="*/ 70 h 134"/>
                  <a:gd name="T18" fmla="*/ 226 w 226"/>
                  <a:gd name="T19" fmla="*/ 67 h 134"/>
                  <a:gd name="T20" fmla="*/ 225 w 226"/>
                  <a:gd name="T21" fmla="*/ 64 h 134"/>
                  <a:gd name="T22" fmla="*/ 115 w 226"/>
                  <a:gd name="T23" fmla="*/ 1 h 134"/>
                  <a:gd name="T24" fmla="*/ 113 w 226"/>
                  <a:gd name="T25" fmla="*/ 0 h 13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</a:cxnLst>
                <a:rect l="0" t="0" r="r" b="b"/>
                <a:pathLst>
                  <a:path w="226" h="134">
                    <a:moveTo>
                      <a:pt x="113" y="0"/>
                    </a:moveTo>
                    <a:cubicBezTo>
                      <a:pt x="112" y="0"/>
                      <a:pt x="112" y="0"/>
                      <a:pt x="111" y="1"/>
                    </a:cubicBezTo>
                    <a:cubicBezTo>
                      <a:pt x="2" y="64"/>
                      <a:pt x="2" y="64"/>
                      <a:pt x="2" y="64"/>
                    </a:cubicBezTo>
                    <a:cubicBezTo>
                      <a:pt x="1" y="64"/>
                      <a:pt x="0" y="65"/>
                      <a:pt x="0" y="67"/>
                    </a:cubicBezTo>
                    <a:cubicBezTo>
                      <a:pt x="0" y="68"/>
                      <a:pt x="1" y="69"/>
                      <a:pt x="2" y="70"/>
                    </a:cubicBezTo>
                    <a:cubicBezTo>
                      <a:pt x="112" y="133"/>
                      <a:pt x="112" y="133"/>
                      <a:pt x="112" y="133"/>
                    </a:cubicBezTo>
                    <a:cubicBezTo>
                      <a:pt x="112" y="133"/>
                      <a:pt x="113" y="134"/>
                      <a:pt x="114" y="134"/>
                    </a:cubicBezTo>
                    <a:cubicBezTo>
                      <a:pt x="114" y="134"/>
                      <a:pt x="115" y="133"/>
                      <a:pt x="115" y="133"/>
                    </a:cubicBezTo>
                    <a:cubicBezTo>
                      <a:pt x="225" y="70"/>
                      <a:pt x="225" y="70"/>
                      <a:pt x="225" y="70"/>
                    </a:cubicBezTo>
                    <a:cubicBezTo>
                      <a:pt x="226" y="69"/>
                      <a:pt x="226" y="68"/>
                      <a:pt x="226" y="67"/>
                    </a:cubicBezTo>
                    <a:cubicBezTo>
                      <a:pt x="226" y="66"/>
                      <a:pt x="226" y="65"/>
                      <a:pt x="225" y="64"/>
                    </a:cubicBezTo>
                    <a:cubicBezTo>
                      <a:pt x="115" y="1"/>
                      <a:pt x="115" y="1"/>
                      <a:pt x="115" y="1"/>
                    </a:cubicBezTo>
                    <a:cubicBezTo>
                      <a:pt x="114" y="0"/>
                      <a:pt x="114" y="0"/>
                      <a:pt x="113" y="0"/>
                    </a:cubicBezTo>
                  </a:path>
                </a:pathLst>
              </a:custGeom>
              <a:solidFill>
                <a:srgbClr val="E5F8FE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50" name="Freeform 41"/>
              <p:cNvSpPr>
                <a:spLocks/>
              </p:cNvSpPr>
              <p:nvPr/>
            </p:nvSpPr>
            <p:spPr bwMode="auto">
              <a:xfrm>
                <a:off x="1914" y="-4284"/>
                <a:ext cx="218" cy="370"/>
              </a:xfrm>
              <a:custGeom>
                <a:avLst/>
                <a:gdLst>
                  <a:gd name="T0" fmla="*/ 3 w 116"/>
                  <a:gd name="T1" fmla="*/ 0 h 197"/>
                  <a:gd name="T2" fmla="*/ 1 w 116"/>
                  <a:gd name="T3" fmla="*/ 0 h 197"/>
                  <a:gd name="T4" fmla="*/ 0 w 116"/>
                  <a:gd name="T5" fmla="*/ 3 h 197"/>
                  <a:gd name="T6" fmla="*/ 0 w 116"/>
                  <a:gd name="T7" fmla="*/ 130 h 197"/>
                  <a:gd name="T8" fmla="*/ 1 w 116"/>
                  <a:gd name="T9" fmla="*/ 133 h 197"/>
                  <a:gd name="T10" fmla="*/ 111 w 116"/>
                  <a:gd name="T11" fmla="*/ 197 h 197"/>
                  <a:gd name="T12" fmla="*/ 113 w 116"/>
                  <a:gd name="T13" fmla="*/ 197 h 197"/>
                  <a:gd name="T14" fmla="*/ 114 w 116"/>
                  <a:gd name="T15" fmla="*/ 197 h 197"/>
                  <a:gd name="T16" fmla="*/ 116 w 116"/>
                  <a:gd name="T17" fmla="*/ 194 h 197"/>
                  <a:gd name="T18" fmla="*/ 116 w 116"/>
                  <a:gd name="T19" fmla="*/ 67 h 197"/>
                  <a:gd name="T20" fmla="*/ 114 w 116"/>
                  <a:gd name="T21" fmla="*/ 64 h 197"/>
                  <a:gd name="T22" fmla="*/ 5 w 116"/>
                  <a:gd name="T23" fmla="*/ 0 h 197"/>
                  <a:gd name="T24" fmla="*/ 3 w 116"/>
                  <a:gd name="T25" fmla="*/ 0 h 19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</a:cxnLst>
                <a:rect l="0" t="0" r="r" b="b"/>
                <a:pathLst>
                  <a:path w="116" h="197">
                    <a:moveTo>
                      <a:pt x="3" y="0"/>
                    </a:moveTo>
                    <a:cubicBezTo>
                      <a:pt x="2" y="0"/>
                      <a:pt x="2" y="0"/>
                      <a:pt x="1" y="0"/>
                    </a:cubicBezTo>
                    <a:cubicBezTo>
                      <a:pt x="0" y="1"/>
                      <a:pt x="0" y="2"/>
                      <a:pt x="0" y="3"/>
                    </a:cubicBezTo>
                    <a:cubicBezTo>
                      <a:pt x="0" y="130"/>
                      <a:pt x="0" y="130"/>
                      <a:pt x="0" y="130"/>
                    </a:cubicBezTo>
                    <a:cubicBezTo>
                      <a:pt x="0" y="132"/>
                      <a:pt x="0" y="133"/>
                      <a:pt x="1" y="133"/>
                    </a:cubicBezTo>
                    <a:cubicBezTo>
                      <a:pt x="111" y="197"/>
                      <a:pt x="111" y="197"/>
                      <a:pt x="111" y="197"/>
                    </a:cubicBezTo>
                    <a:cubicBezTo>
                      <a:pt x="112" y="197"/>
                      <a:pt x="112" y="197"/>
                      <a:pt x="113" y="197"/>
                    </a:cubicBezTo>
                    <a:cubicBezTo>
                      <a:pt x="113" y="197"/>
                      <a:pt x="114" y="197"/>
                      <a:pt x="114" y="197"/>
                    </a:cubicBezTo>
                    <a:cubicBezTo>
                      <a:pt x="115" y="196"/>
                      <a:pt x="116" y="195"/>
                      <a:pt x="116" y="194"/>
                    </a:cubicBezTo>
                    <a:cubicBezTo>
                      <a:pt x="116" y="67"/>
                      <a:pt x="116" y="67"/>
                      <a:pt x="116" y="67"/>
                    </a:cubicBezTo>
                    <a:cubicBezTo>
                      <a:pt x="116" y="65"/>
                      <a:pt x="115" y="64"/>
                      <a:pt x="114" y="64"/>
                    </a:cubicBezTo>
                    <a:cubicBezTo>
                      <a:pt x="5" y="0"/>
                      <a:pt x="5" y="0"/>
                      <a:pt x="5" y="0"/>
                    </a:cubicBezTo>
                    <a:cubicBezTo>
                      <a:pt x="4" y="0"/>
                      <a:pt x="4" y="0"/>
                      <a:pt x="3" y="0"/>
                    </a:cubicBezTo>
                  </a:path>
                </a:pathLst>
              </a:custGeom>
              <a:solidFill>
                <a:srgbClr val="CCF1FC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51" name="Freeform 42"/>
              <p:cNvSpPr>
                <a:spLocks/>
              </p:cNvSpPr>
              <p:nvPr/>
            </p:nvSpPr>
            <p:spPr bwMode="auto">
              <a:xfrm>
                <a:off x="2179" y="-4282"/>
                <a:ext cx="217" cy="368"/>
              </a:xfrm>
              <a:custGeom>
                <a:avLst/>
                <a:gdLst>
                  <a:gd name="T0" fmla="*/ 113 w 116"/>
                  <a:gd name="T1" fmla="*/ 0 h 196"/>
                  <a:gd name="T2" fmla="*/ 111 w 116"/>
                  <a:gd name="T3" fmla="*/ 0 h 196"/>
                  <a:gd name="T4" fmla="*/ 1 w 116"/>
                  <a:gd name="T5" fmla="*/ 64 h 196"/>
                  <a:gd name="T6" fmla="*/ 0 w 116"/>
                  <a:gd name="T7" fmla="*/ 66 h 196"/>
                  <a:gd name="T8" fmla="*/ 0 w 116"/>
                  <a:gd name="T9" fmla="*/ 193 h 196"/>
                  <a:gd name="T10" fmla="*/ 1 w 116"/>
                  <a:gd name="T11" fmla="*/ 196 h 196"/>
                  <a:gd name="T12" fmla="*/ 3 w 116"/>
                  <a:gd name="T13" fmla="*/ 196 h 196"/>
                  <a:gd name="T14" fmla="*/ 5 w 116"/>
                  <a:gd name="T15" fmla="*/ 196 h 196"/>
                  <a:gd name="T16" fmla="*/ 114 w 116"/>
                  <a:gd name="T17" fmla="*/ 132 h 196"/>
                  <a:gd name="T18" fmla="*/ 116 w 116"/>
                  <a:gd name="T19" fmla="*/ 129 h 196"/>
                  <a:gd name="T20" fmla="*/ 116 w 116"/>
                  <a:gd name="T21" fmla="*/ 3 h 196"/>
                  <a:gd name="T22" fmla="*/ 114 w 116"/>
                  <a:gd name="T23" fmla="*/ 0 h 196"/>
                  <a:gd name="T24" fmla="*/ 113 w 116"/>
                  <a:gd name="T25" fmla="*/ 0 h 19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</a:cxnLst>
                <a:rect l="0" t="0" r="r" b="b"/>
                <a:pathLst>
                  <a:path w="116" h="196">
                    <a:moveTo>
                      <a:pt x="113" y="0"/>
                    </a:moveTo>
                    <a:cubicBezTo>
                      <a:pt x="112" y="0"/>
                      <a:pt x="112" y="0"/>
                      <a:pt x="111" y="0"/>
                    </a:cubicBezTo>
                    <a:cubicBezTo>
                      <a:pt x="1" y="64"/>
                      <a:pt x="1" y="64"/>
                      <a:pt x="1" y="64"/>
                    </a:cubicBezTo>
                    <a:cubicBezTo>
                      <a:pt x="0" y="64"/>
                      <a:pt x="0" y="65"/>
                      <a:pt x="0" y="66"/>
                    </a:cubicBezTo>
                    <a:cubicBezTo>
                      <a:pt x="0" y="193"/>
                      <a:pt x="0" y="193"/>
                      <a:pt x="0" y="193"/>
                    </a:cubicBezTo>
                    <a:cubicBezTo>
                      <a:pt x="0" y="194"/>
                      <a:pt x="0" y="195"/>
                      <a:pt x="1" y="196"/>
                    </a:cubicBezTo>
                    <a:cubicBezTo>
                      <a:pt x="2" y="196"/>
                      <a:pt x="2" y="196"/>
                      <a:pt x="3" y="196"/>
                    </a:cubicBezTo>
                    <a:cubicBezTo>
                      <a:pt x="3" y="196"/>
                      <a:pt x="4" y="196"/>
                      <a:pt x="5" y="196"/>
                    </a:cubicBezTo>
                    <a:cubicBezTo>
                      <a:pt x="114" y="132"/>
                      <a:pt x="114" y="132"/>
                      <a:pt x="114" y="132"/>
                    </a:cubicBezTo>
                    <a:cubicBezTo>
                      <a:pt x="115" y="132"/>
                      <a:pt x="116" y="131"/>
                      <a:pt x="116" y="129"/>
                    </a:cubicBezTo>
                    <a:cubicBezTo>
                      <a:pt x="116" y="3"/>
                      <a:pt x="116" y="3"/>
                      <a:pt x="116" y="3"/>
                    </a:cubicBezTo>
                    <a:cubicBezTo>
                      <a:pt x="116" y="2"/>
                      <a:pt x="115" y="1"/>
                      <a:pt x="114" y="0"/>
                    </a:cubicBezTo>
                    <a:cubicBezTo>
                      <a:pt x="114" y="0"/>
                      <a:pt x="113" y="0"/>
                      <a:pt x="113" y="0"/>
                    </a:cubicBezTo>
                  </a:path>
                </a:pathLst>
              </a:custGeom>
              <a:solidFill>
                <a:srgbClr val="80DDF8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</p:grpSp>
        <p:grpSp>
          <p:nvGrpSpPr>
            <p:cNvPr id="52" name="Group 45"/>
            <p:cNvGrpSpPr>
              <a:grpSpLocks noChangeAspect="1"/>
            </p:cNvGrpSpPr>
            <p:nvPr/>
          </p:nvGrpSpPr>
          <p:grpSpPr bwMode="auto">
            <a:xfrm>
              <a:off x="1360488" y="-3495675"/>
              <a:ext cx="4121150" cy="4124325"/>
              <a:chOff x="857" y="-2202"/>
              <a:chExt cx="2596" cy="2598"/>
            </a:xfrm>
          </p:grpSpPr>
          <p:sp>
            <p:nvSpPr>
              <p:cNvPr id="53" name="AutoShape 44"/>
              <p:cNvSpPr>
                <a:spLocks noChangeAspect="1" noChangeArrowheads="1" noTextEdit="1"/>
              </p:cNvSpPr>
              <p:nvPr/>
            </p:nvSpPr>
            <p:spPr bwMode="auto">
              <a:xfrm>
                <a:off x="857" y="-2202"/>
                <a:ext cx="2596" cy="2596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54" name="Freeform 46"/>
              <p:cNvSpPr>
                <a:spLocks/>
              </p:cNvSpPr>
              <p:nvPr/>
            </p:nvSpPr>
            <p:spPr bwMode="auto">
              <a:xfrm>
                <a:off x="870" y="-2189"/>
                <a:ext cx="2572" cy="2574"/>
              </a:xfrm>
              <a:custGeom>
                <a:avLst/>
                <a:gdLst>
                  <a:gd name="T0" fmla="*/ 1370 w 1370"/>
                  <a:gd name="T1" fmla="*/ 1337 h 1371"/>
                  <a:gd name="T2" fmla="*/ 1337 w 1370"/>
                  <a:gd name="T3" fmla="*/ 1371 h 1371"/>
                  <a:gd name="T4" fmla="*/ 33 w 1370"/>
                  <a:gd name="T5" fmla="*/ 1371 h 1371"/>
                  <a:gd name="T6" fmla="*/ 0 w 1370"/>
                  <a:gd name="T7" fmla="*/ 1337 h 1371"/>
                  <a:gd name="T8" fmla="*/ 0 w 1370"/>
                  <a:gd name="T9" fmla="*/ 34 h 1371"/>
                  <a:gd name="T10" fmla="*/ 33 w 1370"/>
                  <a:gd name="T11" fmla="*/ 0 h 1371"/>
                  <a:gd name="T12" fmla="*/ 1337 w 1370"/>
                  <a:gd name="T13" fmla="*/ 0 h 1371"/>
                  <a:gd name="T14" fmla="*/ 1370 w 1370"/>
                  <a:gd name="T15" fmla="*/ 34 h 1371"/>
                  <a:gd name="T16" fmla="*/ 1370 w 1370"/>
                  <a:gd name="T17" fmla="*/ 1337 h 1371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</a:cxnLst>
                <a:rect l="0" t="0" r="r" b="b"/>
                <a:pathLst>
                  <a:path w="1370" h="1371">
                    <a:moveTo>
                      <a:pt x="1370" y="1337"/>
                    </a:moveTo>
                    <a:cubicBezTo>
                      <a:pt x="1370" y="1356"/>
                      <a:pt x="1355" y="1371"/>
                      <a:pt x="1337" y="1371"/>
                    </a:cubicBezTo>
                    <a:cubicBezTo>
                      <a:pt x="33" y="1371"/>
                      <a:pt x="33" y="1371"/>
                      <a:pt x="33" y="1371"/>
                    </a:cubicBezTo>
                    <a:cubicBezTo>
                      <a:pt x="15" y="1371"/>
                      <a:pt x="0" y="1356"/>
                      <a:pt x="0" y="1337"/>
                    </a:cubicBezTo>
                    <a:cubicBezTo>
                      <a:pt x="0" y="34"/>
                      <a:pt x="0" y="34"/>
                      <a:pt x="0" y="34"/>
                    </a:cubicBezTo>
                    <a:cubicBezTo>
                      <a:pt x="0" y="15"/>
                      <a:pt x="15" y="0"/>
                      <a:pt x="33" y="0"/>
                    </a:cubicBezTo>
                    <a:cubicBezTo>
                      <a:pt x="1337" y="0"/>
                      <a:pt x="1337" y="0"/>
                      <a:pt x="1337" y="0"/>
                    </a:cubicBezTo>
                    <a:cubicBezTo>
                      <a:pt x="1355" y="0"/>
                      <a:pt x="1370" y="15"/>
                      <a:pt x="1370" y="34"/>
                    </a:cubicBezTo>
                    <a:cubicBezTo>
                      <a:pt x="1370" y="1337"/>
                      <a:pt x="1370" y="1337"/>
                      <a:pt x="1370" y="1337"/>
                    </a:cubicBezTo>
                  </a:path>
                </a:pathLst>
              </a:custGeom>
              <a:solidFill>
                <a:srgbClr val="022D7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55" name="Freeform 47"/>
              <p:cNvSpPr>
                <a:spLocks/>
              </p:cNvSpPr>
              <p:nvPr/>
            </p:nvSpPr>
            <p:spPr bwMode="auto">
              <a:xfrm>
                <a:off x="859" y="-2200"/>
                <a:ext cx="2594" cy="2596"/>
              </a:xfrm>
              <a:custGeom>
                <a:avLst/>
                <a:gdLst>
                  <a:gd name="T0" fmla="*/ 1376 w 1382"/>
                  <a:gd name="T1" fmla="*/ 1343 h 1383"/>
                  <a:gd name="T2" fmla="*/ 1370 w 1382"/>
                  <a:gd name="T3" fmla="*/ 1343 h 1383"/>
                  <a:gd name="T4" fmla="*/ 1362 w 1382"/>
                  <a:gd name="T5" fmla="*/ 1363 h 1383"/>
                  <a:gd name="T6" fmla="*/ 1343 w 1382"/>
                  <a:gd name="T7" fmla="*/ 1371 h 1383"/>
                  <a:gd name="T8" fmla="*/ 39 w 1382"/>
                  <a:gd name="T9" fmla="*/ 1371 h 1383"/>
                  <a:gd name="T10" fmla="*/ 20 w 1382"/>
                  <a:gd name="T11" fmla="*/ 1363 h 1383"/>
                  <a:gd name="T12" fmla="*/ 12 w 1382"/>
                  <a:gd name="T13" fmla="*/ 1343 h 1383"/>
                  <a:gd name="T14" fmla="*/ 12 w 1382"/>
                  <a:gd name="T15" fmla="*/ 40 h 1383"/>
                  <a:gd name="T16" fmla="*/ 20 w 1382"/>
                  <a:gd name="T17" fmla="*/ 20 h 1383"/>
                  <a:gd name="T18" fmla="*/ 39 w 1382"/>
                  <a:gd name="T19" fmla="*/ 12 h 1383"/>
                  <a:gd name="T20" fmla="*/ 1343 w 1382"/>
                  <a:gd name="T21" fmla="*/ 12 h 1383"/>
                  <a:gd name="T22" fmla="*/ 1362 w 1382"/>
                  <a:gd name="T23" fmla="*/ 20 h 1383"/>
                  <a:gd name="T24" fmla="*/ 1370 w 1382"/>
                  <a:gd name="T25" fmla="*/ 40 h 1383"/>
                  <a:gd name="T26" fmla="*/ 1370 w 1382"/>
                  <a:gd name="T27" fmla="*/ 1343 h 1383"/>
                  <a:gd name="T28" fmla="*/ 1376 w 1382"/>
                  <a:gd name="T29" fmla="*/ 1343 h 1383"/>
                  <a:gd name="T30" fmla="*/ 1382 w 1382"/>
                  <a:gd name="T31" fmla="*/ 1343 h 1383"/>
                  <a:gd name="T32" fmla="*/ 1382 w 1382"/>
                  <a:gd name="T33" fmla="*/ 40 h 1383"/>
                  <a:gd name="T34" fmla="*/ 1343 w 1382"/>
                  <a:gd name="T35" fmla="*/ 0 h 1383"/>
                  <a:gd name="T36" fmla="*/ 39 w 1382"/>
                  <a:gd name="T37" fmla="*/ 0 h 1383"/>
                  <a:gd name="T38" fmla="*/ 0 w 1382"/>
                  <a:gd name="T39" fmla="*/ 40 h 1383"/>
                  <a:gd name="T40" fmla="*/ 0 w 1382"/>
                  <a:gd name="T41" fmla="*/ 1343 h 1383"/>
                  <a:gd name="T42" fmla="*/ 39 w 1382"/>
                  <a:gd name="T43" fmla="*/ 1383 h 1383"/>
                  <a:gd name="T44" fmla="*/ 1343 w 1382"/>
                  <a:gd name="T45" fmla="*/ 1383 h 1383"/>
                  <a:gd name="T46" fmla="*/ 1382 w 1382"/>
                  <a:gd name="T47" fmla="*/ 1343 h 1383"/>
                  <a:gd name="T48" fmla="*/ 1376 w 1382"/>
                  <a:gd name="T49" fmla="*/ 1343 h 1383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</a:cxnLst>
                <a:rect l="0" t="0" r="r" b="b"/>
                <a:pathLst>
                  <a:path w="1382" h="1383">
                    <a:moveTo>
                      <a:pt x="1376" y="1343"/>
                    </a:moveTo>
                    <a:cubicBezTo>
                      <a:pt x="1370" y="1343"/>
                      <a:pt x="1370" y="1343"/>
                      <a:pt x="1370" y="1343"/>
                    </a:cubicBezTo>
                    <a:cubicBezTo>
                      <a:pt x="1370" y="1351"/>
                      <a:pt x="1367" y="1358"/>
                      <a:pt x="1362" y="1363"/>
                    </a:cubicBezTo>
                    <a:cubicBezTo>
                      <a:pt x="1357" y="1368"/>
                      <a:pt x="1350" y="1371"/>
                      <a:pt x="1343" y="1371"/>
                    </a:cubicBezTo>
                    <a:cubicBezTo>
                      <a:pt x="39" y="1371"/>
                      <a:pt x="39" y="1371"/>
                      <a:pt x="39" y="1371"/>
                    </a:cubicBezTo>
                    <a:cubicBezTo>
                      <a:pt x="31" y="1371"/>
                      <a:pt x="25" y="1368"/>
                      <a:pt x="20" y="1363"/>
                    </a:cubicBezTo>
                    <a:cubicBezTo>
                      <a:pt x="15" y="1358"/>
                      <a:pt x="12" y="1351"/>
                      <a:pt x="12" y="1343"/>
                    </a:cubicBezTo>
                    <a:cubicBezTo>
                      <a:pt x="12" y="40"/>
                      <a:pt x="12" y="40"/>
                      <a:pt x="12" y="40"/>
                    </a:cubicBezTo>
                    <a:cubicBezTo>
                      <a:pt x="12" y="32"/>
                      <a:pt x="15" y="25"/>
                      <a:pt x="20" y="20"/>
                    </a:cubicBezTo>
                    <a:cubicBezTo>
                      <a:pt x="25" y="15"/>
                      <a:pt x="31" y="12"/>
                      <a:pt x="39" y="12"/>
                    </a:cubicBezTo>
                    <a:cubicBezTo>
                      <a:pt x="1343" y="12"/>
                      <a:pt x="1343" y="12"/>
                      <a:pt x="1343" y="12"/>
                    </a:cubicBezTo>
                    <a:cubicBezTo>
                      <a:pt x="1350" y="12"/>
                      <a:pt x="1357" y="15"/>
                      <a:pt x="1362" y="20"/>
                    </a:cubicBezTo>
                    <a:cubicBezTo>
                      <a:pt x="1367" y="25"/>
                      <a:pt x="1370" y="32"/>
                      <a:pt x="1370" y="40"/>
                    </a:cubicBezTo>
                    <a:cubicBezTo>
                      <a:pt x="1370" y="1343"/>
                      <a:pt x="1370" y="1343"/>
                      <a:pt x="1370" y="1343"/>
                    </a:cubicBezTo>
                    <a:cubicBezTo>
                      <a:pt x="1376" y="1343"/>
                      <a:pt x="1376" y="1343"/>
                      <a:pt x="1376" y="1343"/>
                    </a:cubicBezTo>
                    <a:cubicBezTo>
                      <a:pt x="1382" y="1343"/>
                      <a:pt x="1382" y="1343"/>
                      <a:pt x="1382" y="1343"/>
                    </a:cubicBezTo>
                    <a:cubicBezTo>
                      <a:pt x="1382" y="40"/>
                      <a:pt x="1382" y="40"/>
                      <a:pt x="1382" y="40"/>
                    </a:cubicBezTo>
                    <a:cubicBezTo>
                      <a:pt x="1382" y="18"/>
                      <a:pt x="1364" y="0"/>
                      <a:pt x="1343" y="0"/>
                    </a:cubicBezTo>
                    <a:cubicBezTo>
                      <a:pt x="39" y="0"/>
                      <a:pt x="39" y="0"/>
                      <a:pt x="39" y="0"/>
                    </a:cubicBezTo>
                    <a:cubicBezTo>
                      <a:pt x="17" y="0"/>
                      <a:pt x="0" y="18"/>
                      <a:pt x="0" y="40"/>
                    </a:cubicBezTo>
                    <a:cubicBezTo>
                      <a:pt x="0" y="1343"/>
                      <a:pt x="0" y="1343"/>
                      <a:pt x="0" y="1343"/>
                    </a:cubicBezTo>
                    <a:cubicBezTo>
                      <a:pt x="0" y="1365"/>
                      <a:pt x="17" y="1383"/>
                      <a:pt x="39" y="1383"/>
                    </a:cubicBezTo>
                    <a:cubicBezTo>
                      <a:pt x="1343" y="1383"/>
                      <a:pt x="1343" y="1383"/>
                      <a:pt x="1343" y="1383"/>
                    </a:cubicBezTo>
                    <a:cubicBezTo>
                      <a:pt x="1364" y="1383"/>
                      <a:pt x="1382" y="1365"/>
                      <a:pt x="1382" y="1343"/>
                    </a:cubicBezTo>
                    <a:lnTo>
                      <a:pt x="1376" y="1343"/>
                    </a:ln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56" name="Rectangle 48"/>
              <p:cNvSpPr>
                <a:spLocks noChangeArrowheads="1"/>
              </p:cNvSpPr>
              <p:nvPr/>
            </p:nvSpPr>
            <p:spPr bwMode="auto">
              <a:xfrm>
                <a:off x="1770" y="-164"/>
                <a:ext cx="101" cy="22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defTabSz="914225"/>
                <a:r>
                  <a:rPr lang="en-US" altLang="en-US" sz="2300" b="1">
                    <a:solidFill>
                      <a:srgbClr val="FFFFFF"/>
                    </a:solidFill>
                    <a:latin typeface="Segoe UI Semibold" panose="020B0702040204020203" pitchFamily="34" charset="0"/>
                  </a:rPr>
                  <a:t>S</a:t>
                </a:r>
                <a:endParaRPr lang="en-US" alt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57" name="Rectangle 49"/>
              <p:cNvSpPr>
                <a:spLocks noChangeArrowheads="1"/>
              </p:cNvSpPr>
              <p:nvPr/>
            </p:nvSpPr>
            <p:spPr bwMode="auto">
              <a:xfrm>
                <a:off x="1868" y="-164"/>
                <a:ext cx="105" cy="227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defTabSz="914225"/>
                <a:r>
                  <a:rPr lang="en-US" altLang="en-US" sz="2300" b="1">
                    <a:solidFill>
                      <a:srgbClr val="FFFFFF"/>
                    </a:solidFill>
                    <a:latin typeface="Segoe UI Semibold" panose="020B0702040204020203" pitchFamily="34" charset="0"/>
                  </a:rPr>
                  <a:t>T</a:t>
                </a:r>
                <a:endParaRPr lang="en-US" alt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58" name="Rectangle 50"/>
              <p:cNvSpPr>
                <a:spLocks noChangeArrowheads="1"/>
              </p:cNvSpPr>
              <p:nvPr/>
            </p:nvSpPr>
            <p:spPr bwMode="auto">
              <a:xfrm>
                <a:off x="1959" y="-164"/>
                <a:ext cx="257" cy="22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defTabSz="914225"/>
                <a:r>
                  <a:rPr lang="en-US" altLang="en-US" sz="2300" b="1">
                    <a:solidFill>
                      <a:srgbClr val="FFFFFF"/>
                    </a:solidFill>
                    <a:latin typeface="Segoe UI Semibold" panose="020B0702040204020203" pitchFamily="34" charset="0"/>
                  </a:rPr>
                  <a:t>OR</a:t>
                </a:r>
                <a:endParaRPr lang="en-US" alt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59" name="Rectangle 51"/>
              <p:cNvSpPr>
                <a:spLocks noChangeArrowheads="1"/>
              </p:cNvSpPr>
              <p:nvPr/>
            </p:nvSpPr>
            <p:spPr bwMode="auto">
              <a:xfrm>
                <a:off x="2206" y="-164"/>
                <a:ext cx="127" cy="227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defTabSz="914225"/>
                <a:r>
                  <a:rPr lang="en-US" altLang="en-US" sz="2300" b="1">
                    <a:solidFill>
                      <a:srgbClr val="FFFFFF"/>
                    </a:solidFill>
                    <a:latin typeface="Segoe UI Semibold" panose="020B0702040204020203" pitchFamily="34" charset="0"/>
                  </a:rPr>
                  <a:t>A</a:t>
                </a:r>
                <a:endParaRPr lang="en-US" alt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60" name="Rectangle 52"/>
              <p:cNvSpPr>
                <a:spLocks noChangeArrowheads="1"/>
              </p:cNvSpPr>
              <p:nvPr/>
            </p:nvSpPr>
            <p:spPr bwMode="auto">
              <a:xfrm>
                <a:off x="2324" y="-164"/>
                <a:ext cx="225" cy="22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defTabSz="914225"/>
                <a:r>
                  <a:rPr lang="en-US" altLang="en-US" sz="2300" b="1">
                    <a:solidFill>
                      <a:srgbClr val="FFFFFF"/>
                    </a:solidFill>
                    <a:latin typeface="Segoe UI Semibold" panose="020B0702040204020203" pitchFamily="34" charset="0"/>
                  </a:rPr>
                  <a:t>GE</a:t>
                </a:r>
                <a:endParaRPr lang="en-US" alt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61" name="Freeform 53"/>
              <p:cNvSpPr>
                <a:spLocks/>
              </p:cNvSpPr>
              <p:nvPr/>
            </p:nvSpPr>
            <p:spPr bwMode="auto">
              <a:xfrm>
                <a:off x="1593" y="-1273"/>
                <a:ext cx="1126" cy="789"/>
              </a:xfrm>
              <a:custGeom>
                <a:avLst/>
                <a:gdLst>
                  <a:gd name="T0" fmla="*/ 0 w 600"/>
                  <a:gd name="T1" fmla="*/ 397 h 420"/>
                  <a:gd name="T2" fmla="*/ 22 w 600"/>
                  <a:gd name="T3" fmla="*/ 420 h 420"/>
                  <a:gd name="T4" fmla="*/ 577 w 600"/>
                  <a:gd name="T5" fmla="*/ 420 h 420"/>
                  <a:gd name="T6" fmla="*/ 600 w 600"/>
                  <a:gd name="T7" fmla="*/ 397 h 420"/>
                  <a:gd name="T8" fmla="*/ 600 w 600"/>
                  <a:gd name="T9" fmla="*/ 0 h 420"/>
                  <a:gd name="T10" fmla="*/ 0 w 600"/>
                  <a:gd name="T11" fmla="*/ 0 h 420"/>
                  <a:gd name="T12" fmla="*/ 0 w 600"/>
                  <a:gd name="T13" fmla="*/ 397 h 42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</a:cxnLst>
                <a:rect l="0" t="0" r="r" b="b"/>
                <a:pathLst>
                  <a:path w="600" h="420">
                    <a:moveTo>
                      <a:pt x="0" y="397"/>
                    </a:moveTo>
                    <a:cubicBezTo>
                      <a:pt x="0" y="410"/>
                      <a:pt x="10" y="420"/>
                      <a:pt x="22" y="420"/>
                    </a:cubicBezTo>
                    <a:cubicBezTo>
                      <a:pt x="577" y="420"/>
                      <a:pt x="577" y="420"/>
                      <a:pt x="577" y="420"/>
                    </a:cubicBezTo>
                    <a:cubicBezTo>
                      <a:pt x="590" y="420"/>
                      <a:pt x="600" y="410"/>
                      <a:pt x="600" y="397"/>
                    </a:cubicBezTo>
                    <a:cubicBezTo>
                      <a:pt x="600" y="0"/>
                      <a:pt x="600" y="0"/>
                      <a:pt x="600" y="0"/>
                    </a:cubicBezTo>
                    <a:cubicBezTo>
                      <a:pt x="0" y="0"/>
                      <a:pt x="0" y="0"/>
                      <a:pt x="0" y="0"/>
                    </a:cubicBezTo>
                    <a:cubicBezTo>
                      <a:pt x="0" y="397"/>
                      <a:pt x="0" y="397"/>
                      <a:pt x="0" y="397"/>
                    </a:cubicBezTo>
                  </a:path>
                </a:pathLst>
              </a:custGeom>
              <a:solidFill>
                <a:srgbClr val="E0E0E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62" name="Freeform 54"/>
              <p:cNvSpPr>
                <a:spLocks/>
              </p:cNvSpPr>
              <p:nvPr/>
            </p:nvSpPr>
            <p:spPr bwMode="auto">
              <a:xfrm>
                <a:off x="1593" y="-1444"/>
                <a:ext cx="1126" cy="171"/>
              </a:xfrm>
              <a:custGeom>
                <a:avLst/>
                <a:gdLst>
                  <a:gd name="T0" fmla="*/ 578 w 600"/>
                  <a:gd name="T1" fmla="*/ 0 h 91"/>
                  <a:gd name="T2" fmla="*/ 22 w 600"/>
                  <a:gd name="T3" fmla="*/ 0 h 91"/>
                  <a:gd name="T4" fmla="*/ 0 w 600"/>
                  <a:gd name="T5" fmla="*/ 22 h 91"/>
                  <a:gd name="T6" fmla="*/ 0 w 600"/>
                  <a:gd name="T7" fmla="*/ 91 h 91"/>
                  <a:gd name="T8" fmla="*/ 600 w 600"/>
                  <a:gd name="T9" fmla="*/ 91 h 91"/>
                  <a:gd name="T10" fmla="*/ 600 w 600"/>
                  <a:gd name="T11" fmla="*/ 22 h 91"/>
                  <a:gd name="T12" fmla="*/ 578 w 600"/>
                  <a:gd name="T13" fmla="*/ 0 h 91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</a:cxnLst>
                <a:rect l="0" t="0" r="r" b="b"/>
                <a:pathLst>
                  <a:path w="600" h="91">
                    <a:moveTo>
                      <a:pt x="578" y="0"/>
                    </a:moveTo>
                    <a:cubicBezTo>
                      <a:pt x="22" y="0"/>
                      <a:pt x="22" y="0"/>
                      <a:pt x="22" y="0"/>
                    </a:cubicBezTo>
                    <a:cubicBezTo>
                      <a:pt x="10" y="0"/>
                      <a:pt x="0" y="10"/>
                      <a:pt x="0" y="22"/>
                    </a:cubicBezTo>
                    <a:cubicBezTo>
                      <a:pt x="0" y="91"/>
                      <a:pt x="0" y="91"/>
                      <a:pt x="0" y="91"/>
                    </a:cubicBezTo>
                    <a:cubicBezTo>
                      <a:pt x="600" y="91"/>
                      <a:pt x="600" y="91"/>
                      <a:pt x="600" y="91"/>
                    </a:cubicBezTo>
                    <a:cubicBezTo>
                      <a:pt x="600" y="22"/>
                      <a:pt x="600" y="22"/>
                      <a:pt x="600" y="22"/>
                    </a:cubicBezTo>
                    <a:cubicBezTo>
                      <a:pt x="600" y="10"/>
                      <a:pt x="590" y="0"/>
                      <a:pt x="578" y="0"/>
                    </a:cubicBezTo>
                  </a:path>
                </a:pathLst>
              </a:custGeom>
              <a:solidFill>
                <a:srgbClr val="8DC63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63" name="Rectangle 55"/>
              <p:cNvSpPr>
                <a:spLocks noChangeArrowheads="1"/>
              </p:cNvSpPr>
              <p:nvPr/>
            </p:nvSpPr>
            <p:spPr bwMode="auto">
              <a:xfrm>
                <a:off x="1927" y="-1027"/>
                <a:ext cx="208" cy="126"/>
              </a:xfrm>
              <a:prstGeom prst="rect">
                <a:avLst/>
              </a:pr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64" name="Rectangle 56"/>
              <p:cNvSpPr>
                <a:spLocks noChangeArrowheads="1"/>
              </p:cNvSpPr>
              <p:nvPr/>
            </p:nvSpPr>
            <p:spPr bwMode="auto">
              <a:xfrm>
                <a:off x="1927" y="-1027"/>
                <a:ext cx="208" cy="126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65" name="Rectangle 57"/>
              <p:cNvSpPr>
                <a:spLocks noChangeArrowheads="1"/>
              </p:cNvSpPr>
              <p:nvPr/>
            </p:nvSpPr>
            <p:spPr bwMode="auto">
              <a:xfrm>
                <a:off x="1927" y="-1194"/>
                <a:ext cx="208" cy="126"/>
              </a:xfrm>
              <a:prstGeom prst="rect">
                <a:avLst/>
              </a:pr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66" name="Rectangle 58"/>
              <p:cNvSpPr>
                <a:spLocks noChangeArrowheads="1"/>
              </p:cNvSpPr>
              <p:nvPr/>
            </p:nvSpPr>
            <p:spPr bwMode="auto">
              <a:xfrm>
                <a:off x="1927" y="-1194"/>
                <a:ext cx="208" cy="126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67" name="Rectangle 59"/>
              <p:cNvSpPr>
                <a:spLocks noChangeArrowheads="1"/>
              </p:cNvSpPr>
              <p:nvPr/>
            </p:nvSpPr>
            <p:spPr bwMode="auto">
              <a:xfrm>
                <a:off x="1927" y="-860"/>
                <a:ext cx="208" cy="124"/>
              </a:xfrm>
              <a:prstGeom prst="rect">
                <a:avLst/>
              </a:prstGeom>
              <a:solidFill>
                <a:srgbClr val="8DC63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68" name="Rectangle 60"/>
              <p:cNvSpPr>
                <a:spLocks noChangeArrowheads="1"/>
              </p:cNvSpPr>
              <p:nvPr/>
            </p:nvSpPr>
            <p:spPr bwMode="auto">
              <a:xfrm>
                <a:off x="1927" y="-860"/>
                <a:ext cx="208" cy="12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69" name="Rectangle 61"/>
              <p:cNvSpPr>
                <a:spLocks noChangeArrowheads="1"/>
              </p:cNvSpPr>
              <p:nvPr/>
            </p:nvSpPr>
            <p:spPr bwMode="auto">
              <a:xfrm>
                <a:off x="2177" y="-860"/>
                <a:ext cx="208" cy="124"/>
              </a:xfrm>
              <a:prstGeom prst="rect">
                <a:avLst/>
              </a:prstGeom>
              <a:solidFill>
                <a:srgbClr val="8DC63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70" name="Rectangle 62"/>
              <p:cNvSpPr>
                <a:spLocks noChangeArrowheads="1"/>
              </p:cNvSpPr>
              <p:nvPr/>
            </p:nvSpPr>
            <p:spPr bwMode="auto">
              <a:xfrm>
                <a:off x="2177" y="-1027"/>
                <a:ext cx="208" cy="126"/>
              </a:xfrm>
              <a:prstGeom prst="rect">
                <a:avLst/>
              </a:pr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71" name="Rectangle 63"/>
              <p:cNvSpPr>
                <a:spLocks noChangeArrowheads="1"/>
              </p:cNvSpPr>
              <p:nvPr/>
            </p:nvSpPr>
            <p:spPr bwMode="auto">
              <a:xfrm>
                <a:off x="2177" y="-1027"/>
                <a:ext cx="208" cy="126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72" name="Rectangle 64"/>
              <p:cNvSpPr>
                <a:spLocks noChangeArrowheads="1"/>
              </p:cNvSpPr>
              <p:nvPr/>
            </p:nvSpPr>
            <p:spPr bwMode="auto">
              <a:xfrm>
                <a:off x="2177" y="-1194"/>
                <a:ext cx="208" cy="126"/>
              </a:xfrm>
              <a:prstGeom prst="rect">
                <a:avLst/>
              </a:pr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73" name="Rectangle 65"/>
              <p:cNvSpPr>
                <a:spLocks noChangeArrowheads="1"/>
              </p:cNvSpPr>
              <p:nvPr/>
            </p:nvSpPr>
            <p:spPr bwMode="auto">
              <a:xfrm>
                <a:off x="2177" y="-1194"/>
                <a:ext cx="208" cy="126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74" name="Rectangle 66"/>
              <p:cNvSpPr>
                <a:spLocks noChangeArrowheads="1"/>
              </p:cNvSpPr>
              <p:nvPr/>
            </p:nvSpPr>
            <p:spPr bwMode="auto">
              <a:xfrm>
                <a:off x="1676" y="-1194"/>
                <a:ext cx="210" cy="126"/>
              </a:xfrm>
              <a:prstGeom prst="rect">
                <a:avLst/>
              </a:pr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75" name="Rectangle 67"/>
              <p:cNvSpPr>
                <a:spLocks noChangeArrowheads="1"/>
              </p:cNvSpPr>
              <p:nvPr/>
            </p:nvSpPr>
            <p:spPr bwMode="auto">
              <a:xfrm>
                <a:off x="1676" y="-1194"/>
                <a:ext cx="210" cy="126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76" name="Rectangle 68"/>
              <p:cNvSpPr>
                <a:spLocks noChangeArrowheads="1"/>
              </p:cNvSpPr>
              <p:nvPr/>
            </p:nvSpPr>
            <p:spPr bwMode="auto">
              <a:xfrm>
                <a:off x="1676" y="-1027"/>
                <a:ext cx="210" cy="126"/>
              </a:xfrm>
              <a:prstGeom prst="rect">
                <a:avLst/>
              </a:pr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77" name="Rectangle 69"/>
              <p:cNvSpPr>
                <a:spLocks noChangeArrowheads="1"/>
              </p:cNvSpPr>
              <p:nvPr/>
            </p:nvSpPr>
            <p:spPr bwMode="auto">
              <a:xfrm>
                <a:off x="1676" y="-1027"/>
                <a:ext cx="210" cy="126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78" name="Rectangle 70"/>
              <p:cNvSpPr>
                <a:spLocks noChangeArrowheads="1"/>
              </p:cNvSpPr>
              <p:nvPr/>
            </p:nvSpPr>
            <p:spPr bwMode="auto">
              <a:xfrm>
                <a:off x="1676" y="-860"/>
                <a:ext cx="210" cy="124"/>
              </a:xfrm>
              <a:prstGeom prst="rect">
                <a:avLst/>
              </a:prstGeom>
              <a:solidFill>
                <a:srgbClr val="8DC63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79" name="Rectangle 71"/>
              <p:cNvSpPr>
                <a:spLocks noChangeArrowheads="1"/>
              </p:cNvSpPr>
              <p:nvPr/>
            </p:nvSpPr>
            <p:spPr bwMode="auto">
              <a:xfrm>
                <a:off x="1676" y="-860"/>
                <a:ext cx="210" cy="12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80" name="Rectangle 72"/>
              <p:cNvSpPr>
                <a:spLocks noChangeArrowheads="1"/>
              </p:cNvSpPr>
              <p:nvPr/>
            </p:nvSpPr>
            <p:spPr bwMode="auto">
              <a:xfrm>
                <a:off x="1676" y="-693"/>
                <a:ext cx="210" cy="124"/>
              </a:xfrm>
              <a:prstGeom prst="rect">
                <a:avLst/>
              </a:prstGeom>
              <a:solidFill>
                <a:srgbClr val="8DC63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81" name="Rectangle 73"/>
              <p:cNvSpPr>
                <a:spLocks noChangeArrowheads="1"/>
              </p:cNvSpPr>
              <p:nvPr/>
            </p:nvSpPr>
            <p:spPr bwMode="auto">
              <a:xfrm>
                <a:off x="1676" y="-693"/>
                <a:ext cx="210" cy="12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82" name="Rectangle 74"/>
              <p:cNvSpPr>
                <a:spLocks noChangeArrowheads="1"/>
              </p:cNvSpPr>
              <p:nvPr/>
            </p:nvSpPr>
            <p:spPr bwMode="auto">
              <a:xfrm>
                <a:off x="1927" y="-693"/>
                <a:ext cx="208" cy="124"/>
              </a:xfrm>
              <a:prstGeom prst="rect">
                <a:avLst/>
              </a:prstGeom>
              <a:solidFill>
                <a:srgbClr val="8DC63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83" name="Rectangle 75"/>
              <p:cNvSpPr>
                <a:spLocks noChangeArrowheads="1"/>
              </p:cNvSpPr>
              <p:nvPr/>
            </p:nvSpPr>
            <p:spPr bwMode="auto">
              <a:xfrm>
                <a:off x="2177" y="-693"/>
                <a:ext cx="208" cy="124"/>
              </a:xfrm>
              <a:prstGeom prst="rect">
                <a:avLst/>
              </a:prstGeom>
              <a:solidFill>
                <a:srgbClr val="8DC63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84" name="Rectangle 76"/>
              <p:cNvSpPr>
                <a:spLocks noChangeArrowheads="1"/>
              </p:cNvSpPr>
              <p:nvPr/>
            </p:nvSpPr>
            <p:spPr bwMode="auto">
              <a:xfrm>
                <a:off x="2426" y="-860"/>
                <a:ext cx="209" cy="124"/>
              </a:xfrm>
              <a:prstGeom prst="rect">
                <a:avLst/>
              </a:prstGeom>
              <a:solidFill>
                <a:srgbClr val="8DC63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85" name="Rectangle 77"/>
              <p:cNvSpPr>
                <a:spLocks noChangeArrowheads="1"/>
              </p:cNvSpPr>
              <p:nvPr/>
            </p:nvSpPr>
            <p:spPr bwMode="auto">
              <a:xfrm>
                <a:off x="2426" y="-1027"/>
                <a:ext cx="209" cy="126"/>
              </a:xfrm>
              <a:prstGeom prst="rect">
                <a:avLst/>
              </a:pr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86" name="Rectangle 78"/>
              <p:cNvSpPr>
                <a:spLocks noChangeArrowheads="1"/>
              </p:cNvSpPr>
              <p:nvPr/>
            </p:nvSpPr>
            <p:spPr bwMode="auto">
              <a:xfrm>
                <a:off x="2426" y="-1194"/>
                <a:ext cx="209" cy="126"/>
              </a:xfrm>
              <a:prstGeom prst="rect">
                <a:avLst/>
              </a:pr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87" name="Rectangle 79"/>
              <p:cNvSpPr>
                <a:spLocks noChangeArrowheads="1"/>
              </p:cNvSpPr>
              <p:nvPr/>
            </p:nvSpPr>
            <p:spPr bwMode="auto">
              <a:xfrm>
                <a:off x="2426" y="-693"/>
                <a:ext cx="209" cy="124"/>
              </a:xfrm>
              <a:prstGeom prst="rect">
                <a:avLst/>
              </a:prstGeom>
              <a:solidFill>
                <a:srgbClr val="8DC63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88" name="Freeform 80"/>
              <p:cNvSpPr>
                <a:spLocks noEditPoints="1"/>
              </p:cNvSpPr>
              <p:nvPr/>
            </p:nvSpPr>
            <p:spPr bwMode="auto">
              <a:xfrm>
                <a:off x="1629" y="-1444"/>
                <a:ext cx="946" cy="960"/>
              </a:xfrm>
              <a:custGeom>
                <a:avLst/>
                <a:gdLst>
                  <a:gd name="T0" fmla="*/ 1 w 504"/>
                  <a:gd name="T1" fmla="*/ 511 h 511"/>
                  <a:gd name="T2" fmla="*/ 5 w 504"/>
                  <a:gd name="T3" fmla="*/ 511 h 511"/>
                  <a:gd name="T4" fmla="*/ 31 w 504"/>
                  <a:gd name="T5" fmla="*/ 511 h 511"/>
                  <a:gd name="T6" fmla="*/ 32 w 504"/>
                  <a:gd name="T7" fmla="*/ 511 h 511"/>
                  <a:gd name="T8" fmla="*/ 3 w 504"/>
                  <a:gd name="T9" fmla="*/ 511 h 511"/>
                  <a:gd name="T10" fmla="*/ 1 w 504"/>
                  <a:gd name="T11" fmla="*/ 511 h 511"/>
                  <a:gd name="T12" fmla="*/ 504 w 504"/>
                  <a:gd name="T13" fmla="*/ 0 h 511"/>
                  <a:gd name="T14" fmla="*/ 5 w 504"/>
                  <a:gd name="T15" fmla="*/ 0 h 511"/>
                  <a:gd name="T16" fmla="*/ 0 w 504"/>
                  <a:gd name="T17" fmla="*/ 0 h 511"/>
                  <a:gd name="T18" fmla="*/ 3 w 504"/>
                  <a:gd name="T19" fmla="*/ 0 h 511"/>
                  <a:gd name="T20" fmla="*/ 504 w 504"/>
                  <a:gd name="T21" fmla="*/ 0 h 511"/>
                  <a:gd name="T22" fmla="*/ 504 w 504"/>
                  <a:gd name="T23" fmla="*/ 0 h 511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</a:cxnLst>
                <a:rect l="0" t="0" r="r" b="b"/>
                <a:pathLst>
                  <a:path w="504" h="511">
                    <a:moveTo>
                      <a:pt x="1" y="511"/>
                    </a:moveTo>
                    <a:cubicBezTo>
                      <a:pt x="3" y="511"/>
                      <a:pt x="4" y="511"/>
                      <a:pt x="5" y="511"/>
                    </a:cubicBezTo>
                    <a:cubicBezTo>
                      <a:pt x="31" y="511"/>
                      <a:pt x="31" y="511"/>
                      <a:pt x="31" y="511"/>
                    </a:cubicBezTo>
                    <a:cubicBezTo>
                      <a:pt x="32" y="511"/>
                      <a:pt x="32" y="511"/>
                      <a:pt x="32" y="511"/>
                    </a:cubicBezTo>
                    <a:cubicBezTo>
                      <a:pt x="3" y="511"/>
                      <a:pt x="3" y="511"/>
                      <a:pt x="3" y="511"/>
                    </a:cubicBezTo>
                    <a:cubicBezTo>
                      <a:pt x="3" y="511"/>
                      <a:pt x="2" y="511"/>
                      <a:pt x="1" y="511"/>
                    </a:cubicBezTo>
                    <a:moveTo>
                      <a:pt x="504" y="0"/>
                    </a:moveTo>
                    <a:cubicBezTo>
                      <a:pt x="5" y="0"/>
                      <a:pt x="5" y="0"/>
                      <a:pt x="5" y="0"/>
                    </a:cubicBezTo>
                    <a:cubicBezTo>
                      <a:pt x="3" y="0"/>
                      <a:pt x="2" y="0"/>
                      <a:pt x="0" y="0"/>
                    </a:cubicBezTo>
                    <a:cubicBezTo>
                      <a:pt x="1" y="0"/>
                      <a:pt x="2" y="0"/>
                      <a:pt x="3" y="0"/>
                    </a:cubicBezTo>
                    <a:cubicBezTo>
                      <a:pt x="504" y="0"/>
                      <a:pt x="504" y="0"/>
                      <a:pt x="504" y="0"/>
                    </a:cubicBezTo>
                    <a:cubicBezTo>
                      <a:pt x="504" y="0"/>
                      <a:pt x="504" y="0"/>
                      <a:pt x="504" y="0"/>
                    </a:cubicBezTo>
                  </a:path>
                </a:pathLst>
              </a:custGeom>
              <a:solidFill>
                <a:srgbClr val="1C427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89" name="Freeform 81"/>
              <p:cNvSpPr>
                <a:spLocks noEditPoints="1"/>
              </p:cNvSpPr>
              <p:nvPr/>
            </p:nvSpPr>
            <p:spPr bwMode="auto">
              <a:xfrm>
                <a:off x="1593" y="-1273"/>
                <a:ext cx="824" cy="789"/>
              </a:xfrm>
              <a:custGeom>
                <a:avLst/>
                <a:gdLst>
                  <a:gd name="T0" fmla="*/ 44 w 439"/>
                  <a:gd name="T1" fmla="*/ 286 h 420"/>
                  <a:gd name="T2" fmla="*/ 44 w 439"/>
                  <a:gd name="T3" fmla="*/ 220 h 420"/>
                  <a:gd name="T4" fmla="*/ 156 w 439"/>
                  <a:gd name="T5" fmla="*/ 220 h 420"/>
                  <a:gd name="T6" fmla="*/ 156 w 439"/>
                  <a:gd name="T7" fmla="*/ 286 h 420"/>
                  <a:gd name="T8" fmla="*/ 44 w 439"/>
                  <a:gd name="T9" fmla="*/ 286 h 420"/>
                  <a:gd name="T10" fmla="*/ 44 w 439"/>
                  <a:gd name="T11" fmla="*/ 198 h 420"/>
                  <a:gd name="T12" fmla="*/ 44 w 439"/>
                  <a:gd name="T13" fmla="*/ 131 h 420"/>
                  <a:gd name="T14" fmla="*/ 156 w 439"/>
                  <a:gd name="T15" fmla="*/ 131 h 420"/>
                  <a:gd name="T16" fmla="*/ 156 w 439"/>
                  <a:gd name="T17" fmla="*/ 198 h 420"/>
                  <a:gd name="T18" fmla="*/ 44 w 439"/>
                  <a:gd name="T19" fmla="*/ 198 h 420"/>
                  <a:gd name="T20" fmla="*/ 44 w 439"/>
                  <a:gd name="T21" fmla="*/ 109 h 420"/>
                  <a:gd name="T22" fmla="*/ 44 w 439"/>
                  <a:gd name="T23" fmla="*/ 42 h 420"/>
                  <a:gd name="T24" fmla="*/ 156 w 439"/>
                  <a:gd name="T25" fmla="*/ 42 h 420"/>
                  <a:gd name="T26" fmla="*/ 156 w 439"/>
                  <a:gd name="T27" fmla="*/ 109 h 420"/>
                  <a:gd name="T28" fmla="*/ 44 w 439"/>
                  <a:gd name="T29" fmla="*/ 109 h 420"/>
                  <a:gd name="T30" fmla="*/ 178 w 439"/>
                  <a:gd name="T31" fmla="*/ 109 h 420"/>
                  <a:gd name="T32" fmla="*/ 178 w 439"/>
                  <a:gd name="T33" fmla="*/ 42 h 420"/>
                  <a:gd name="T34" fmla="*/ 289 w 439"/>
                  <a:gd name="T35" fmla="*/ 42 h 420"/>
                  <a:gd name="T36" fmla="*/ 289 w 439"/>
                  <a:gd name="T37" fmla="*/ 109 h 420"/>
                  <a:gd name="T38" fmla="*/ 178 w 439"/>
                  <a:gd name="T39" fmla="*/ 109 h 420"/>
                  <a:gd name="T40" fmla="*/ 439 w 439"/>
                  <a:gd name="T41" fmla="*/ 0 h 420"/>
                  <a:gd name="T42" fmla="*/ 0 w 439"/>
                  <a:gd name="T43" fmla="*/ 0 h 420"/>
                  <a:gd name="T44" fmla="*/ 0 w 439"/>
                  <a:gd name="T45" fmla="*/ 20 h 420"/>
                  <a:gd name="T46" fmla="*/ 0 w 439"/>
                  <a:gd name="T47" fmla="*/ 60 h 420"/>
                  <a:gd name="T48" fmla="*/ 0 w 439"/>
                  <a:gd name="T49" fmla="*/ 396 h 420"/>
                  <a:gd name="T50" fmla="*/ 20 w 439"/>
                  <a:gd name="T51" fmla="*/ 420 h 420"/>
                  <a:gd name="T52" fmla="*/ 22 w 439"/>
                  <a:gd name="T53" fmla="*/ 420 h 420"/>
                  <a:gd name="T54" fmla="*/ 51 w 439"/>
                  <a:gd name="T55" fmla="*/ 420 h 420"/>
                  <a:gd name="T56" fmla="*/ 92 w 439"/>
                  <a:gd name="T57" fmla="*/ 375 h 420"/>
                  <a:gd name="T58" fmla="*/ 44 w 439"/>
                  <a:gd name="T59" fmla="*/ 375 h 420"/>
                  <a:gd name="T60" fmla="*/ 44 w 439"/>
                  <a:gd name="T61" fmla="*/ 309 h 420"/>
                  <a:gd name="T62" fmla="*/ 153 w 439"/>
                  <a:gd name="T63" fmla="*/ 309 h 420"/>
                  <a:gd name="T64" fmla="*/ 178 w 439"/>
                  <a:gd name="T65" fmla="*/ 282 h 420"/>
                  <a:gd name="T66" fmla="*/ 178 w 439"/>
                  <a:gd name="T67" fmla="*/ 220 h 420"/>
                  <a:gd name="T68" fmla="*/ 235 w 439"/>
                  <a:gd name="T69" fmla="*/ 220 h 420"/>
                  <a:gd name="T70" fmla="*/ 256 w 439"/>
                  <a:gd name="T71" fmla="*/ 198 h 420"/>
                  <a:gd name="T72" fmla="*/ 178 w 439"/>
                  <a:gd name="T73" fmla="*/ 198 h 420"/>
                  <a:gd name="T74" fmla="*/ 178 w 439"/>
                  <a:gd name="T75" fmla="*/ 131 h 420"/>
                  <a:gd name="T76" fmla="*/ 289 w 439"/>
                  <a:gd name="T77" fmla="*/ 131 h 420"/>
                  <a:gd name="T78" fmla="*/ 289 w 439"/>
                  <a:gd name="T79" fmla="*/ 162 h 420"/>
                  <a:gd name="T80" fmla="*/ 311 w 439"/>
                  <a:gd name="T81" fmla="*/ 138 h 420"/>
                  <a:gd name="T82" fmla="*/ 311 w 439"/>
                  <a:gd name="T83" fmla="*/ 131 h 420"/>
                  <a:gd name="T84" fmla="*/ 318 w 439"/>
                  <a:gd name="T85" fmla="*/ 131 h 420"/>
                  <a:gd name="T86" fmla="*/ 338 w 439"/>
                  <a:gd name="T87" fmla="*/ 109 h 420"/>
                  <a:gd name="T88" fmla="*/ 311 w 439"/>
                  <a:gd name="T89" fmla="*/ 109 h 420"/>
                  <a:gd name="T90" fmla="*/ 311 w 439"/>
                  <a:gd name="T91" fmla="*/ 42 h 420"/>
                  <a:gd name="T92" fmla="*/ 400 w 439"/>
                  <a:gd name="T93" fmla="*/ 42 h 420"/>
                  <a:gd name="T94" fmla="*/ 439 w 439"/>
                  <a:gd name="T95" fmla="*/ 0 h 42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</a:cxnLst>
                <a:rect l="0" t="0" r="r" b="b"/>
                <a:pathLst>
                  <a:path w="439" h="420">
                    <a:moveTo>
                      <a:pt x="44" y="286"/>
                    </a:moveTo>
                    <a:cubicBezTo>
                      <a:pt x="44" y="220"/>
                      <a:pt x="44" y="220"/>
                      <a:pt x="44" y="220"/>
                    </a:cubicBezTo>
                    <a:cubicBezTo>
                      <a:pt x="156" y="220"/>
                      <a:pt x="156" y="220"/>
                      <a:pt x="156" y="220"/>
                    </a:cubicBezTo>
                    <a:cubicBezTo>
                      <a:pt x="156" y="286"/>
                      <a:pt x="156" y="286"/>
                      <a:pt x="156" y="286"/>
                    </a:cubicBezTo>
                    <a:cubicBezTo>
                      <a:pt x="44" y="286"/>
                      <a:pt x="44" y="286"/>
                      <a:pt x="44" y="286"/>
                    </a:cubicBezTo>
                    <a:moveTo>
                      <a:pt x="44" y="198"/>
                    </a:moveTo>
                    <a:cubicBezTo>
                      <a:pt x="44" y="131"/>
                      <a:pt x="44" y="131"/>
                      <a:pt x="44" y="131"/>
                    </a:cubicBezTo>
                    <a:cubicBezTo>
                      <a:pt x="156" y="131"/>
                      <a:pt x="156" y="131"/>
                      <a:pt x="156" y="131"/>
                    </a:cubicBezTo>
                    <a:cubicBezTo>
                      <a:pt x="156" y="198"/>
                      <a:pt x="156" y="198"/>
                      <a:pt x="156" y="198"/>
                    </a:cubicBezTo>
                    <a:cubicBezTo>
                      <a:pt x="44" y="198"/>
                      <a:pt x="44" y="198"/>
                      <a:pt x="44" y="198"/>
                    </a:cubicBezTo>
                    <a:moveTo>
                      <a:pt x="44" y="109"/>
                    </a:moveTo>
                    <a:cubicBezTo>
                      <a:pt x="44" y="42"/>
                      <a:pt x="44" y="42"/>
                      <a:pt x="44" y="42"/>
                    </a:cubicBezTo>
                    <a:cubicBezTo>
                      <a:pt x="156" y="42"/>
                      <a:pt x="156" y="42"/>
                      <a:pt x="156" y="42"/>
                    </a:cubicBezTo>
                    <a:cubicBezTo>
                      <a:pt x="156" y="109"/>
                      <a:pt x="156" y="109"/>
                      <a:pt x="156" y="109"/>
                    </a:cubicBezTo>
                    <a:cubicBezTo>
                      <a:pt x="44" y="109"/>
                      <a:pt x="44" y="109"/>
                      <a:pt x="44" y="109"/>
                    </a:cubicBezTo>
                    <a:moveTo>
                      <a:pt x="178" y="109"/>
                    </a:moveTo>
                    <a:cubicBezTo>
                      <a:pt x="178" y="42"/>
                      <a:pt x="178" y="42"/>
                      <a:pt x="178" y="42"/>
                    </a:cubicBezTo>
                    <a:cubicBezTo>
                      <a:pt x="289" y="42"/>
                      <a:pt x="289" y="42"/>
                      <a:pt x="289" y="42"/>
                    </a:cubicBezTo>
                    <a:cubicBezTo>
                      <a:pt x="289" y="109"/>
                      <a:pt x="289" y="109"/>
                      <a:pt x="289" y="109"/>
                    </a:cubicBezTo>
                    <a:cubicBezTo>
                      <a:pt x="178" y="109"/>
                      <a:pt x="178" y="109"/>
                      <a:pt x="178" y="109"/>
                    </a:cubicBezTo>
                    <a:moveTo>
                      <a:pt x="439" y="0"/>
                    </a:moveTo>
                    <a:cubicBezTo>
                      <a:pt x="0" y="0"/>
                      <a:pt x="0" y="0"/>
                      <a:pt x="0" y="0"/>
                    </a:cubicBezTo>
                    <a:cubicBezTo>
                      <a:pt x="0" y="20"/>
                      <a:pt x="0" y="20"/>
                      <a:pt x="0" y="20"/>
                    </a:cubicBezTo>
                    <a:cubicBezTo>
                      <a:pt x="0" y="60"/>
                      <a:pt x="0" y="60"/>
                      <a:pt x="0" y="60"/>
                    </a:cubicBezTo>
                    <a:cubicBezTo>
                      <a:pt x="0" y="396"/>
                      <a:pt x="0" y="396"/>
                      <a:pt x="0" y="396"/>
                    </a:cubicBezTo>
                    <a:cubicBezTo>
                      <a:pt x="0" y="408"/>
                      <a:pt x="9" y="418"/>
                      <a:pt x="20" y="420"/>
                    </a:cubicBezTo>
                    <a:cubicBezTo>
                      <a:pt x="21" y="420"/>
                      <a:pt x="22" y="420"/>
                      <a:pt x="22" y="420"/>
                    </a:cubicBezTo>
                    <a:cubicBezTo>
                      <a:pt x="51" y="420"/>
                      <a:pt x="51" y="420"/>
                      <a:pt x="51" y="420"/>
                    </a:cubicBezTo>
                    <a:cubicBezTo>
                      <a:pt x="92" y="375"/>
                      <a:pt x="92" y="375"/>
                      <a:pt x="92" y="375"/>
                    </a:cubicBezTo>
                    <a:cubicBezTo>
                      <a:pt x="44" y="375"/>
                      <a:pt x="44" y="375"/>
                      <a:pt x="44" y="375"/>
                    </a:cubicBezTo>
                    <a:cubicBezTo>
                      <a:pt x="44" y="309"/>
                      <a:pt x="44" y="309"/>
                      <a:pt x="44" y="309"/>
                    </a:cubicBezTo>
                    <a:cubicBezTo>
                      <a:pt x="153" y="309"/>
                      <a:pt x="153" y="309"/>
                      <a:pt x="153" y="309"/>
                    </a:cubicBezTo>
                    <a:cubicBezTo>
                      <a:pt x="178" y="282"/>
                      <a:pt x="178" y="282"/>
                      <a:pt x="178" y="282"/>
                    </a:cubicBezTo>
                    <a:cubicBezTo>
                      <a:pt x="178" y="220"/>
                      <a:pt x="178" y="220"/>
                      <a:pt x="178" y="220"/>
                    </a:cubicBezTo>
                    <a:cubicBezTo>
                      <a:pt x="235" y="220"/>
                      <a:pt x="235" y="220"/>
                      <a:pt x="235" y="220"/>
                    </a:cubicBezTo>
                    <a:cubicBezTo>
                      <a:pt x="256" y="198"/>
                      <a:pt x="256" y="198"/>
                      <a:pt x="256" y="198"/>
                    </a:cubicBezTo>
                    <a:cubicBezTo>
                      <a:pt x="178" y="198"/>
                      <a:pt x="178" y="198"/>
                      <a:pt x="178" y="198"/>
                    </a:cubicBezTo>
                    <a:cubicBezTo>
                      <a:pt x="178" y="131"/>
                      <a:pt x="178" y="131"/>
                      <a:pt x="178" y="131"/>
                    </a:cubicBezTo>
                    <a:cubicBezTo>
                      <a:pt x="289" y="131"/>
                      <a:pt x="289" y="131"/>
                      <a:pt x="289" y="131"/>
                    </a:cubicBezTo>
                    <a:cubicBezTo>
                      <a:pt x="289" y="162"/>
                      <a:pt x="289" y="162"/>
                      <a:pt x="289" y="162"/>
                    </a:cubicBezTo>
                    <a:cubicBezTo>
                      <a:pt x="311" y="138"/>
                      <a:pt x="311" y="138"/>
                      <a:pt x="311" y="138"/>
                    </a:cubicBezTo>
                    <a:cubicBezTo>
                      <a:pt x="311" y="131"/>
                      <a:pt x="311" y="131"/>
                      <a:pt x="311" y="131"/>
                    </a:cubicBezTo>
                    <a:cubicBezTo>
                      <a:pt x="318" y="131"/>
                      <a:pt x="318" y="131"/>
                      <a:pt x="318" y="131"/>
                    </a:cubicBezTo>
                    <a:cubicBezTo>
                      <a:pt x="338" y="109"/>
                      <a:pt x="338" y="109"/>
                      <a:pt x="338" y="109"/>
                    </a:cubicBezTo>
                    <a:cubicBezTo>
                      <a:pt x="311" y="109"/>
                      <a:pt x="311" y="109"/>
                      <a:pt x="311" y="109"/>
                    </a:cubicBezTo>
                    <a:cubicBezTo>
                      <a:pt x="311" y="42"/>
                      <a:pt x="311" y="42"/>
                      <a:pt x="311" y="42"/>
                    </a:cubicBezTo>
                    <a:cubicBezTo>
                      <a:pt x="400" y="42"/>
                      <a:pt x="400" y="42"/>
                      <a:pt x="400" y="42"/>
                    </a:cubicBezTo>
                    <a:cubicBezTo>
                      <a:pt x="439" y="0"/>
                      <a:pt x="439" y="0"/>
                      <a:pt x="439" y="0"/>
                    </a:cubicBezTo>
                  </a:path>
                </a:pathLst>
              </a:custGeom>
              <a:solidFill>
                <a:srgbClr val="E3E3E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90" name="Freeform 82"/>
              <p:cNvSpPr>
                <a:spLocks/>
              </p:cNvSpPr>
              <p:nvPr/>
            </p:nvSpPr>
            <p:spPr bwMode="auto">
              <a:xfrm>
                <a:off x="1593" y="-1444"/>
                <a:ext cx="982" cy="171"/>
              </a:xfrm>
              <a:custGeom>
                <a:avLst/>
                <a:gdLst>
                  <a:gd name="T0" fmla="*/ 523 w 523"/>
                  <a:gd name="T1" fmla="*/ 0 h 91"/>
                  <a:gd name="T2" fmla="*/ 22 w 523"/>
                  <a:gd name="T3" fmla="*/ 0 h 91"/>
                  <a:gd name="T4" fmla="*/ 19 w 523"/>
                  <a:gd name="T5" fmla="*/ 0 h 91"/>
                  <a:gd name="T6" fmla="*/ 0 w 523"/>
                  <a:gd name="T7" fmla="*/ 24 h 91"/>
                  <a:gd name="T8" fmla="*/ 0 w 523"/>
                  <a:gd name="T9" fmla="*/ 91 h 91"/>
                  <a:gd name="T10" fmla="*/ 439 w 523"/>
                  <a:gd name="T11" fmla="*/ 91 h 91"/>
                  <a:gd name="T12" fmla="*/ 523 w 523"/>
                  <a:gd name="T13" fmla="*/ 0 h 91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</a:cxnLst>
                <a:rect l="0" t="0" r="r" b="b"/>
                <a:pathLst>
                  <a:path w="523" h="91">
                    <a:moveTo>
                      <a:pt x="523" y="0"/>
                    </a:moveTo>
                    <a:cubicBezTo>
                      <a:pt x="22" y="0"/>
                      <a:pt x="22" y="0"/>
                      <a:pt x="22" y="0"/>
                    </a:cubicBezTo>
                    <a:cubicBezTo>
                      <a:pt x="21" y="0"/>
                      <a:pt x="20" y="0"/>
                      <a:pt x="19" y="0"/>
                    </a:cubicBezTo>
                    <a:cubicBezTo>
                      <a:pt x="8" y="2"/>
                      <a:pt x="0" y="12"/>
                      <a:pt x="0" y="24"/>
                    </a:cubicBezTo>
                    <a:cubicBezTo>
                      <a:pt x="0" y="91"/>
                      <a:pt x="0" y="91"/>
                      <a:pt x="0" y="91"/>
                    </a:cubicBezTo>
                    <a:cubicBezTo>
                      <a:pt x="439" y="91"/>
                      <a:pt x="439" y="91"/>
                      <a:pt x="439" y="91"/>
                    </a:cubicBezTo>
                    <a:cubicBezTo>
                      <a:pt x="523" y="0"/>
                      <a:pt x="523" y="0"/>
                      <a:pt x="523" y="0"/>
                    </a:cubicBezTo>
                  </a:path>
                </a:pathLst>
              </a:custGeom>
              <a:solidFill>
                <a:srgbClr val="99CC5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91" name="Freeform 83"/>
              <p:cNvSpPr>
                <a:spLocks/>
              </p:cNvSpPr>
              <p:nvPr/>
            </p:nvSpPr>
            <p:spPr bwMode="auto">
              <a:xfrm>
                <a:off x="1927" y="-1027"/>
                <a:ext cx="208" cy="126"/>
              </a:xfrm>
              <a:custGeom>
                <a:avLst/>
                <a:gdLst>
                  <a:gd name="T0" fmla="*/ 208 w 208"/>
                  <a:gd name="T1" fmla="*/ 0 h 126"/>
                  <a:gd name="T2" fmla="*/ 0 w 208"/>
                  <a:gd name="T3" fmla="*/ 0 h 126"/>
                  <a:gd name="T4" fmla="*/ 0 w 208"/>
                  <a:gd name="T5" fmla="*/ 126 h 126"/>
                  <a:gd name="T6" fmla="*/ 146 w 208"/>
                  <a:gd name="T7" fmla="*/ 126 h 126"/>
                  <a:gd name="T8" fmla="*/ 208 w 208"/>
                  <a:gd name="T9" fmla="*/ 58 h 126"/>
                  <a:gd name="T10" fmla="*/ 208 w 208"/>
                  <a:gd name="T11" fmla="*/ 0 h 12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208" h="126">
                    <a:moveTo>
                      <a:pt x="208" y="0"/>
                    </a:moveTo>
                    <a:lnTo>
                      <a:pt x="0" y="0"/>
                    </a:lnTo>
                    <a:lnTo>
                      <a:pt x="0" y="126"/>
                    </a:lnTo>
                    <a:lnTo>
                      <a:pt x="146" y="126"/>
                    </a:lnTo>
                    <a:lnTo>
                      <a:pt x="208" y="58"/>
                    </a:lnTo>
                    <a:lnTo>
                      <a:pt x="208" y="0"/>
                    </a:ln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92" name="Freeform 84"/>
              <p:cNvSpPr>
                <a:spLocks/>
              </p:cNvSpPr>
              <p:nvPr/>
            </p:nvSpPr>
            <p:spPr bwMode="auto">
              <a:xfrm>
                <a:off x="1927" y="-1027"/>
                <a:ext cx="208" cy="126"/>
              </a:xfrm>
              <a:custGeom>
                <a:avLst/>
                <a:gdLst>
                  <a:gd name="T0" fmla="*/ 208 w 208"/>
                  <a:gd name="T1" fmla="*/ 0 h 126"/>
                  <a:gd name="T2" fmla="*/ 0 w 208"/>
                  <a:gd name="T3" fmla="*/ 0 h 126"/>
                  <a:gd name="T4" fmla="*/ 0 w 208"/>
                  <a:gd name="T5" fmla="*/ 126 h 126"/>
                  <a:gd name="T6" fmla="*/ 146 w 208"/>
                  <a:gd name="T7" fmla="*/ 126 h 126"/>
                  <a:gd name="T8" fmla="*/ 208 w 208"/>
                  <a:gd name="T9" fmla="*/ 58 h 126"/>
                  <a:gd name="T10" fmla="*/ 208 w 208"/>
                  <a:gd name="T11" fmla="*/ 0 h 12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208" h="126">
                    <a:moveTo>
                      <a:pt x="208" y="0"/>
                    </a:moveTo>
                    <a:lnTo>
                      <a:pt x="0" y="0"/>
                    </a:lnTo>
                    <a:lnTo>
                      <a:pt x="0" y="126"/>
                    </a:lnTo>
                    <a:lnTo>
                      <a:pt x="146" y="126"/>
                    </a:lnTo>
                    <a:lnTo>
                      <a:pt x="208" y="58"/>
                    </a:lnTo>
                    <a:lnTo>
                      <a:pt x="208" y="0"/>
                    </a:lnTo>
                  </a:path>
                </a:pathLst>
              </a:cu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93" name="Rectangle 85"/>
              <p:cNvSpPr>
                <a:spLocks noChangeArrowheads="1"/>
              </p:cNvSpPr>
              <p:nvPr/>
            </p:nvSpPr>
            <p:spPr bwMode="auto">
              <a:xfrm>
                <a:off x="1927" y="-1194"/>
                <a:ext cx="208" cy="126"/>
              </a:xfrm>
              <a:prstGeom prst="rect">
                <a:avLst/>
              </a:pr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94" name="Rectangle 86"/>
              <p:cNvSpPr>
                <a:spLocks noChangeArrowheads="1"/>
              </p:cNvSpPr>
              <p:nvPr/>
            </p:nvSpPr>
            <p:spPr bwMode="auto">
              <a:xfrm>
                <a:off x="1927" y="-1194"/>
                <a:ext cx="208" cy="126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95" name="Freeform 87"/>
              <p:cNvSpPr>
                <a:spLocks/>
              </p:cNvSpPr>
              <p:nvPr/>
            </p:nvSpPr>
            <p:spPr bwMode="auto">
              <a:xfrm>
                <a:off x="1927" y="-860"/>
                <a:ext cx="107" cy="117"/>
              </a:xfrm>
              <a:custGeom>
                <a:avLst/>
                <a:gdLst>
                  <a:gd name="T0" fmla="*/ 107 w 107"/>
                  <a:gd name="T1" fmla="*/ 0 h 117"/>
                  <a:gd name="T2" fmla="*/ 0 w 107"/>
                  <a:gd name="T3" fmla="*/ 0 h 117"/>
                  <a:gd name="T4" fmla="*/ 0 w 107"/>
                  <a:gd name="T5" fmla="*/ 117 h 117"/>
                  <a:gd name="T6" fmla="*/ 107 w 107"/>
                  <a:gd name="T7" fmla="*/ 0 h 11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107" h="117">
                    <a:moveTo>
                      <a:pt x="107" y="0"/>
                    </a:moveTo>
                    <a:lnTo>
                      <a:pt x="0" y="0"/>
                    </a:lnTo>
                    <a:lnTo>
                      <a:pt x="0" y="117"/>
                    </a:lnTo>
                    <a:lnTo>
                      <a:pt x="107" y="0"/>
                    </a:lnTo>
                    <a:close/>
                  </a:path>
                </a:pathLst>
              </a:custGeom>
              <a:solidFill>
                <a:srgbClr val="99CC5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96" name="Freeform 88"/>
              <p:cNvSpPr>
                <a:spLocks/>
              </p:cNvSpPr>
              <p:nvPr/>
            </p:nvSpPr>
            <p:spPr bwMode="auto">
              <a:xfrm>
                <a:off x="1927" y="-860"/>
                <a:ext cx="107" cy="117"/>
              </a:xfrm>
              <a:custGeom>
                <a:avLst/>
                <a:gdLst>
                  <a:gd name="T0" fmla="*/ 107 w 107"/>
                  <a:gd name="T1" fmla="*/ 0 h 117"/>
                  <a:gd name="T2" fmla="*/ 0 w 107"/>
                  <a:gd name="T3" fmla="*/ 0 h 117"/>
                  <a:gd name="T4" fmla="*/ 0 w 107"/>
                  <a:gd name="T5" fmla="*/ 117 h 117"/>
                  <a:gd name="T6" fmla="*/ 107 w 107"/>
                  <a:gd name="T7" fmla="*/ 0 h 11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107" h="117">
                    <a:moveTo>
                      <a:pt x="107" y="0"/>
                    </a:moveTo>
                    <a:lnTo>
                      <a:pt x="0" y="0"/>
                    </a:lnTo>
                    <a:lnTo>
                      <a:pt x="0" y="117"/>
                    </a:lnTo>
                    <a:lnTo>
                      <a:pt x="107" y="0"/>
                    </a:lnTo>
                  </a:path>
                </a:pathLst>
              </a:cu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97" name="Freeform 89"/>
              <p:cNvSpPr>
                <a:spLocks/>
              </p:cNvSpPr>
              <p:nvPr/>
            </p:nvSpPr>
            <p:spPr bwMode="auto">
              <a:xfrm>
                <a:off x="2177" y="-1027"/>
                <a:ext cx="13" cy="13"/>
              </a:xfrm>
              <a:custGeom>
                <a:avLst/>
                <a:gdLst>
                  <a:gd name="T0" fmla="*/ 13 w 13"/>
                  <a:gd name="T1" fmla="*/ 0 h 13"/>
                  <a:gd name="T2" fmla="*/ 0 w 13"/>
                  <a:gd name="T3" fmla="*/ 0 h 13"/>
                  <a:gd name="T4" fmla="*/ 0 w 13"/>
                  <a:gd name="T5" fmla="*/ 13 h 13"/>
                  <a:gd name="T6" fmla="*/ 13 w 13"/>
                  <a:gd name="T7" fmla="*/ 0 h 13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13" h="13">
                    <a:moveTo>
                      <a:pt x="13" y="0"/>
                    </a:moveTo>
                    <a:lnTo>
                      <a:pt x="0" y="0"/>
                    </a:lnTo>
                    <a:lnTo>
                      <a:pt x="0" y="13"/>
                    </a:lnTo>
                    <a:lnTo>
                      <a:pt x="13" y="0"/>
                    </a:ln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98" name="Freeform 90"/>
              <p:cNvSpPr>
                <a:spLocks/>
              </p:cNvSpPr>
              <p:nvPr/>
            </p:nvSpPr>
            <p:spPr bwMode="auto">
              <a:xfrm>
                <a:off x="2177" y="-1027"/>
                <a:ext cx="13" cy="13"/>
              </a:xfrm>
              <a:custGeom>
                <a:avLst/>
                <a:gdLst>
                  <a:gd name="T0" fmla="*/ 13 w 13"/>
                  <a:gd name="T1" fmla="*/ 0 h 13"/>
                  <a:gd name="T2" fmla="*/ 0 w 13"/>
                  <a:gd name="T3" fmla="*/ 0 h 13"/>
                  <a:gd name="T4" fmla="*/ 0 w 13"/>
                  <a:gd name="T5" fmla="*/ 13 h 13"/>
                  <a:gd name="T6" fmla="*/ 13 w 13"/>
                  <a:gd name="T7" fmla="*/ 0 h 13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13" h="13">
                    <a:moveTo>
                      <a:pt x="13" y="0"/>
                    </a:moveTo>
                    <a:lnTo>
                      <a:pt x="0" y="0"/>
                    </a:lnTo>
                    <a:lnTo>
                      <a:pt x="0" y="13"/>
                    </a:lnTo>
                    <a:lnTo>
                      <a:pt x="13" y="0"/>
                    </a:lnTo>
                  </a:path>
                </a:pathLst>
              </a:cu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99" name="Freeform 91"/>
              <p:cNvSpPr>
                <a:spLocks/>
              </p:cNvSpPr>
              <p:nvPr/>
            </p:nvSpPr>
            <p:spPr bwMode="auto">
              <a:xfrm>
                <a:off x="2177" y="-1194"/>
                <a:ext cx="167" cy="126"/>
              </a:xfrm>
              <a:custGeom>
                <a:avLst/>
                <a:gdLst>
                  <a:gd name="T0" fmla="*/ 167 w 167"/>
                  <a:gd name="T1" fmla="*/ 0 h 126"/>
                  <a:gd name="T2" fmla="*/ 0 w 167"/>
                  <a:gd name="T3" fmla="*/ 0 h 126"/>
                  <a:gd name="T4" fmla="*/ 0 w 167"/>
                  <a:gd name="T5" fmla="*/ 126 h 126"/>
                  <a:gd name="T6" fmla="*/ 50 w 167"/>
                  <a:gd name="T7" fmla="*/ 126 h 126"/>
                  <a:gd name="T8" fmla="*/ 167 w 167"/>
                  <a:gd name="T9" fmla="*/ 0 h 12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</a:cxnLst>
                <a:rect l="0" t="0" r="r" b="b"/>
                <a:pathLst>
                  <a:path w="167" h="126">
                    <a:moveTo>
                      <a:pt x="167" y="0"/>
                    </a:moveTo>
                    <a:lnTo>
                      <a:pt x="0" y="0"/>
                    </a:lnTo>
                    <a:lnTo>
                      <a:pt x="0" y="126"/>
                    </a:lnTo>
                    <a:lnTo>
                      <a:pt x="50" y="126"/>
                    </a:lnTo>
                    <a:lnTo>
                      <a:pt x="167" y="0"/>
                    </a:ln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100" name="Freeform 92"/>
              <p:cNvSpPr>
                <a:spLocks/>
              </p:cNvSpPr>
              <p:nvPr/>
            </p:nvSpPr>
            <p:spPr bwMode="auto">
              <a:xfrm>
                <a:off x="2177" y="-1194"/>
                <a:ext cx="167" cy="126"/>
              </a:xfrm>
              <a:custGeom>
                <a:avLst/>
                <a:gdLst>
                  <a:gd name="T0" fmla="*/ 167 w 167"/>
                  <a:gd name="T1" fmla="*/ 0 h 126"/>
                  <a:gd name="T2" fmla="*/ 0 w 167"/>
                  <a:gd name="T3" fmla="*/ 0 h 126"/>
                  <a:gd name="T4" fmla="*/ 0 w 167"/>
                  <a:gd name="T5" fmla="*/ 126 h 126"/>
                  <a:gd name="T6" fmla="*/ 50 w 167"/>
                  <a:gd name="T7" fmla="*/ 126 h 126"/>
                  <a:gd name="T8" fmla="*/ 167 w 167"/>
                  <a:gd name="T9" fmla="*/ 0 h 12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</a:cxnLst>
                <a:rect l="0" t="0" r="r" b="b"/>
                <a:pathLst>
                  <a:path w="167" h="126">
                    <a:moveTo>
                      <a:pt x="167" y="0"/>
                    </a:moveTo>
                    <a:lnTo>
                      <a:pt x="0" y="0"/>
                    </a:lnTo>
                    <a:lnTo>
                      <a:pt x="0" y="126"/>
                    </a:lnTo>
                    <a:lnTo>
                      <a:pt x="50" y="126"/>
                    </a:lnTo>
                    <a:lnTo>
                      <a:pt x="167" y="0"/>
                    </a:lnTo>
                  </a:path>
                </a:pathLst>
              </a:cu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101" name="Rectangle 93"/>
              <p:cNvSpPr>
                <a:spLocks noChangeArrowheads="1"/>
              </p:cNvSpPr>
              <p:nvPr/>
            </p:nvSpPr>
            <p:spPr bwMode="auto">
              <a:xfrm>
                <a:off x="1676" y="-1194"/>
                <a:ext cx="210" cy="126"/>
              </a:xfrm>
              <a:prstGeom prst="rect">
                <a:avLst/>
              </a:pr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102" name="Rectangle 94"/>
              <p:cNvSpPr>
                <a:spLocks noChangeArrowheads="1"/>
              </p:cNvSpPr>
              <p:nvPr/>
            </p:nvSpPr>
            <p:spPr bwMode="auto">
              <a:xfrm>
                <a:off x="1676" y="-1194"/>
                <a:ext cx="210" cy="126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103" name="Rectangle 95"/>
              <p:cNvSpPr>
                <a:spLocks noChangeArrowheads="1"/>
              </p:cNvSpPr>
              <p:nvPr/>
            </p:nvSpPr>
            <p:spPr bwMode="auto">
              <a:xfrm>
                <a:off x="1676" y="-1027"/>
                <a:ext cx="210" cy="126"/>
              </a:xfrm>
              <a:prstGeom prst="rect">
                <a:avLst/>
              </a:pr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104" name="Rectangle 96"/>
              <p:cNvSpPr>
                <a:spLocks noChangeArrowheads="1"/>
              </p:cNvSpPr>
              <p:nvPr/>
            </p:nvSpPr>
            <p:spPr bwMode="auto">
              <a:xfrm>
                <a:off x="1676" y="-1027"/>
                <a:ext cx="210" cy="126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105" name="Rectangle 97"/>
              <p:cNvSpPr>
                <a:spLocks noChangeArrowheads="1"/>
              </p:cNvSpPr>
              <p:nvPr/>
            </p:nvSpPr>
            <p:spPr bwMode="auto">
              <a:xfrm>
                <a:off x="1676" y="-860"/>
                <a:ext cx="210" cy="124"/>
              </a:xfrm>
              <a:prstGeom prst="rect">
                <a:avLst/>
              </a:prstGeom>
              <a:solidFill>
                <a:srgbClr val="99CC5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106" name="Rectangle 98"/>
              <p:cNvSpPr>
                <a:spLocks noChangeArrowheads="1"/>
              </p:cNvSpPr>
              <p:nvPr/>
            </p:nvSpPr>
            <p:spPr bwMode="auto">
              <a:xfrm>
                <a:off x="1676" y="-860"/>
                <a:ext cx="210" cy="12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107" name="Freeform 99"/>
              <p:cNvSpPr>
                <a:spLocks/>
              </p:cNvSpPr>
              <p:nvPr/>
            </p:nvSpPr>
            <p:spPr bwMode="auto">
              <a:xfrm>
                <a:off x="1676" y="-693"/>
                <a:ext cx="204" cy="124"/>
              </a:xfrm>
              <a:custGeom>
                <a:avLst/>
                <a:gdLst>
                  <a:gd name="T0" fmla="*/ 204 w 204"/>
                  <a:gd name="T1" fmla="*/ 0 h 124"/>
                  <a:gd name="T2" fmla="*/ 0 w 204"/>
                  <a:gd name="T3" fmla="*/ 0 h 124"/>
                  <a:gd name="T4" fmla="*/ 0 w 204"/>
                  <a:gd name="T5" fmla="*/ 124 h 124"/>
                  <a:gd name="T6" fmla="*/ 90 w 204"/>
                  <a:gd name="T7" fmla="*/ 124 h 124"/>
                  <a:gd name="T8" fmla="*/ 204 w 204"/>
                  <a:gd name="T9" fmla="*/ 0 h 1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</a:cxnLst>
                <a:rect l="0" t="0" r="r" b="b"/>
                <a:pathLst>
                  <a:path w="204" h="124">
                    <a:moveTo>
                      <a:pt x="204" y="0"/>
                    </a:moveTo>
                    <a:lnTo>
                      <a:pt x="0" y="0"/>
                    </a:lnTo>
                    <a:lnTo>
                      <a:pt x="0" y="124"/>
                    </a:lnTo>
                    <a:lnTo>
                      <a:pt x="90" y="124"/>
                    </a:lnTo>
                    <a:lnTo>
                      <a:pt x="204" y="0"/>
                    </a:lnTo>
                    <a:close/>
                  </a:path>
                </a:pathLst>
              </a:custGeom>
              <a:solidFill>
                <a:srgbClr val="99CC5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108" name="Freeform 100"/>
              <p:cNvSpPr>
                <a:spLocks/>
              </p:cNvSpPr>
              <p:nvPr/>
            </p:nvSpPr>
            <p:spPr bwMode="auto">
              <a:xfrm>
                <a:off x="1676" y="-693"/>
                <a:ext cx="204" cy="124"/>
              </a:xfrm>
              <a:custGeom>
                <a:avLst/>
                <a:gdLst>
                  <a:gd name="T0" fmla="*/ 204 w 204"/>
                  <a:gd name="T1" fmla="*/ 0 h 124"/>
                  <a:gd name="T2" fmla="*/ 0 w 204"/>
                  <a:gd name="T3" fmla="*/ 0 h 124"/>
                  <a:gd name="T4" fmla="*/ 0 w 204"/>
                  <a:gd name="T5" fmla="*/ 124 h 124"/>
                  <a:gd name="T6" fmla="*/ 90 w 204"/>
                  <a:gd name="T7" fmla="*/ 124 h 124"/>
                  <a:gd name="T8" fmla="*/ 204 w 204"/>
                  <a:gd name="T9" fmla="*/ 0 h 1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</a:cxnLst>
                <a:rect l="0" t="0" r="r" b="b"/>
                <a:pathLst>
                  <a:path w="204" h="124">
                    <a:moveTo>
                      <a:pt x="204" y="0"/>
                    </a:moveTo>
                    <a:lnTo>
                      <a:pt x="0" y="0"/>
                    </a:lnTo>
                    <a:lnTo>
                      <a:pt x="0" y="124"/>
                    </a:lnTo>
                    <a:lnTo>
                      <a:pt x="90" y="124"/>
                    </a:lnTo>
                    <a:lnTo>
                      <a:pt x="204" y="0"/>
                    </a:lnTo>
                  </a:path>
                </a:pathLst>
              </a:cu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</p:grpSp>
        <p:grpSp>
          <p:nvGrpSpPr>
            <p:cNvPr id="109" name="Group 103"/>
            <p:cNvGrpSpPr>
              <a:grpSpLocks noChangeAspect="1"/>
            </p:cNvGrpSpPr>
            <p:nvPr/>
          </p:nvGrpSpPr>
          <p:grpSpPr bwMode="auto">
            <a:xfrm>
              <a:off x="1360488" y="-13273088"/>
              <a:ext cx="4121150" cy="4121150"/>
              <a:chOff x="857" y="-8361"/>
              <a:chExt cx="2596" cy="2596"/>
            </a:xfrm>
          </p:grpSpPr>
          <p:sp>
            <p:nvSpPr>
              <p:cNvPr id="110" name="AutoShape 102"/>
              <p:cNvSpPr>
                <a:spLocks noChangeAspect="1" noChangeArrowheads="1" noTextEdit="1"/>
              </p:cNvSpPr>
              <p:nvPr/>
            </p:nvSpPr>
            <p:spPr bwMode="auto">
              <a:xfrm>
                <a:off x="857" y="-8361"/>
                <a:ext cx="2596" cy="2596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111" name="Freeform 104"/>
              <p:cNvSpPr>
                <a:spLocks/>
              </p:cNvSpPr>
              <p:nvPr/>
            </p:nvSpPr>
            <p:spPr bwMode="auto">
              <a:xfrm>
                <a:off x="870" y="-8348"/>
                <a:ext cx="2572" cy="2572"/>
              </a:xfrm>
              <a:custGeom>
                <a:avLst/>
                <a:gdLst>
                  <a:gd name="T0" fmla="*/ 1370 w 1370"/>
                  <a:gd name="T1" fmla="*/ 1337 h 1370"/>
                  <a:gd name="T2" fmla="*/ 1337 w 1370"/>
                  <a:gd name="T3" fmla="*/ 1370 h 1370"/>
                  <a:gd name="T4" fmla="*/ 33 w 1370"/>
                  <a:gd name="T5" fmla="*/ 1370 h 1370"/>
                  <a:gd name="T6" fmla="*/ 0 w 1370"/>
                  <a:gd name="T7" fmla="*/ 1337 h 1370"/>
                  <a:gd name="T8" fmla="*/ 0 w 1370"/>
                  <a:gd name="T9" fmla="*/ 33 h 1370"/>
                  <a:gd name="T10" fmla="*/ 33 w 1370"/>
                  <a:gd name="T11" fmla="*/ 0 h 1370"/>
                  <a:gd name="T12" fmla="*/ 1337 w 1370"/>
                  <a:gd name="T13" fmla="*/ 0 h 1370"/>
                  <a:gd name="T14" fmla="*/ 1370 w 1370"/>
                  <a:gd name="T15" fmla="*/ 33 h 1370"/>
                  <a:gd name="T16" fmla="*/ 1370 w 1370"/>
                  <a:gd name="T17" fmla="*/ 1337 h 137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</a:cxnLst>
                <a:rect l="0" t="0" r="r" b="b"/>
                <a:pathLst>
                  <a:path w="1370" h="1370">
                    <a:moveTo>
                      <a:pt x="1370" y="1337"/>
                    </a:moveTo>
                    <a:cubicBezTo>
                      <a:pt x="1370" y="1356"/>
                      <a:pt x="1355" y="1370"/>
                      <a:pt x="1337" y="1370"/>
                    </a:cubicBezTo>
                    <a:cubicBezTo>
                      <a:pt x="33" y="1370"/>
                      <a:pt x="33" y="1370"/>
                      <a:pt x="33" y="1370"/>
                    </a:cubicBezTo>
                    <a:cubicBezTo>
                      <a:pt x="15" y="1370"/>
                      <a:pt x="0" y="1356"/>
                      <a:pt x="0" y="1337"/>
                    </a:cubicBezTo>
                    <a:cubicBezTo>
                      <a:pt x="0" y="33"/>
                      <a:pt x="0" y="33"/>
                      <a:pt x="0" y="33"/>
                    </a:cubicBezTo>
                    <a:cubicBezTo>
                      <a:pt x="0" y="15"/>
                      <a:pt x="15" y="0"/>
                      <a:pt x="33" y="0"/>
                    </a:cubicBezTo>
                    <a:cubicBezTo>
                      <a:pt x="1337" y="0"/>
                      <a:pt x="1337" y="0"/>
                      <a:pt x="1337" y="0"/>
                    </a:cubicBezTo>
                    <a:cubicBezTo>
                      <a:pt x="1355" y="0"/>
                      <a:pt x="1370" y="15"/>
                      <a:pt x="1370" y="33"/>
                    </a:cubicBezTo>
                    <a:lnTo>
                      <a:pt x="1370" y="1337"/>
                    </a:lnTo>
                    <a:close/>
                  </a:path>
                </a:pathLst>
              </a:custGeom>
              <a:solidFill>
                <a:srgbClr val="022D7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112" name="Freeform 105"/>
              <p:cNvSpPr>
                <a:spLocks/>
              </p:cNvSpPr>
              <p:nvPr/>
            </p:nvSpPr>
            <p:spPr bwMode="auto">
              <a:xfrm>
                <a:off x="870" y="-8348"/>
                <a:ext cx="2572" cy="2572"/>
              </a:xfrm>
              <a:custGeom>
                <a:avLst/>
                <a:gdLst>
                  <a:gd name="T0" fmla="*/ 1370 w 1370"/>
                  <a:gd name="T1" fmla="*/ 1337 h 1370"/>
                  <a:gd name="T2" fmla="*/ 1337 w 1370"/>
                  <a:gd name="T3" fmla="*/ 1370 h 1370"/>
                  <a:gd name="T4" fmla="*/ 33 w 1370"/>
                  <a:gd name="T5" fmla="*/ 1370 h 1370"/>
                  <a:gd name="T6" fmla="*/ 0 w 1370"/>
                  <a:gd name="T7" fmla="*/ 1337 h 1370"/>
                  <a:gd name="T8" fmla="*/ 0 w 1370"/>
                  <a:gd name="T9" fmla="*/ 33 h 1370"/>
                  <a:gd name="T10" fmla="*/ 33 w 1370"/>
                  <a:gd name="T11" fmla="*/ 0 h 1370"/>
                  <a:gd name="T12" fmla="*/ 1337 w 1370"/>
                  <a:gd name="T13" fmla="*/ 0 h 1370"/>
                  <a:gd name="T14" fmla="*/ 1370 w 1370"/>
                  <a:gd name="T15" fmla="*/ 33 h 1370"/>
                  <a:gd name="T16" fmla="*/ 1370 w 1370"/>
                  <a:gd name="T17" fmla="*/ 1337 h 137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</a:cxnLst>
                <a:rect l="0" t="0" r="r" b="b"/>
                <a:pathLst>
                  <a:path w="1370" h="1370">
                    <a:moveTo>
                      <a:pt x="1370" y="1337"/>
                    </a:moveTo>
                    <a:cubicBezTo>
                      <a:pt x="1370" y="1356"/>
                      <a:pt x="1355" y="1370"/>
                      <a:pt x="1337" y="1370"/>
                    </a:cubicBezTo>
                    <a:cubicBezTo>
                      <a:pt x="33" y="1370"/>
                      <a:pt x="33" y="1370"/>
                      <a:pt x="33" y="1370"/>
                    </a:cubicBezTo>
                    <a:cubicBezTo>
                      <a:pt x="15" y="1370"/>
                      <a:pt x="0" y="1356"/>
                      <a:pt x="0" y="1337"/>
                    </a:cubicBezTo>
                    <a:cubicBezTo>
                      <a:pt x="0" y="33"/>
                      <a:pt x="0" y="33"/>
                      <a:pt x="0" y="33"/>
                    </a:cubicBezTo>
                    <a:cubicBezTo>
                      <a:pt x="0" y="15"/>
                      <a:pt x="15" y="0"/>
                      <a:pt x="33" y="0"/>
                    </a:cubicBezTo>
                    <a:cubicBezTo>
                      <a:pt x="1337" y="0"/>
                      <a:pt x="1337" y="0"/>
                      <a:pt x="1337" y="0"/>
                    </a:cubicBezTo>
                    <a:cubicBezTo>
                      <a:pt x="1355" y="0"/>
                      <a:pt x="1370" y="15"/>
                      <a:pt x="1370" y="33"/>
                    </a:cubicBezTo>
                    <a:lnTo>
                      <a:pt x="1370" y="1337"/>
                    </a:lnTo>
                    <a:close/>
                  </a:path>
                </a:pathLst>
              </a:custGeom>
              <a:noFill/>
              <a:ln w="36513" cap="flat">
                <a:solidFill>
                  <a:srgbClr val="FFFFFF"/>
                </a:solidFill>
                <a:prstDash val="solid"/>
                <a:miter lim="800000"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113" name="Rectangle 106"/>
              <p:cNvSpPr>
                <a:spLocks noChangeArrowheads="1"/>
              </p:cNvSpPr>
              <p:nvPr/>
            </p:nvSpPr>
            <p:spPr bwMode="auto">
              <a:xfrm>
                <a:off x="1543" y="-6322"/>
                <a:ext cx="332" cy="22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defTabSz="914225"/>
                <a:r>
                  <a:rPr lang="en-US" altLang="en-US" sz="2300" b="1">
                    <a:solidFill>
                      <a:srgbClr val="FFFFFF"/>
                    </a:solidFill>
                    <a:latin typeface="Segoe UI Semibold" panose="020B0702040204020203" pitchFamily="34" charset="0"/>
                  </a:rPr>
                  <a:t>SQL</a:t>
                </a:r>
                <a:endParaRPr lang="en-US" alt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114" name="Rectangle 107"/>
              <p:cNvSpPr>
                <a:spLocks noChangeArrowheads="1"/>
              </p:cNvSpPr>
              <p:nvPr/>
            </p:nvSpPr>
            <p:spPr bwMode="auto">
              <a:xfrm>
                <a:off x="1912" y="-6322"/>
                <a:ext cx="133" cy="22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defTabSz="914225"/>
                <a:r>
                  <a:rPr lang="en-US" altLang="en-US" sz="2300" b="1">
                    <a:solidFill>
                      <a:srgbClr val="FFFFFF"/>
                    </a:solidFill>
                    <a:latin typeface="Segoe UI Semibold" panose="020B0702040204020203" pitchFamily="34" charset="0"/>
                  </a:rPr>
                  <a:t>D</a:t>
                </a:r>
                <a:endParaRPr lang="en-US" alt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115" name="Rectangle 108"/>
              <p:cNvSpPr>
                <a:spLocks noChangeArrowheads="1"/>
              </p:cNvSpPr>
              <p:nvPr/>
            </p:nvSpPr>
            <p:spPr bwMode="auto">
              <a:xfrm>
                <a:off x="2037" y="-6322"/>
                <a:ext cx="127" cy="227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defTabSz="914225"/>
                <a:r>
                  <a:rPr lang="en-US" altLang="en-US" sz="2300" b="1">
                    <a:solidFill>
                      <a:srgbClr val="FFFFFF"/>
                    </a:solidFill>
                    <a:latin typeface="Segoe UI Semibold" panose="020B0702040204020203" pitchFamily="34" charset="0"/>
                  </a:rPr>
                  <a:t>A</a:t>
                </a:r>
                <a:endParaRPr lang="en-US" alt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116" name="Rectangle 109"/>
              <p:cNvSpPr>
                <a:spLocks noChangeArrowheads="1"/>
              </p:cNvSpPr>
              <p:nvPr/>
            </p:nvSpPr>
            <p:spPr bwMode="auto">
              <a:xfrm>
                <a:off x="2145" y="-6322"/>
                <a:ext cx="105" cy="227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defTabSz="914225"/>
                <a:r>
                  <a:rPr lang="en-US" altLang="en-US" sz="2300" b="1">
                    <a:solidFill>
                      <a:srgbClr val="FFFFFF"/>
                    </a:solidFill>
                    <a:latin typeface="Segoe UI Semibold" panose="020B0702040204020203" pitchFamily="34" charset="0"/>
                  </a:rPr>
                  <a:t>T</a:t>
                </a:r>
                <a:endParaRPr lang="en-US" alt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117" name="Rectangle 110"/>
              <p:cNvSpPr>
                <a:spLocks noChangeArrowheads="1"/>
              </p:cNvSpPr>
              <p:nvPr/>
            </p:nvSpPr>
            <p:spPr bwMode="auto">
              <a:xfrm>
                <a:off x="2231" y="-6322"/>
                <a:ext cx="570" cy="227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defTabSz="914225"/>
                <a:r>
                  <a:rPr lang="en-US" altLang="en-US" sz="2300" b="1">
                    <a:solidFill>
                      <a:srgbClr val="FFFFFF"/>
                    </a:solidFill>
                    <a:latin typeface="Segoe UI Semibold" panose="020B0702040204020203" pitchFamily="34" charset="0"/>
                  </a:rPr>
                  <a:t>ABASE</a:t>
                </a:r>
                <a:endParaRPr lang="en-US" alt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118" name="Freeform 111"/>
              <p:cNvSpPr>
                <a:spLocks/>
              </p:cNvSpPr>
              <p:nvPr/>
            </p:nvSpPr>
            <p:spPr bwMode="auto">
              <a:xfrm>
                <a:off x="1721" y="-7561"/>
                <a:ext cx="435" cy="997"/>
              </a:xfrm>
              <a:custGeom>
                <a:avLst/>
                <a:gdLst>
                  <a:gd name="T0" fmla="*/ 0 w 232"/>
                  <a:gd name="T1" fmla="*/ 0 h 531"/>
                  <a:gd name="T2" fmla="*/ 0 w 232"/>
                  <a:gd name="T3" fmla="*/ 447 h 531"/>
                  <a:gd name="T4" fmla="*/ 232 w 232"/>
                  <a:gd name="T5" fmla="*/ 531 h 531"/>
                  <a:gd name="T6" fmla="*/ 232 w 232"/>
                  <a:gd name="T7" fmla="*/ 0 h 531"/>
                  <a:gd name="T8" fmla="*/ 0 w 232"/>
                  <a:gd name="T9" fmla="*/ 0 h 531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</a:cxnLst>
                <a:rect l="0" t="0" r="r" b="b"/>
                <a:pathLst>
                  <a:path w="232" h="531">
                    <a:moveTo>
                      <a:pt x="0" y="0"/>
                    </a:moveTo>
                    <a:cubicBezTo>
                      <a:pt x="0" y="447"/>
                      <a:pt x="0" y="447"/>
                      <a:pt x="0" y="447"/>
                    </a:cubicBezTo>
                    <a:cubicBezTo>
                      <a:pt x="0" y="494"/>
                      <a:pt x="104" y="531"/>
                      <a:pt x="232" y="531"/>
                    </a:cubicBezTo>
                    <a:cubicBezTo>
                      <a:pt x="232" y="0"/>
                      <a:pt x="232" y="0"/>
                      <a:pt x="232" y="0"/>
                    </a:cubicBezTo>
                    <a:lnTo>
                      <a:pt x="0" y="0"/>
                    </a:lnTo>
                    <a:close/>
                  </a:path>
                </a:pathLst>
              </a:custGeom>
              <a:solidFill>
                <a:srgbClr val="00BCF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119" name="Freeform 112"/>
              <p:cNvSpPr>
                <a:spLocks/>
              </p:cNvSpPr>
              <p:nvPr/>
            </p:nvSpPr>
            <p:spPr bwMode="auto">
              <a:xfrm>
                <a:off x="2150" y="-7561"/>
                <a:ext cx="441" cy="997"/>
              </a:xfrm>
              <a:custGeom>
                <a:avLst/>
                <a:gdLst>
                  <a:gd name="T0" fmla="*/ 0 w 235"/>
                  <a:gd name="T1" fmla="*/ 531 h 531"/>
                  <a:gd name="T2" fmla="*/ 3 w 235"/>
                  <a:gd name="T3" fmla="*/ 531 h 531"/>
                  <a:gd name="T4" fmla="*/ 235 w 235"/>
                  <a:gd name="T5" fmla="*/ 447 h 531"/>
                  <a:gd name="T6" fmla="*/ 235 w 235"/>
                  <a:gd name="T7" fmla="*/ 0 h 531"/>
                  <a:gd name="T8" fmla="*/ 0 w 235"/>
                  <a:gd name="T9" fmla="*/ 0 h 531"/>
                  <a:gd name="T10" fmla="*/ 0 w 235"/>
                  <a:gd name="T11" fmla="*/ 531 h 531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235" h="531">
                    <a:moveTo>
                      <a:pt x="0" y="531"/>
                    </a:moveTo>
                    <a:cubicBezTo>
                      <a:pt x="3" y="531"/>
                      <a:pt x="3" y="531"/>
                      <a:pt x="3" y="531"/>
                    </a:cubicBezTo>
                    <a:cubicBezTo>
                      <a:pt x="131" y="531"/>
                      <a:pt x="235" y="494"/>
                      <a:pt x="235" y="447"/>
                    </a:cubicBezTo>
                    <a:cubicBezTo>
                      <a:pt x="235" y="0"/>
                      <a:pt x="235" y="0"/>
                      <a:pt x="235" y="0"/>
                    </a:cubicBezTo>
                    <a:cubicBezTo>
                      <a:pt x="0" y="0"/>
                      <a:pt x="0" y="0"/>
                      <a:pt x="0" y="0"/>
                    </a:cubicBezTo>
                    <a:lnTo>
                      <a:pt x="0" y="531"/>
                    </a:lnTo>
                    <a:close/>
                  </a:path>
                </a:pathLst>
              </a:custGeom>
              <a:solidFill>
                <a:srgbClr val="29C7F4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120" name="Oval 113"/>
              <p:cNvSpPr>
                <a:spLocks noChangeArrowheads="1"/>
              </p:cNvSpPr>
              <p:nvPr/>
            </p:nvSpPr>
            <p:spPr bwMode="auto">
              <a:xfrm>
                <a:off x="1721" y="-7719"/>
                <a:ext cx="870" cy="315"/>
              </a:xfrm>
              <a:prstGeom prst="ellipse">
                <a:avLst/>
              </a:pr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121" name="Oval 114"/>
              <p:cNvSpPr>
                <a:spLocks noChangeArrowheads="1"/>
              </p:cNvSpPr>
              <p:nvPr/>
            </p:nvSpPr>
            <p:spPr bwMode="auto">
              <a:xfrm>
                <a:off x="1809" y="-7674"/>
                <a:ext cx="694" cy="208"/>
              </a:xfrm>
              <a:prstGeom prst="ellipse">
                <a:avLst/>
              </a:prstGeom>
              <a:solidFill>
                <a:srgbClr val="85B35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122" name="Freeform 115"/>
              <p:cNvSpPr>
                <a:spLocks/>
              </p:cNvSpPr>
              <p:nvPr/>
            </p:nvSpPr>
            <p:spPr bwMode="auto">
              <a:xfrm>
                <a:off x="1809" y="-7674"/>
                <a:ext cx="694" cy="167"/>
              </a:xfrm>
              <a:custGeom>
                <a:avLst/>
                <a:gdLst>
                  <a:gd name="T0" fmla="*/ 331 w 370"/>
                  <a:gd name="T1" fmla="*/ 89 h 89"/>
                  <a:gd name="T2" fmla="*/ 370 w 370"/>
                  <a:gd name="T3" fmla="*/ 55 h 89"/>
                  <a:gd name="T4" fmla="*/ 185 w 370"/>
                  <a:gd name="T5" fmla="*/ 0 h 89"/>
                  <a:gd name="T6" fmla="*/ 0 w 370"/>
                  <a:gd name="T7" fmla="*/ 55 h 89"/>
                  <a:gd name="T8" fmla="*/ 39 w 370"/>
                  <a:gd name="T9" fmla="*/ 89 h 89"/>
                  <a:gd name="T10" fmla="*/ 185 w 370"/>
                  <a:gd name="T11" fmla="*/ 68 h 89"/>
                  <a:gd name="T12" fmla="*/ 331 w 370"/>
                  <a:gd name="T13" fmla="*/ 89 h 89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</a:cxnLst>
                <a:rect l="0" t="0" r="r" b="b"/>
                <a:pathLst>
                  <a:path w="370" h="89">
                    <a:moveTo>
                      <a:pt x="331" y="89"/>
                    </a:moveTo>
                    <a:cubicBezTo>
                      <a:pt x="355" y="80"/>
                      <a:pt x="370" y="68"/>
                      <a:pt x="370" y="55"/>
                    </a:cubicBezTo>
                    <a:cubicBezTo>
                      <a:pt x="370" y="25"/>
                      <a:pt x="287" y="0"/>
                      <a:pt x="185" y="0"/>
                    </a:cubicBezTo>
                    <a:cubicBezTo>
                      <a:pt x="83" y="0"/>
                      <a:pt x="0" y="25"/>
                      <a:pt x="0" y="55"/>
                    </a:cubicBezTo>
                    <a:cubicBezTo>
                      <a:pt x="0" y="68"/>
                      <a:pt x="15" y="80"/>
                      <a:pt x="39" y="89"/>
                    </a:cubicBezTo>
                    <a:cubicBezTo>
                      <a:pt x="73" y="76"/>
                      <a:pt x="125" y="68"/>
                      <a:pt x="185" y="68"/>
                    </a:cubicBezTo>
                    <a:cubicBezTo>
                      <a:pt x="244" y="68"/>
                      <a:pt x="297" y="76"/>
                      <a:pt x="331" y="89"/>
                    </a:cubicBezTo>
                    <a:close/>
                  </a:path>
                </a:pathLst>
              </a:custGeom>
              <a:solidFill>
                <a:srgbClr val="BAC84A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123" name="Freeform 116"/>
              <p:cNvSpPr>
                <a:spLocks noEditPoints="1"/>
              </p:cNvSpPr>
              <p:nvPr/>
            </p:nvSpPr>
            <p:spPr bwMode="auto">
              <a:xfrm>
                <a:off x="1839" y="-7208"/>
                <a:ext cx="634" cy="356"/>
              </a:xfrm>
              <a:custGeom>
                <a:avLst/>
                <a:gdLst>
                  <a:gd name="T0" fmla="*/ 319 w 338"/>
                  <a:gd name="T1" fmla="*/ 175 h 190"/>
                  <a:gd name="T2" fmla="*/ 268 w 338"/>
                  <a:gd name="T3" fmla="*/ 190 h 190"/>
                  <a:gd name="T4" fmla="*/ 195 w 338"/>
                  <a:gd name="T5" fmla="*/ 190 h 190"/>
                  <a:gd name="T6" fmla="*/ 195 w 338"/>
                  <a:gd name="T7" fmla="*/ 0 h 190"/>
                  <a:gd name="T8" fmla="*/ 264 w 338"/>
                  <a:gd name="T9" fmla="*/ 0 h 190"/>
                  <a:gd name="T10" fmla="*/ 314 w 338"/>
                  <a:gd name="T11" fmla="*/ 12 h 190"/>
                  <a:gd name="T12" fmla="*/ 330 w 338"/>
                  <a:gd name="T13" fmla="*/ 45 h 190"/>
                  <a:gd name="T14" fmla="*/ 318 w 338"/>
                  <a:gd name="T15" fmla="*/ 73 h 190"/>
                  <a:gd name="T16" fmla="*/ 293 w 338"/>
                  <a:gd name="T17" fmla="*/ 87 h 190"/>
                  <a:gd name="T18" fmla="*/ 293 w 338"/>
                  <a:gd name="T19" fmla="*/ 88 h 190"/>
                  <a:gd name="T20" fmla="*/ 326 w 338"/>
                  <a:gd name="T21" fmla="*/ 103 h 190"/>
                  <a:gd name="T22" fmla="*/ 338 w 338"/>
                  <a:gd name="T23" fmla="*/ 133 h 190"/>
                  <a:gd name="T24" fmla="*/ 319 w 338"/>
                  <a:gd name="T25" fmla="*/ 175 h 190"/>
                  <a:gd name="T26" fmla="*/ 141 w 338"/>
                  <a:gd name="T27" fmla="*/ 163 h 190"/>
                  <a:gd name="T28" fmla="*/ 68 w 338"/>
                  <a:gd name="T29" fmla="*/ 190 h 190"/>
                  <a:gd name="T30" fmla="*/ 0 w 338"/>
                  <a:gd name="T31" fmla="*/ 190 h 190"/>
                  <a:gd name="T32" fmla="*/ 0 w 338"/>
                  <a:gd name="T33" fmla="*/ 0 h 190"/>
                  <a:gd name="T34" fmla="*/ 68 w 338"/>
                  <a:gd name="T35" fmla="*/ 0 h 190"/>
                  <a:gd name="T36" fmla="*/ 169 w 338"/>
                  <a:gd name="T37" fmla="*/ 93 h 190"/>
                  <a:gd name="T38" fmla="*/ 141 w 338"/>
                  <a:gd name="T39" fmla="*/ 163 h 19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</a:cxnLst>
                <a:rect l="0" t="0" r="r" b="b"/>
                <a:pathLst>
                  <a:path w="338" h="190">
                    <a:moveTo>
                      <a:pt x="319" y="175"/>
                    </a:moveTo>
                    <a:cubicBezTo>
                      <a:pt x="306" y="185"/>
                      <a:pt x="290" y="190"/>
                      <a:pt x="268" y="190"/>
                    </a:cubicBezTo>
                    <a:cubicBezTo>
                      <a:pt x="195" y="190"/>
                      <a:pt x="195" y="190"/>
                      <a:pt x="195" y="190"/>
                    </a:cubicBezTo>
                    <a:cubicBezTo>
                      <a:pt x="195" y="0"/>
                      <a:pt x="195" y="0"/>
                      <a:pt x="195" y="0"/>
                    </a:cubicBezTo>
                    <a:cubicBezTo>
                      <a:pt x="264" y="0"/>
                      <a:pt x="264" y="0"/>
                      <a:pt x="264" y="0"/>
                    </a:cubicBezTo>
                    <a:cubicBezTo>
                      <a:pt x="286" y="0"/>
                      <a:pt x="303" y="4"/>
                      <a:pt x="314" y="12"/>
                    </a:cubicBezTo>
                    <a:cubicBezTo>
                      <a:pt x="325" y="20"/>
                      <a:pt x="330" y="31"/>
                      <a:pt x="330" y="45"/>
                    </a:cubicBezTo>
                    <a:cubicBezTo>
                      <a:pt x="330" y="56"/>
                      <a:pt x="326" y="65"/>
                      <a:pt x="318" y="73"/>
                    </a:cubicBezTo>
                    <a:cubicBezTo>
                      <a:pt x="311" y="80"/>
                      <a:pt x="303" y="85"/>
                      <a:pt x="293" y="87"/>
                    </a:cubicBezTo>
                    <a:cubicBezTo>
                      <a:pt x="293" y="88"/>
                      <a:pt x="293" y="88"/>
                      <a:pt x="293" y="88"/>
                    </a:cubicBezTo>
                    <a:cubicBezTo>
                      <a:pt x="307" y="90"/>
                      <a:pt x="318" y="95"/>
                      <a:pt x="326" y="103"/>
                    </a:cubicBezTo>
                    <a:cubicBezTo>
                      <a:pt x="334" y="112"/>
                      <a:pt x="338" y="122"/>
                      <a:pt x="338" y="133"/>
                    </a:cubicBezTo>
                    <a:cubicBezTo>
                      <a:pt x="338" y="151"/>
                      <a:pt x="331" y="164"/>
                      <a:pt x="319" y="175"/>
                    </a:cubicBezTo>
                    <a:close/>
                    <a:moveTo>
                      <a:pt x="141" y="163"/>
                    </a:moveTo>
                    <a:cubicBezTo>
                      <a:pt x="123" y="181"/>
                      <a:pt x="98" y="190"/>
                      <a:pt x="68" y="190"/>
                    </a:cubicBezTo>
                    <a:cubicBezTo>
                      <a:pt x="0" y="190"/>
                      <a:pt x="0" y="190"/>
                      <a:pt x="0" y="190"/>
                    </a:cubicBezTo>
                    <a:cubicBezTo>
                      <a:pt x="0" y="0"/>
                      <a:pt x="0" y="0"/>
                      <a:pt x="0" y="0"/>
                    </a:cubicBezTo>
                    <a:cubicBezTo>
                      <a:pt x="68" y="0"/>
                      <a:pt x="68" y="0"/>
                      <a:pt x="68" y="0"/>
                    </a:cubicBezTo>
                    <a:cubicBezTo>
                      <a:pt x="135" y="0"/>
                      <a:pt x="169" y="31"/>
                      <a:pt x="169" y="93"/>
                    </a:cubicBezTo>
                    <a:cubicBezTo>
                      <a:pt x="169" y="122"/>
                      <a:pt x="160" y="146"/>
                      <a:pt x="141" y="163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124" name="Freeform 117"/>
              <p:cNvSpPr>
                <a:spLocks/>
              </p:cNvSpPr>
              <p:nvPr/>
            </p:nvSpPr>
            <p:spPr bwMode="auto">
              <a:xfrm>
                <a:off x="1920" y="-7143"/>
                <a:ext cx="152" cy="227"/>
              </a:xfrm>
              <a:custGeom>
                <a:avLst/>
                <a:gdLst>
                  <a:gd name="T0" fmla="*/ 21 w 81"/>
                  <a:gd name="T1" fmla="*/ 0 h 121"/>
                  <a:gd name="T2" fmla="*/ 0 w 81"/>
                  <a:gd name="T3" fmla="*/ 0 h 121"/>
                  <a:gd name="T4" fmla="*/ 0 w 81"/>
                  <a:gd name="T5" fmla="*/ 121 h 121"/>
                  <a:gd name="T6" fmla="*/ 21 w 81"/>
                  <a:gd name="T7" fmla="*/ 121 h 121"/>
                  <a:gd name="T8" fmla="*/ 65 w 81"/>
                  <a:gd name="T9" fmla="*/ 103 h 121"/>
                  <a:gd name="T10" fmla="*/ 81 w 81"/>
                  <a:gd name="T11" fmla="*/ 58 h 121"/>
                  <a:gd name="T12" fmla="*/ 66 w 81"/>
                  <a:gd name="T13" fmla="*/ 16 h 121"/>
                  <a:gd name="T14" fmla="*/ 21 w 81"/>
                  <a:gd name="T15" fmla="*/ 0 h 121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</a:cxnLst>
                <a:rect l="0" t="0" r="r" b="b"/>
                <a:pathLst>
                  <a:path w="81" h="121">
                    <a:moveTo>
                      <a:pt x="21" y="0"/>
                    </a:moveTo>
                    <a:cubicBezTo>
                      <a:pt x="0" y="0"/>
                      <a:pt x="0" y="0"/>
                      <a:pt x="0" y="0"/>
                    </a:cubicBezTo>
                    <a:cubicBezTo>
                      <a:pt x="0" y="121"/>
                      <a:pt x="0" y="121"/>
                      <a:pt x="0" y="121"/>
                    </a:cubicBezTo>
                    <a:cubicBezTo>
                      <a:pt x="21" y="121"/>
                      <a:pt x="21" y="121"/>
                      <a:pt x="21" y="121"/>
                    </a:cubicBezTo>
                    <a:cubicBezTo>
                      <a:pt x="40" y="121"/>
                      <a:pt x="55" y="115"/>
                      <a:pt x="65" y="103"/>
                    </a:cubicBezTo>
                    <a:cubicBezTo>
                      <a:pt x="76" y="92"/>
                      <a:pt x="81" y="77"/>
                      <a:pt x="81" y="58"/>
                    </a:cubicBezTo>
                    <a:cubicBezTo>
                      <a:pt x="81" y="40"/>
                      <a:pt x="76" y="26"/>
                      <a:pt x="66" y="16"/>
                    </a:cubicBezTo>
                    <a:cubicBezTo>
                      <a:pt x="55" y="5"/>
                      <a:pt x="40" y="0"/>
                      <a:pt x="21" y="0"/>
                    </a:cubicBezTo>
                    <a:close/>
                  </a:path>
                </a:pathLst>
              </a:custGeom>
              <a:solidFill>
                <a:srgbClr val="00BCF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125" name="Freeform 118"/>
              <p:cNvSpPr>
                <a:spLocks/>
              </p:cNvSpPr>
              <p:nvPr/>
            </p:nvSpPr>
            <p:spPr bwMode="auto">
              <a:xfrm>
                <a:off x="2286" y="-7150"/>
                <a:ext cx="88" cy="86"/>
              </a:xfrm>
              <a:custGeom>
                <a:avLst/>
                <a:gdLst>
                  <a:gd name="T0" fmla="*/ 39 w 47"/>
                  <a:gd name="T1" fmla="*/ 39 h 46"/>
                  <a:gd name="T2" fmla="*/ 47 w 47"/>
                  <a:gd name="T3" fmla="*/ 22 h 46"/>
                  <a:gd name="T4" fmla="*/ 16 w 47"/>
                  <a:gd name="T5" fmla="*/ 0 h 46"/>
                  <a:gd name="T6" fmla="*/ 0 w 47"/>
                  <a:gd name="T7" fmla="*/ 0 h 46"/>
                  <a:gd name="T8" fmla="*/ 0 w 47"/>
                  <a:gd name="T9" fmla="*/ 46 h 46"/>
                  <a:gd name="T10" fmla="*/ 19 w 47"/>
                  <a:gd name="T11" fmla="*/ 46 h 46"/>
                  <a:gd name="T12" fmla="*/ 39 w 47"/>
                  <a:gd name="T13" fmla="*/ 39 h 4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</a:cxnLst>
                <a:rect l="0" t="0" r="r" b="b"/>
                <a:pathLst>
                  <a:path w="47" h="46">
                    <a:moveTo>
                      <a:pt x="39" y="39"/>
                    </a:moveTo>
                    <a:cubicBezTo>
                      <a:pt x="44" y="35"/>
                      <a:pt x="47" y="29"/>
                      <a:pt x="47" y="22"/>
                    </a:cubicBezTo>
                    <a:cubicBezTo>
                      <a:pt x="47" y="7"/>
                      <a:pt x="37" y="0"/>
                      <a:pt x="16" y="0"/>
                    </a:cubicBezTo>
                    <a:cubicBezTo>
                      <a:pt x="0" y="0"/>
                      <a:pt x="0" y="0"/>
                      <a:pt x="0" y="0"/>
                    </a:cubicBezTo>
                    <a:cubicBezTo>
                      <a:pt x="0" y="46"/>
                      <a:pt x="0" y="46"/>
                      <a:pt x="0" y="46"/>
                    </a:cubicBezTo>
                    <a:cubicBezTo>
                      <a:pt x="19" y="46"/>
                      <a:pt x="19" y="46"/>
                      <a:pt x="19" y="46"/>
                    </a:cubicBezTo>
                    <a:cubicBezTo>
                      <a:pt x="27" y="46"/>
                      <a:pt x="34" y="43"/>
                      <a:pt x="39" y="39"/>
                    </a:cubicBezTo>
                    <a:close/>
                  </a:path>
                </a:pathLst>
              </a:custGeom>
              <a:solidFill>
                <a:srgbClr val="29C7F4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  <p:sp>
            <p:nvSpPr>
              <p:cNvPr id="126" name="Freeform 119"/>
              <p:cNvSpPr>
                <a:spLocks/>
              </p:cNvSpPr>
              <p:nvPr/>
            </p:nvSpPr>
            <p:spPr bwMode="auto">
              <a:xfrm>
                <a:off x="2286" y="-7006"/>
                <a:ext cx="103" cy="96"/>
              </a:xfrm>
              <a:custGeom>
                <a:avLst/>
                <a:gdLst>
                  <a:gd name="T0" fmla="*/ 46 w 55"/>
                  <a:gd name="T1" fmla="*/ 7 h 51"/>
                  <a:gd name="T2" fmla="*/ 23 w 55"/>
                  <a:gd name="T3" fmla="*/ 0 h 51"/>
                  <a:gd name="T4" fmla="*/ 0 w 55"/>
                  <a:gd name="T5" fmla="*/ 0 h 51"/>
                  <a:gd name="T6" fmla="*/ 0 w 55"/>
                  <a:gd name="T7" fmla="*/ 51 h 51"/>
                  <a:gd name="T8" fmla="*/ 23 w 55"/>
                  <a:gd name="T9" fmla="*/ 51 h 51"/>
                  <a:gd name="T10" fmla="*/ 46 w 55"/>
                  <a:gd name="T11" fmla="*/ 43 h 51"/>
                  <a:gd name="T12" fmla="*/ 55 w 55"/>
                  <a:gd name="T13" fmla="*/ 25 h 51"/>
                  <a:gd name="T14" fmla="*/ 46 w 55"/>
                  <a:gd name="T15" fmla="*/ 7 h 51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</a:cxnLst>
                <a:rect l="0" t="0" r="r" b="b"/>
                <a:pathLst>
                  <a:path w="55" h="51">
                    <a:moveTo>
                      <a:pt x="46" y="7"/>
                    </a:moveTo>
                    <a:cubicBezTo>
                      <a:pt x="41" y="3"/>
                      <a:pt x="33" y="0"/>
                      <a:pt x="23" y="0"/>
                    </a:cubicBezTo>
                    <a:cubicBezTo>
                      <a:pt x="0" y="0"/>
                      <a:pt x="0" y="0"/>
                      <a:pt x="0" y="0"/>
                    </a:cubicBezTo>
                    <a:cubicBezTo>
                      <a:pt x="0" y="51"/>
                      <a:pt x="0" y="51"/>
                      <a:pt x="0" y="51"/>
                    </a:cubicBezTo>
                    <a:cubicBezTo>
                      <a:pt x="23" y="51"/>
                      <a:pt x="23" y="51"/>
                      <a:pt x="23" y="51"/>
                    </a:cubicBezTo>
                    <a:cubicBezTo>
                      <a:pt x="33" y="51"/>
                      <a:pt x="41" y="48"/>
                      <a:pt x="46" y="43"/>
                    </a:cubicBezTo>
                    <a:cubicBezTo>
                      <a:pt x="52" y="39"/>
                      <a:pt x="55" y="33"/>
                      <a:pt x="55" y="25"/>
                    </a:cubicBezTo>
                    <a:cubicBezTo>
                      <a:pt x="55" y="17"/>
                      <a:pt x="52" y="11"/>
                      <a:pt x="46" y="7"/>
                    </a:cubicBezTo>
                    <a:close/>
                  </a:path>
                </a:pathLst>
              </a:custGeom>
              <a:solidFill>
                <a:srgbClr val="29C7F4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27" tIns="45713" rIns="91427" bIns="45713" numCol="1" anchor="t" anchorCtr="0" compatLnSpc="1">
                <a:prstTxWarp prst="textNoShape">
                  <a:avLst/>
                </a:prstTxWarp>
              </a:bodyPr>
              <a:lstStyle/>
              <a:p>
                <a:pPr defTabSz="914225"/>
                <a:endParaRPr lang="en-US">
                  <a:solidFill>
                    <a:srgbClr val="00B0F0"/>
                  </a:solidFill>
                </a:endParaRPr>
              </a:p>
            </p:txBody>
          </p:sp>
        </p:grpSp>
      </p:grpSp>
      <p:pic>
        <p:nvPicPr>
          <p:cNvPr id="131" name="Picture 130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355428" y="1395846"/>
            <a:ext cx="4137458" cy="412850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8058652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med" p14:dur="700">
        <p:fade/>
      </p:transition>
    </mc:Choice>
    <mc:Fallback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42" presetClass="path" presetSubtype="0" accel="50000" decel="5000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1.04167E-6 -3.33333E-6 L 1.04167E-6 2.13959 " pathEditMode="relative" rAng="0" ptsTypes="AA">
                                      <p:cBhvr>
                                        <p:cTn id="10" dur="6000" fill="hold"/>
                                        <p:tgtEl>
                                          <p:spTgt spid="127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0" y="106968"/>
                                    </p:animMotion>
                                  </p:childTnLst>
                                </p:cTn>
                              </p:par>
                              <p:par>
                                <p:cTn id="11" presetID="42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8.33333E-7 1.85185E-6 L 8.33333E-7 2.25116 " pathEditMode="relative" rAng="0" ptsTypes="AA">
                                      <p:cBhvr>
                                        <p:cTn id="12" dur="6000" fill="hold"/>
                                        <p:tgtEl>
                                          <p:spTgt spid="131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0" y="112546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06954" y="504941"/>
            <a:ext cx="11032880" cy="2387261"/>
          </a:xfrm>
        </p:spPr>
        <p:txBody>
          <a:bodyPr/>
          <a:lstStyle/>
          <a:p>
            <a:r>
              <a:rPr lang="en-US" dirty="0"/>
              <a:t>Introducing Resource Manager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06954" y="3262209"/>
            <a:ext cx="11032880" cy="2279497"/>
          </a:xfrm>
        </p:spPr>
        <p:txBody>
          <a:bodyPr>
            <a:normAutofit lnSpcReduction="10000"/>
          </a:bodyPr>
          <a:lstStyle/>
          <a:p>
            <a:r>
              <a:rPr lang="en-US" dirty="0">
                <a:latin typeface="Segoe UI Light" panose="020B0502040204020203" pitchFamily="34" charset="0"/>
                <a:cs typeface="Segoe UI Light" panose="020B0502040204020203" pitchFamily="34" charset="0"/>
              </a:rPr>
              <a:t>Application Lifecycle Container</a:t>
            </a:r>
          </a:p>
          <a:p>
            <a:endParaRPr lang="en-US" dirty="0">
              <a:latin typeface="Segoe UI Light" panose="020B0502040204020203" pitchFamily="34" charset="0"/>
              <a:cs typeface="Segoe UI Light" panose="020B0502040204020203" pitchFamily="34" charset="0"/>
            </a:endParaRPr>
          </a:p>
          <a:p>
            <a:r>
              <a:rPr lang="en-US" dirty="0">
                <a:latin typeface="Segoe UI Light" panose="020B0502040204020203" pitchFamily="34" charset="0"/>
                <a:cs typeface="Segoe UI Light" panose="020B0502040204020203" pitchFamily="34" charset="0"/>
              </a:rPr>
              <a:t>Declarative solution for Deployment and Configuration</a:t>
            </a:r>
          </a:p>
          <a:p>
            <a:endParaRPr lang="en-US" dirty="0">
              <a:latin typeface="Segoe UI Light" panose="020B0502040204020203" pitchFamily="34" charset="0"/>
              <a:cs typeface="Segoe UI Light" panose="020B0502040204020203" pitchFamily="34" charset="0"/>
            </a:endParaRPr>
          </a:p>
          <a:p>
            <a:r>
              <a:rPr lang="en-US" dirty="0">
                <a:latin typeface="Segoe UI Light" panose="020B0502040204020203" pitchFamily="34" charset="0"/>
                <a:cs typeface="Segoe UI Light" panose="020B0502040204020203" pitchFamily="34" charset="0"/>
              </a:rPr>
              <a:t>Consistent Management Layer</a:t>
            </a:r>
          </a:p>
          <a:p>
            <a:endParaRPr lang="en-US" dirty="0">
              <a:latin typeface="Segoe UI Light" panose="020B0502040204020203" pitchFamily="34" charset="0"/>
              <a:cs typeface="Segoe UI Light" panose="020B0502040204020203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0006693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3039" y="4918256"/>
            <a:ext cx="8534400" cy="1507067"/>
          </a:xfrm>
        </p:spPr>
        <p:txBody>
          <a:bodyPr/>
          <a:lstStyle/>
          <a:p>
            <a:r>
              <a:rPr lang="en-US" dirty="0"/>
              <a:t>Coupling for Resources</a:t>
            </a:r>
          </a:p>
        </p:txBody>
      </p:sp>
      <p:sp>
        <p:nvSpPr>
          <p:cNvPr id="3" name="Subtitle 2"/>
          <p:cNvSpPr>
            <a:spLocks noGrp="1"/>
          </p:cNvSpPr>
          <p:nvPr>
            <p:ph idx="1"/>
          </p:nvPr>
        </p:nvSpPr>
        <p:spPr>
          <a:xfrm>
            <a:off x="561583" y="1483087"/>
            <a:ext cx="11078251" cy="3330651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4000" i="1" dirty="0">
                <a:latin typeface="Segoe UI Light" panose="020B0502040204020203" pitchFamily="34" charset="0"/>
                <a:cs typeface="Segoe UI Light" panose="020B0502040204020203" pitchFamily="34" charset="0"/>
              </a:rPr>
              <a:t>Resource Group is a unit of management</a:t>
            </a:r>
          </a:p>
          <a:p>
            <a:pPr marL="0" indent="0">
              <a:buNone/>
            </a:pPr>
            <a:endParaRPr lang="en-US" sz="4000" dirty="0">
              <a:latin typeface="Segoe UI Light" panose="020B0502040204020203" pitchFamily="34" charset="0"/>
              <a:cs typeface="Segoe UI Light" panose="020B0502040204020203" pitchFamily="34" charset="0"/>
            </a:endParaRPr>
          </a:p>
          <a:p>
            <a:pPr>
              <a:buFont typeface="Wingdings" panose="05000000000000000000" pitchFamily="2" charset="2"/>
              <a:buChar char="à"/>
            </a:pPr>
            <a:r>
              <a:rPr lang="en-US" dirty="0">
                <a:cs typeface="Segoe UI Light" panose="020B0502040204020203" pitchFamily="34" charset="0"/>
              </a:rPr>
              <a:t> Lifecycle: </a:t>
            </a:r>
            <a:r>
              <a:rPr lang="en-US" dirty="0">
                <a:latin typeface="Segoe UI Light" panose="020B0502040204020203" pitchFamily="34" charset="0"/>
                <a:cs typeface="Segoe UI Light" panose="020B0502040204020203" pitchFamily="34" charset="0"/>
              </a:rPr>
              <a:t>deployment, update, delete, status</a:t>
            </a:r>
          </a:p>
          <a:p>
            <a:pPr>
              <a:buFont typeface="Wingdings" panose="05000000000000000000" pitchFamily="2" charset="2"/>
              <a:buChar char="à"/>
            </a:pPr>
            <a:endParaRPr lang="en-US" dirty="0">
              <a:latin typeface="Segoe UI Light" panose="020B0502040204020203" pitchFamily="34" charset="0"/>
              <a:cs typeface="Segoe UI Light" panose="020B0502040204020203" pitchFamily="34" charset="0"/>
            </a:endParaRPr>
          </a:p>
          <a:p>
            <a:pPr>
              <a:buFont typeface="Wingdings" panose="05000000000000000000" pitchFamily="2" charset="2"/>
              <a:buChar char="à"/>
            </a:pPr>
            <a:r>
              <a:rPr lang="en-US" dirty="0">
                <a:cs typeface="Segoe UI Light" panose="020B0502040204020203" pitchFamily="34" charset="0"/>
              </a:rPr>
              <a:t> Identity: </a:t>
            </a:r>
            <a:r>
              <a:rPr lang="en-US" dirty="0">
                <a:latin typeface="Segoe UI Light" panose="020B0502040204020203" pitchFamily="34" charset="0"/>
                <a:cs typeface="Segoe UI Light" panose="020B0502040204020203" pitchFamily="34" charset="0"/>
              </a:rPr>
              <a:t>resources can talk to each other </a:t>
            </a:r>
          </a:p>
          <a:p>
            <a:pPr>
              <a:buFont typeface="Wingdings" panose="05000000000000000000" pitchFamily="2" charset="2"/>
              <a:buChar char="à"/>
            </a:pPr>
            <a:endParaRPr lang="en-US" dirty="0">
              <a:latin typeface="Segoe UI Light" panose="020B0502040204020203" pitchFamily="34" charset="0"/>
              <a:cs typeface="Segoe UI Light" panose="020B0502040204020203" pitchFamily="34" charset="0"/>
            </a:endParaRPr>
          </a:p>
          <a:p>
            <a:pPr marL="0" indent="0">
              <a:buNone/>
            </a:pPr>
            <a:r>
              <a:rPr lang="en-US" dirty="0">
                <a:latin typeface="Segoe UI Light" panose="020B0502040204020203" pitchFamily="34" charset="0"/>
                <a:cs typeface="Segoe UI Light" panose="020B0502040204020203" pitchFamily="34" charset="0"/>
                <a:sym typeface="Wingdings" panose="05000000000000000000" pitchFamily="2" charset="2"/>
              </a:rPr>
              <a:t> </a:t>
            </a:r>
            <a:r>
              <a:rPr lang="en-US" b="1" dirty="0">
                <a:latin typeface="Segoe UI Light" panose="020B0502040204020203" pitchFamily="34" charset="0"/>
                <a:cs typeface="Segoe UI Light" panose="020B0502040204020203" pitchFamily="34" charset="0"/>
                <a:sym typeface="Wingdings" panose="05000000000000000000" pitchFamily="2" charset="2"/>
              </a:rPr>
              <a:t>Grouping:</a:t>
            </a:r>
            <a:r>
              <a:rPr lang="en-US" dirty="0">
                <a:latin typeface="Segoe UI Light" panose="020B0502040204020203" pitchFamily="34" charset="0"/>
                <a:cs typeface="Segoe UI Light" panose="020B0502040204020203" pitchFamily="34" charset="0"/>
                <a:sym typeface="Wingdings" panose="05000000000000000000" pitchFamily="2" charset="2"/>
              </a:rPr>
              <a:t> </a:t>
            </a:r>
            <a:r>
              <a:rPr lang="en-US" dirty="0">
                <a:latin typeface="Segoe UI Light" panose="020B0502040204020203" pitchFamily="34" charset="0"/>
                <a:cs typeface="Segoe UI Light" panose="020B0502040204020203" pitchFamily="34" charset="0"/>
              </a:rPr>
              <a:t>Metering, billing, quota: applied &amp; rolled up to group</a:t>
            </a:r>
          </a:p>
          <a:p>
            <a:pPr marL="0" indent="0">
              <a:buNone/>
            </a:pPr>
            <a:endParaRPr lang="en-US" dirty="0">
              <a:latin typeface="Segoe UI Light" panose="020B0502040204020203" pitchFamily="34" charset="0"/>
              <a:cs typeface="Segoe UI Light" panose="020B0502040204020203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7453480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07201" y="5373021"/>
            <a:ext cx="4297691" cy="781268"/>
          </a:xfrm>
        </p:spPr>
        <p:txBody>
          <a:bodyPr>
            <a:normAutofit fontScale="90000"/>
          </a:bodyPr>
          <a:lstStyle/>
          <a:p>
            <a:r>
              <a:rPr lang="en-US" dirty="0"/>
              <a:t>Resource Group Lifecycle</a:t>
            </a:r>
          </a:p>
        </p:txBody>
      </p:sp>
      <p:sp>
        <p:nvSpPr>
          <p:cNvPr id="3" name="Subtitle 2"/>
          <p:cNvSpPr>
            <a:spLocks noGrp="1"/>
          </p:cNvSpPr>
          <p:nvPr>
            <p:ph idx="1"/>
          </p:nvPr>
        </p:nvSpPr>
        <p:spPr>
          <a:xfrm>
            <a:off x="561583" y="1483089"/>
            <a:ext cx="4669446" cy="1219874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dirty="0">
                <a:latin typeface="Segoe UI Light" panose="020B0502040204020203" pitchFamily="34" charset="0"/>
                <a:cs typeface="Segoe UI Light" panose="020B0502040204020203" pitchFamily="34" charset="0"/>
              </a:rPr>
              <a:t>Question: </a:t>
            </a:r>
          </a:p>
          <a:p>
            <a:pPr marL="0" indent="0">
              <a:buNone/>
            </a:pPr>
            <a:r>
              <a:rPr lang="en-US" sz="2000" dirty="0">
                <a:latin typeface="Segoe UI Light" panose="020B0502040204020203" pitchFamily="34" charset="0"/>
                <a:cs typeface="Segoe UI Light" panose="020B0502040204020203" pitchFamily="34" charset="0"/>
              </a:rPr>
              <a:t>Should these resources be in the same group or a different one?</a:t>
            </a:r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561583" y="2885793"/>
            <a:ext cx="4669446" cy="1457478"/>
          </a:xfrm>
          <a:prstGeom prst="rect">
            <a:avLst/>
          </a:prstGeom>
        </p:spPr>
        <p:txBody>
          <a:bodyPr vert="horz" lIns="91427" tIns="45713" rIns="91427" bIns="45713" rtlCol="0">
            <a:no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36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32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US" sz="2800" dirty="0">
                <a:solidFill>
                  <a:srgbClr val="FFFFFF"/>
                </a:solidFill>
                <a:latin typeface="Segoe UI Light" panose="020B0502040204020203" pitchFamily="34" charset="0"/>
                <a:cs typeface="Segoe UI Light" panose="020B0502040204020203" pitchFamily="34" charset="0"/>
              </a:rPr>
              <a:t>Hint: </a:t>
            </a:r>
          </a:p>
          <a:p>
            <a:pPr marL="0" indent="0">
              <a:buNone/>
            </a:pPr>
            <a:r>
              <a:rPr lang="en-US" sz="2000" dirty="0">
                <a:solidFill>
                  <a:srgbClr val="FFFFFF"/>
                </a:solidFill>
                <a:latin typeface="Segoe UI Light" panose="020B0502040204020203" pitchFamily="34" charset="0"/>
                <a:cs typeface="Segoe UI Light" panose="020B0502040204020203" pitchFamily="34" charset="0"/>
              </a:rPr>
              <a:t>Do they have common lifecycle and management?</a:t>
            </a:r>
          </a:p>
        </p:txBody>
      </p:sp>
      <p:sp>
        <p:nvSpPr>
          <p:cNvPr id="6" name="Subtitle 2"/>
          <p:cNvSpPr txBox="1">
            <a:spLocks/>
          </p:cNvSpPr>
          <p:nvPr/>
        </p:nvSpPr>
        <p:spPr>
          <a:xfrm>
            <a:off x="561583" y="4306177"/>
            <a:ext cx="4669446" cy="1457478"/>
          </a:xfrm>
          <a:prstGeom prst="rect">
            <a:avLst/>
          </a:prstGeom>
        </p:spPr>
        <p:txBody>
          <a:bodyPr vert="horz" lIns="91427" tIns="45713" rIns="91427" bIns="45713" rtlCol="0">
            <a:no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36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32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US" sz="2800" dirty="0">
                <a:solidFill>
                  <a:srgbClr val="FFFFFF"/>
                </a:solidFill>
                <a:latin typeface="Segoe UI Light" panose="020B0502040204020203" pitchFamily="34" charset="0"/>
                <a:cs typeface="Segoe UI Light" panose="020B0502040204020203" pitchFamily="34" charset="0"/>
              </a:rPr>
              <a:t>Answer: </a:t>
            </a:r>
          </a:p>
          <a:p>
            <a:pPr marL="0" indent="0">
              <a:buNone/>
            </a:pPr>
            <a:r>
              <a:rPr lang="en-US" sz="2000" dirty="0">
                <a:solidFill>
                  <a:srgbClr val="FFFFFF"/>
                </a:solidFill>
                <a:latin typeface="Segoe UI Light" panose="020B0502040204020203" pitchFamily="34" charset="0"/>
                <a:cs typeface="Segoe UI Light" panose="020B0502040204020203" pitchFamily="34" charset="0"/>
              </a:rPr>
              <a:t>Up to you.</a:t>
            </a:r>
          </a:p>
        </p:txBody>
      </p:sp>
      <p:pic>
        <p:nvPicPr>
          <p:cNvPr id="244" name="Picture 24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593429" y="1309864"/>
            <a:ext cx="5891370" cy="496512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4864037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6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 Placeholder 4"/>
          <p:cNvSpPr txBox="1">
            <a:spLocks/>
          </p:cNvSpPr>
          <p:nvPr/>
        </p:nvSpPr>
        <p:spPr>
          <a:xfrm>
            <a:off x="561583" y="1181195"/>
            <a:ext cx="3575608" cy="4680418"/>
          </a:xfrm>
          <a:prstGeom prst="rect">
            <a:avLst/>
          </a:prstGeom>
        </p:spPr>
        <p:txBody>
          <a:bodyPr>
            <a:normAutofit fontScale="85000" lnSpcReduction="20000"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36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32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120000"/>
              </a:lnSpc>
              <a:buNone/>
            </a:pPr>
            <a:r>
              <a:rPr lang="en-US" sz="2900" dirty="0">
                <a:solidFill>
                  <a:srgbClr val="FFFFFF"/>
                </a:solidFill>
              </a:rPr>
              <a:t>Azure Templates can:</a:t>
            </a:r>
          </a:p>
          <a:p>
            <a:pPr>
              <a:lnSpc>
                <a:spcPct val="120000"/>
              </a:lnSpc>
            </a:pPr>
            <a:r>
              <a:rPr lang="en-US" sz="1800" dirty="0">
                <a:solidFill>
                  <a:srgbClr val="FFFFFF"/>
                </a:solidFill>
                <a:latin typeface="Segoe UI Light"/>
              </a:rPr>
              <a:t>Ensure </a:t>
            </a:r>
            <a:r>
              <a:rPr lang="en-US" sz="1800" dirty="0" err="1">
                <a:solidFill>
                  <a:srgbClr val="FFFFFF"/>
                </a:solidFill>
                <a:latin typeface="Segoe UI Light"/>
              </a:rPr>
              <a:t>Idempotency</a:t>
            </a:r>
            <a:endParaRPr lang="en-US" sz="1800" dirty="0">
              <a:solidFill>
                <a:srgbClr val="FFFFFF"/>
              </a:solidFill>
              <a:latin typeface="Segoe UI Light"/>
            </a:endParaRPr>
          </a:p>
          <a:p>
            <a:pPr>
              <a:lnSpc>
                <a:spcPct val="120000"/>
              </a:lnSpc>
            </a:pPr>
            <a:r>
              <a:rPr lang="en-US" sz="1800" dirty="0">
                <a:solidFill>
                  <a:srgbClr val="FFFFFF"/>
                </a:solidFill>
                <a:latin typeface="Segoe UI Light"/>
              </a:rPr>
              <a:t>Simplify Orchestration</a:t>
            </a:r>
          </a:p>
          <a:p>
            <a:pPr>
              <a:lnSpc>
                <a:spcPct val="120000"/>
              </a:lnSpc>
            </a:pPr>
            <a:r>
              <a:rPr lang="en-US" sz="1800" dirty="0">
                <a:solidFill>
                  <a:srgbClr val="FFFFFF"/>
                </a:solidFill>
                <a:latin typeface="Segoe UI Light"/>
              </a:rPr>
              <a:t>Simplify Roll-back</a:t>
            </a:r>
          </a:p>
          <a:p>
            <a:pPr>
              <a:lnSpc>
                <a:spcPct val="120000"/>
              </a:lnSpc>
            </a:pPr>
            <a:r>
              <a:rPr lang="en-US" sz="1800" dirty="0">
                <a:solidFill>
                  <a:srgbClr val="FFFFFF"/>
                </a:solidFill>
                <a:latin typeface="Segoe UI Light"/>
              </a:rPr>
              <a:t>Provide Cross-Resource Configuration and Update Support </a:t>
            </a:r>
          </a:p>
          <a:p>
            <a:pPr marL="0" indent="0">
              <a:buNone/>
            </a:pPr>
            <a:endParaRPr lang="en-US" dirty="0">
              <a:solidFill>
                <a:srgbClr val="FFFFFF"/>
              </a:solidFill>
              <a:latin typeface="Segoe UI Light"/>
            </a:endParaRPr>
          </a:p>
          <a:p>
            <a:pPr marL="0" indent="0">
              <a:buNone/>
            </a:pPr>
            <a:r>
              <a:rPr lang="en-US" sz="2900" dirty="0">
                <a:solidFill>
                  <a:srgbClr val="FFFFFF"/>
                </a:solidFill>
              </a:rPr>
              <a:t>Azure Templates are: </a:t>
            </a:r>
          </a:p>
          <a:p>
            <a:pPr>
              <a:lnSpc>
                <a:spcPct val="120000"/>
              </a:lnSpc>
            </a:pPr>
            <a:r>
              <a:rPr lang="en-US" sz="1800" dirty="0">
                <a:solidFill>
                  <a:srgbClr val="FFFFFF"/>
                </a:solidFill>
                <a:latin typeface="Segoe UI Light"/>
              </a:rPr>
              <a:t>Source file, checked-in</a:t>
            </a:r>
          </a:p>
          <a:p>
            <a:pPr>
              <a:lnSpc>
                <a:spcPct val="120000"/>
              </a:lnSpc>
            </a:pPr>
            <a:r>
              <a:rPr lang="en-US" sz="1800" dirty="0">
                <a:solidFill>
                  <a:srgbClr val="FFFFFF"/>
                </a:solidFill>
                <a:latin typeface="Segoe UI Light"/>
              </a:rPr>
              <a:t>Specifies resources and dependencies (VMs, </a:t>
            </a:r>
            <a:r>
              <a:rPr lang="en-US" sz="1800" dirty="0" err="1">
                <a:solidFill>
                  <a:srgbClr val="FFFFFF"/>
                </a:solidFill>
                <a:latin typeface="Segoe UI Light"/>
              </a:rPr>
              <a:t>WebSites</a:t>
            </a:r>
            <a:r>
              <a:rPr lang="en-US" sz="1800" dirty="0">
                <a:solidFill>
                  <a:srgbClr val="FFFFFF"/>
                </a:solidFill>
                <a:latin typeface="Segoe UI Light"/>
              </a:rPr>
              <a:t>, DBs) and connections (</a:t>
            </a:r>
            <a:r>
              <a:rPr lang="en-US" sz="1800" dirty="0" err="1">
                <a:solidFill>
                  <a:srgbClr val="FFFFFF"/>
                </a:solidFill>
                <a:latin typeface="Segoe UI Light"/>
              </a:rPr>
              <a:t>config</a:t>
            </a:r>
            <a:r>
              <a:rPr lang="en-US" sz="1800" dirty="0">
                <a:solidFill>
                  <a:srgbClr val="FFFFFF"/>
                </a:solidFill>
                <a:latin typeface="Segoe UI Light"/>
              </a:rPr>
              <a:t>, LB sets)</a:t>
            </a:r>
          </a:p>
          <a:p>
            <a:pPr>
              <a:lnSpc>
                <a:spcPct val="120000"/>
              </a:lnSpc>
            </a:pPr>
            <a:r>
              <a:rPr lang="en-US" sz="1800" dirty="0" err="1">
                <a:solidFill>
                  <a:srgbClr val="FFFFFF"/>
                </a:solidFill>
                <a:latin typeface="Segoe UI Light"/>
              </a:rPr>
              <a:t>Parametized</a:t>
            </a:r>
            <a:r>
              <a:rPr lang="en-US" sz="1800" dirty="0">
                <a:solidFill>
                  <a:srgbClr val="FFFFFF"/>
                </a:solidFill>
                <a:latin typeface="Segoe UI Light"/>
              </a:rPr>
              <a:t> input/output</a:t>
            </a:r>
          </a:p>
        </p:txBody>
      </p:sp>
      <p:sp>
        <p:nvSpPr>
          <p:cNvPr id="8" name="Rectangle 7"/>
          <p:cNvSpPr/>
          <p:nvPr/>
        </p:nvSpPr>
        <p:spPr bwMode="auto">
          <a:xfrm>
            <a:off x="8699432" y="996392"/>
            <a:ext cx="3350209" cy="1275507"/>
          </a:xfrm>
          <a:prstGeom prst="rect">
            <a:avLst/>
          </a:prstGeom>
          <a:noFill/>
          <a:ln w="38100">
            <a:noFill/>
            <a:headEnd type="none" w="med" len="med"/>
            <a:tailEnd type="none" w="med" len="med"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lIns="91427" tIns="91427" rIns="34289" bIns="34289" rtlCol="0" anchor="t" anchorCtr="0"/>
          <a:lstStyle/>
          <a:p>
            <a:pPr defTabSz="932227"/>
            <a:r>
              <a:rPr lang="en-US" sz="1400" dirty="0">
                <a:solidFill>
                  <a:srgbClr val="FFFFFF"/>
                </a:solidFill>
                <a:ea typeface="Segoe UI" pitchFamily="34" charset="0"/>
                <a:cs typeface="Segoe UI" pitchFamily="34" charset="0"/>
              </a:rPr>
              <a:t>Instantiation of repeatable </a:t>
            </a:r>
            <a:r>
              <a:rPr lang="en-US" sz="1400" dirty="0" err="1">
                <a:solidFill>
                  <a:srgbClr val="FFFFFF"/>
                </a:solidFill>
                <a:ea typeface="Segoe UI" pitchFamily="34" charset="0"/>
                <a:cs typeface="Segoe UI" pitchFamily="34" charset="0"/>
              </a:rPr>
              <a:t>config</a:t>
            </a:r>
            <a:r>
              <a:rPr lang="en-US" sz="1400" dirty="0">
                <a:solidFill>
                  <a:srgbClr val="FFFFFF"/>
                </a:solidFill>
                <a:ea typeface="Segoe UI" pitchFamily="34" charset="0"/>
                <a:cs typeface="Segoe UI" pitchFamily="34" charset="0"/>
              </a:rPr>
              <a:t>.</a:t>
            </a:r>
            <a:endParaRPr lang="en-US" sz="1100" dirty="0">
              <a:solidFill>
                <a:srgbClr val="FFFFFF"/>
              </a:solidFill>
              <a:ea typeface="Segoe UI" pitchFamily="34" charset="0"/>
              <a:cs typeface="Segoe UI" pitchFamily="34" charset="0"/>
            </a:endParaRPr>
          </a:p>
          <a:p>
            <a:pPr defTabSz="932227"/>
            <a:r>
              <a:rPr lang="en-US" sz="1200" i="1" dirty="0">
                <a:solidFill>
                  <a:srgbClr val="FFFFFF"/>
                </a:solidFill>
                <a:ea typeface="Segoe UI" pitchFamily="34" charset="0"/>
                <a:cs typeface="Segoe UI" pitchFamily="34" charset="0"/>
              </a:rPr>
              <a:t>Configuration </a:t>
            </a:r>
            <a:r>
              <a:rPr lang="en-US" sz="1200" i="1" dirty="0">
                <a:solidFill>
                  <a:srgbClr val="FFFFFF"/>
                </a:solidFill>
                <a:ea typeface="Segoe UI" pitchFamily="34" charset="0"/>
                <a:cs typeface="Segoe UI" pitchFamily="34" charset="0"/>
                <a:sym typeface="Wingdings" panose="05000000000000000000" pitchFamily="2" charset="2"/>
              </a:rPr>
              <a:t> </a:t>
            </a:r>
            <a:r>
              <a:rPr lang="en-US" sz="1200" i="1" dirty="0">
                <a:solidFill>
                  <a:srgbClr val="FFFFFF"/>
                </a:solidFill>
                <a:ea typeface="Segoe UI" pitchFamily="34" charset="0"/>
                <a:cs typeface="Segoe UI" pitchFamily="34" charset="0"/>
              </a:rPr>
              <a:t>Resource Group</a:t>
            </a:r>
          </a:p>
        </p:txBody>
      </p:sp>
      <p:sp>
        <p:nvSpPr>
          <p:cNvPr id="9" name="Title 1"/>
          <p:cNvSpPr>
            <a:spLocks noGrp="1"/>
          </p:cNvSpPr>
          <p:nvPr>
            <p:ph type="title"/>
          </p:nvPr>
        </p:nvSpPr>
        <p:spPr>
          <a:xfrm>
            <a:off x="561583" y="342793"/>
            <a:ext cx="11078251" cy="957464"/>
          </a:xfrm>
        </p:spPr>
        <p:txBody>
          <a:bodyPr>
            <a:normAutofit/>
          </a:bodyPr>
          <a:lstStyle/>
          <a:p>
            <a:r>
              <a:rPr lang="en-US" dirty="0"/>
              <a:t>Power of Repeatability</a:t>
            </a:r>
          </a:p>
        </p:txBody>
      </p:sp>
      <p:grpSp>
        <p:nvGrpSpPr>
          <p:cNvPr id="2" name="Group 4"/>
          <p:cNvGrpSpPr>
            <a:grpSpLocks noChangeAspect="1"/>
          </p:cNvGrpSpPr>
          <p:nvPr/>
        </p:nvGrpSpPr>
        <p:grpSpPr bwMode="auto">
          <a:xfrm>
            <a:off x="4545233" y="505241"/>
            <a:ext cx="6910996" cy="5669745"/>
            <a:chOff x="2863" y="318"/>
            <a:chExt cx="4354" cy="3572"/>
          </a:xfrm>
        </p:grpSpPr>
        <p:sp>
          <p:nvSpPr>
            <p:cNvPr id="3" name="AutoShape 3"/>
            <p:cNvSpPr>
              <a:spLocks noChangeAspect="1" noChangeArrowheads="1" noTextEdit="1"/>
            </p:cNvSpPr>
            <p:nvPr/>
          </p:nvSpPr>
          <p:spPr bwMode="auto">
            <a:xfrm>
              <a:off x="2864" y="319"/>
              <a:ext cx="4353" cy="3569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5" name="Freeform 5"/>
            <p:cNvSpPr>
              <a:spLocks/>
            </p:cNvSpPr>
            <p:nvPr/>
          </p:nvSpPr>
          <p:spPr bwMode="auto">
            <a:xfrm>
              <a:off x="2867" y="2623"/>
              <a:ext cx="1358" cy="655"/>
            </a:xfrm>
            <a:custGeom>
              <a:avLst/>
              <a:gdLst>
                <a:gd name="T0" fmla="*/ 935 w 935"/>
                <a:gd name="T1" fmla="*/ 390 h 451"/>
                <a:gd name="T2" fmla="*/ 875 w 935"/>
                <a:gd name="T3" fmla="*/ 451 h 451"/>
                <a:gd name="T4" fmla="*/ 60 w 935"/>
                <a:gd name="T5" fmla="*/ 451 h 451"/>
                <a:gd name="T6" fmla="*/ 0 w 935"/>
                <a:gd name="T7" fmla="*/ 390 h 451"/>
                <a:gd name="T8" fmla="*/ 0 w 935"/>
                <a:gd name="T9" fmla="*/ 60 h 451"/>
                <a:gd name="T10" fmla="*/ 60 w 935"/>
                <a:gd name="T11" fmla="*/ 0 h 451"/>
                <a:gd name="T12" fmla="*/ 875 w 935"/>
                <a:gd name="T13" fmla="*/ 0 h 451"/>
                <a:gd name="T14" fmla="*/ 935 w 935"/>
                <a:gd name="T15" fmla="*/ 60 h 451"/>
                <a:gd name="T16" fmla="*/ 935 w 935"/>
                <a:gd name="T17" fmla="*/ 390 h 45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935" h="451">
                  <a:moveTo>
                    <a:pt x="935" y="390"/>
                  </a:moveTo>
                  <a:cubicBezTo>
                    <a:pt x="935" y="424"/>
                    <a:pt x="908" y="451"/>
                    <a:pt x="875" y="451"/>
                  </a:cubicBezTo>
                  <a:cubicBezTo>
                    <a:pt x="60" y="451"/>
                    <a:pt x="60" y="451"/>
                    <a:pt x="60" y="451"/>
                  </a:cubicBezTo>
                  <a:cubicBezTo>
                    <a:pt x="27" y="451"/>
                    <a:pt x="0" y="424"/>
                    <a:pt x="0" y="390"/>
                  </a:cubicBezTo>
                  <a:cubicBezTo>
                    <a:pt x="0" y="60"/>
                    <a:pt x="0" y="60"/>
                    <a:pt x="0" y="60"/>
                  </a:cubicBezTo>
                  <a:cubicBezTo>
                    <a:pt x="0" y="27"/>
                    <a:pt x="27" y="0"/>
                    <a:pt x="60" y="0"/>
                  </a:cubicBezTo>
                  <a:cubicBezTo>
                    <a:pt x="875" y="0"/>
                    <a:pt x="875" y="0"/>
                    <a:pt x="875" y="0"/>
                  </a:cubicBezTo>
                  <a:cubicBezTo>
                    <a:pt x="908" y="0"/>
                    <a:pt x="935" y="27"/>
                    <a:pt x="935" y="60"/>
                  </a:cubicBezTo>
                  <a:lnTo>
                    <a:pt x="935" y="390"/>
                  </a:lnTo>
                  <a:close/>
                </a:path>
              </a:pathLst>
            </a:custGeom>
            <a:solidFill>
              <a:srgbClr val="022D7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6" name="Freeform 6"/>
            <p:cNvSpPr>
              <a:spLocks/>
            </p:cNvSpPr>
            <p:nvPr/>
          </p:nvSpPr>
          <p:spPr bwMode="auto">
            <a:xfrm>
              <a:off x="2863" y="2620"/>
              <a:ext cx="1366" cy="661"/>
            </a:xfrm>
            <a:custGeom>
              <a:avLst/>
              <a:gdLst>
                <a:gd name="T0" fmla="*/ 938 w 941"/>
                <a:gd name="T1" fmla="*/ 392 h 455"/>
                <a:gd name="T2" fmla="*/ 936 w 941"/>
                <a:gd name="T3" fmla="*/ 392 h 455"/>
                <a:gd name="T4" fmla="*/ 919 w 941"/>
                <a:gd name="T5" fmla="*/ 433 h 455"/>
                <a:gd name="T6" fmla="*/ 878 w 941"/>
                <a:gd name="T7" fmla="*/ 450 h 455"/>
                <a:gd name="T8" fmla="*/ 63 w 941"/>
                <a:gd name="T9" fmla="*/ 450 h 455"/>
                <a:gd name="T10" fmla="*/ 22 w 941"/>
                <a:gd name="T11" fmla="*/ 433 h 455"/>
                <a:gd name="T12" fmla="*/ 5 w 941"/>
                <a:gd name="T13" fmla="*/ 392 h 455"/>
                <a:gd name="T14" fmla="*/ 5 w 941"/>
                <a:gd name="T15" fmla="*/ 62 h 455"/>
                <a:gd name="T16" fmla="*/ 22 w 941"/>
                <a:gd name="T17" fmla="*/ 22 h 455"/>
                <a:gd name="T18" fmla="*/ 63 w 941"/>
                <a:gd name="T19" fmla="*/ 5 h 455"/>
                <a:gd name="T20" fmla="*/ 878 w 941"/>
                <a:gd name="T21" fmla="*/ 5 h 455"/>
                <a:gd name="T22" fmla="*/ 919 w 941"/>
                <a:gd name="T23" fmla="*/ 22 h 455"/>
                <a:gd name="T24" fmla="*/ 936 w 941"/>
                <a:gd name="T25" fmla="*/ 62 h 455"/>
                <a:gd name="T26" fmla="*/ 936 w 941"/>
                <a:gd name="T27" fmla="*/ 392 h 455"/>
                <a:gd name="T28" fmla="*/ 938 w 941"/>
                <a:gd name="T29" fmla="*/ 392 h 455"/>
                <a:gd name="T30" fmla="*/ 941 w 941"/>
                <a:gd name="T31" fmla="*/ 392 h 455"/>
                <a:gd name="T32" fmla="*/ 941 w 941"/>
                <a:gd name="T33" fmla="*/ 62 h 455"/>
                <a:gd name="T34" fmla="*/ 878 w 941"/>
                <a:gd name="T35" fmla="*/ 0 h 455"/>
                <a:gd name="T36" fmla="*/ 63 w 941"/>
                <a:gd name="T37" fmla="*/ 0 h 455"/>
                <a:gd name="T38" fmla="*/ 0 w 941"/>
                <a:gd name="T39" fmla="*/ 62 h 455"/>
                <a:gd name="T40" fmla="*/ 0 w 941"/>
                <a:gd name="T41" fmla="*/ 392 h 455"/>
                <a:gd name="T42" fmla="*/ 63 w 941"/>
                <a:gd name="T43" fmla="*/ 455 h 455"/>
                <a:gd name="T44" fmla="*/ 878 w 941"/>
                <a:gd name="T45" fmla="*/ 455 h 455"/>
                <a:gd name="T46" fmla="*/ 941 w 941"/>
                <a:gd name="T47" fmla="*/ 392 h 455"/>
                <a:gd name="T48" fmla="*/ 938 w 941"/>
                <a:gd name="T49" fmla="*/ 392 h 45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</a:cxnLst>
              <a:rect l="0" t="0" r="r" b="b"/>
              <a:pathLst>
                <a:path w="941" h="455">
                  <a:moveTo>
                    <a:pt x="938" y="392"/>
                  </a:moveTo>
                  <a:cubicBezTo>
                    <a:pt x="936" y="392"/>
                    <a:pt x="936" y="392"/>
                    <a:pt x="936" y="392"/>
                  </a:cubicBezTo>
                  <a:cubicBezTo>
                    <a:pt x="936" y="408"/>
                    <a:pt x="929" y="423"/>
                    <a:pt x="919" y="433"/>
                  </a:cubicBezTo>
                  <a:cubicBezTo>
                    <a:pt x="908" y="444"/>
                    <a:pt x="894" y="450"/>
                    <a:pt x="878" y="450"/>
                  </a:cubicBezTo>
                  <a:cubicBezTo>
                    <a:pt x="63" y="450"/>
                    <a:pt x="63" y="450"/>
                    <a:pt x="63" y="450"/>
                  </a:cubicBezTo>
                  <a:cubicBezTo>
                    <a:pt x="47" y="450"/>
                    <a:pt x="33" y="444"/>
                    <a:pt x="22" y="433"/>
                  </a:cubicBezTo>
                  <a:cubicBezTo>
                    <a:pt x="12" y="423"/>
                    <a:pt x="5" y="408"/>
                    <a:pt x="5" y="392"/>
                  </a:cubicBezTo>
                  <a:cubicBezTo>
                    <a:pt x="5" y="62"/>
                    <a:pt x="5" y="62"/>
                    <a:pt x="5" y="62"/>
                  </a:cubicBezTo>
                  <a:cubicBezTo>
                    <a:pt x="5" y="46"/>
                    <a:pt x="12" y="32"/>
                    <a:pt x="22" y="22"/>
                  </a:cubicBezTo>
                  <a:cubicBezTo>
                    <a:pt x="33" y="11"/>
                    <a:pt x="47" y="5"/>
                    <a:pt x="63" y="5"/>
                  </a:cubicBezTo>
                  <a:cubicBezTo>
                    <a:pt x="878" y="5"/>
                    <a:pt x="878" y="5"/>
                    <a:pt x="878" y="5"/>
                  </a:cubicBezTo>
                  <a:cubicBezTo>
                    <a:pt x="894" y="5"/>
                    <a:pt x="908" y="11"/>
                    <a:pt x="919" y="22"/>
                  </a:cubicBezTo>
                  <a:cubicBezTo>
                    <a:pt x="929" y="32"/>
                    <a:pt x="936" y="46"/>
                    <a:pt x="936" y="62"/>
                  </a:cubicBezTo>
                  <a:cubicBezTo>
                    <a:pt x="936" y="392"/>
                    <a:pt x="936" y="392"/>
                    <a:pt x="936" y="392"/>
                  </a:cubicBezTo>
                  <a:cubicBezTo>
                    <a:pt x="938" y="392"/>
                    <a:pt x="938" y="392"/>
                    <a:pt x="938" y="392"/>
                  </a:cubicBezTo>
                  <a:cubicBezTo>
                    <a:pt x="941" y="392"/>
                    <a:pt x="941" y="392"/>
                    <a:pt x="941" y="392"/>
                  </a:cubicBezTo>
                  <a:cubicBezTo>
                    <a:pt x="941" y="62"/>
                    <a:pt x="941" y="62"/>
                    <a:pt x="941" y="62"/>
                  </a:cubicBezTo>
                  <a:cubicBezTo>
                    <a:pt x="941" y="28"/>
                    <a:pt x="913" y="0"/>
                    <a:pt x="878" y="0"/>
                  </a:cubicBezTo>
                  <a:cubicBezTo>
                    <a:pt x="63" y="0"/>
                    <a:pt x="63" y="0"/>
                    <a:pt x="63" y="0"/>
                  </a:cubicBezTo>
                  <a:cubicBezTo>
                    <a:pt x="28" y="0"/>
                    <a:pt x="0" y="28"/>
                    <a:pt x="0" y="62"/>
                  </a:cubicBezTo>
                  <a:cubicBezTo>
                    <a:pt x="0" y="392"/>
                    <a:pt x="0" y="392"/>
                    <a:pt x="0" y="392"/>
                  </a:cubicBezTo>
                  <a:cubicBezTo>
                    <a:pt x="0" y="427"/>
                    <a:pt x="28" y="455"/>
                    <a:pt x="63" y="455"/>
                  </a:cubicBezTo>
                  <a:cubicBezTo>
                    <a:pt x="878" y="455"/>
                    <a:pt x="878" y="455"/>
                    <a:pt x="878" y="455"/>
                  </a:cubicBezTo>
                  <a:cubicBezTo>
                    <a:pt x="913" y="455"/>
                    <a:pt x="941" y="427"/>
                    <a:pt x="941" y="392"/>
                  </a:cubicBezTo>
                  <a:lnTo>
                    <a:pt x="938" y="392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10" name="Freeform 7"/>
            <p:cNvSpPr>
              <a:spLocks/>
            </p:cNvSpPr>
            <p:nvPr/>
          </p:nvSpPr>
          <p:spPr bwMode="auto">
            <a:xfrm>
              <a:off x="3003" y="2813"/>
              <a:ext cx="143" cy="326"/>
            </a:xfrm>
            <a:custGeom>
              <a:avLst/>
              <a:gdLst>
                <a:gd name="T0" fmla="*/ 0 w 98"/>
                <a:gd name="T1" fmla="*/ 0 h 224"/>
                <a:gd name="T2" fmla="*/ 0 w 98"/>
                <a:gd name="T3" fmla="*/ 189 h 224"/>
                <a:gd name="T4" fmla="*/ 98 w 98"/>
                <a:gd name="T5" fmla="*/ 224 h 224"/>
                <a:gd name="T6" fmla="*/ 98 w 98"/>
                <a:gd name="T7" fmla="*/ 0 h 224"/>
                <a:gd name="T8" fmla="*/ 0 w 98"/>
                <a:gd name="T9" fmla="*/ 0 h 22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98" h="224">
                  <a:moveTo>
                    <a:pt x="0" y="0"/>
                  </a:moveTo>
                  <a:cubicBezTo>
                    <a:pt x="0" y="189"/>
                    <a:pt x="0" y="189"/>
                    <a:pt x="0" y="189"/>
                  </a:cubicBezTo>
                  <a:cubicBezTo>
                    <a:pt x="0" y="208"/>
                    <a:pt x="44" y="224"/>
                    <a:pt x="98" y="224"/>
                  </a:cubicBezTo>
                  <a:cubicBezTo>
                    <a:pt x="98" y="0"/>
                    <a:pt x="98" y="0"/>
                    <a:pt x="98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rgbClr val="00BCF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11" name="Freeform 8"/>
            <p:cNvSpPr>
              <a:spLocks/>
            </p:cNvSpPr>
            <p:nvPr/>
          </p:nvSpPr>
          <p:spPr bwMode="auto">
            <a:xfrm>
              <a:off x="3144" y="2813"/>
              <a:ext cx="144" cy="326"/>
            </a:xfrm>
            <a:custGeom>
              <a:avLst/>
              <a:gdLst>
                <a:gd name="T0" fmla="*/ 0 w 99"/>
                <a:gd name="T1" fmla="*/ 224 h 224"/>
                <a:gd name="T2" fmla="*/ 1 w 99"/>
                <a:gd name="T3" fmla="*/ 224 h 224"/>
                <a:gd name="T4" fmla="*/ 99 w 99"/>
                <a:gd name="T5" fmla="*/ 189 h 224"/>
                <a:gd name="T6" fmla="*/ 99 w 99"/>
                <a:gd name="T7" fmla="*/ 0 h 224"/>
                <a:gd name="T8" fmla="*/ 0 w 99"/>
                <a:gd name="T9" fmla="*/ 0 h 224"/>
                <a:gd name="T10" fmla="*/ 0 w 99"/>
                <a:gd name="T11" fmla="*/ 224 h 22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99" h="224">
                  <a:moveTo>
                    <a:pt x="0" y="224"/>
                  </a:moveTo>
                  <a:cubicBezTo>
                    <a:pt x="1" y="224"/>
                    <a:pt x="1" y="224"/>
                    <a:pt x="1" y="224"/>
                  </a:cubicBezTo>
                  <a:cubicBezTo>
                    <a:pt x="55" y="224"/>
                    <a:pt x="99" y="208"/>
                    <a:pt x="99" y="189"/>
                  </a:cubicBezTo>
                  <a:cubicBezTo>
                    <a:pt x="99" y="0"/>
                    <a:pt x="99" y="0"/>
                    <a:pt x="99" y="0"/>
                  </a:cubicBezTo>
                  <a:cubicBezTo>
                    <a:pt x="0" y="0"/>
                    <a:pt x="0" y="0"/>
                    <a:pt x="0" y="0"/>
                  </a:cubicBezTo>
                  <a:lnTo>
                    <a:pt x="0" y="224"/>
                  </a:lnTo>
                  <a:close/>
                </a:path>
              </a:pathLst>
            </a:custGeom>
            <a:solidFill>
              <a:srgbClr val="29C7F4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12" name="Oval 9"/>
            <p:cNvSpPr>
              <a:spLocks noChangeArrowheads="1"/>
            </p:cNvSpPr>
            <p:nvPr/>
          </p:nvSpPr>
          <p:spPr bwMode="auto">
            <a:xfrm>
              <a:off x="3003" y="2761"/>
              <a:ext cx="285" cy="103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13" name="Oval 10"/>
            <p:cNvSpPr>
              <a:spLocks noChangeArrowheads="1"/>
            </p:cNvSpPr>
            <p:nvPr/>
          </p:nvSpPr>
          <p:spPr bwMode="auto">
            <a:xfrm>
              <a:off x="3033" y="2775"/>
              <a:ext cx="226" cy="69"/>
            </a:xfrm>
            <a:prstGeom prst="ellipse">
              <a:avLst/>
            </a:prstGeom>
            <a:solidFill>
              <a:srgbClr val="85B35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14" name="Freeform 11"/>
            <p:cNvSpPr>
              <a:spLocks/>
            </p:cNvSpPr>
            <p:nvPr/>
          </p:nvSpPr>
          <p:spPr bwMode="auto">
            <a:xfrm>
              <a:off x="3033" y="2775"/>
              <a:ext cx="226" cy="56"/>
            </a:xfrm>
            <a:custGeom>
              <a:avLst/>
              <a:gdLst>
                <a:gd name="T0" fmla="*/ 140 w 156"/>
                <a:gd name="T1" fmla="*/ 38 h 38"/>
                <a:gd name="T2" fmla="*/ 156 w 156"/>
                <a:gd name="T3" fmla="*/ 24 h 38"/>
                <a:gd name="T4" fmla="*/ 78 w 156"/>
                <a:gd name="T5" fmla="*/ 0 h 38"/>
                <a:gd name="T6" fmla="*/ 0 w 156"/>
                <a:gd name="T7" fmla="*/ 24 h 38"/>
                <a:gd name="T8" fmla="*/ 17 w 156"/>
                <a:gd name="T9" fmla="*/ 38 h 38"/>
                <a:gd name="T10" fmla="*/ 78 w 156"/>
                <a:gd name="T11" fmla="*/ 29 h 38"/>
                <a:gd name="T12" fmla="*/ 140 w 156"/>
                <a:gd name="T13" fmla="*/ 38 h 3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156" h="38">
                  <a:moveTo>
                    <a:pt x="140" y="38"/>
                  </a:moveTo>
                  <a:cubicBezTo>
                    <a:pt x="150" y="34"/>
                    <a:pt x="156" y="29"/>
                    <a:pt x="156" y="24"/>
                  </a:cubicBezTo>
                  <a:cubicBezTo>
                    <a:pt x="156" y="11"/>
                    <a:pt x="121" y="0"/>
                    <a:pt x="78" y="0"/>
                  </a:cubicBezTo>
                  <a:cubicBezTo>
                    <a:pt x="35" y="0"/>
                    <a:pt x="0" y="11"/>
                    <a:pt x="0" y="24"/>
                  </a:cubicBezTo>
                  <a:cubicBezTo>
                    <a:pt x="0" y="29"/>
                    <a:pt x="6" y="34"/>
                    <a:pt x="17" y="38"/>
                  </a:cubicBezTo>
                  <a:cubicBezTo>
                    <a:pt x="31" y="33"/>
                    <a:pt x="53" y="29"/>
                    <a:pt x="78" y="29"/>
                  </a:cubicBezTo>
                  <a:cubicBezTo>
                    <a:pt x="103" y="29"/>
                    <a:pt x="126" y="33"/>
                    <a:pt x="140" y="38"/>
                  </a:cubicBezTo>
                  <a:close/>
                </a:path>
              </a:pathLst>
            </a:custGeom>
            <a:solidFill>
              <a:srgbClr val="BAC84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15" name="Freeform 12"/>
            <p:cNvSpPr>
              <a:spLocks noEditPoints="1"/>
            </p:cNvSpPr>
            <p:nvPr/>
          </p:nvSpPr>
          <p:spPr bwMode="auto">
            <a:xfrm>
              <a:off x="3043" y="2928"/>
              <a:ext cx="207" cy="118"/>
            </a:xfrm>
            <a:custGeom>
              <a:avLst/>
              <a:gdLst>
                <a:gd name="T0" fmla="*/ 135 w 143"/>
                <a:gd name="T1" fmla="*/ 74 h 81"/>
                <a:gd name="T2" fmla="*/ 113 w 143"/>
                <a:gd name="T3" fmla="*/ 81 h 81"/>
                <a:gd name="T4" fmla="*/ 82 w 143"/>
                <a:gd name="T5" fmla="*/ 81 h 81"/>
                <a:gd name="T6" fmla="*/ 82 w 143"/>
                <a:gd name="T7" fmla="*/ 0 h 81"/>
                <a:gd name="T8" fmla="*/ 111 w 143"/>
                <a:gd name="T9" fmla="*/ 0 h 81"/>
                <a:gd name="T10" fmla="*/ 133 w 143"/>
                <a:gd name="T11" fmla="*/ 5 h 81"/>
                <a:gd name="T12" fmla="*/ 139 w 143"/>
                <a:gd name="T13" fmla="*/ 19 h 81"/>
                <a:gd name="T14" fmla="*/ 134 w 143"/>
                <a:gd name="T15" fmla="*/ 31 h 81"/>
                <a:gd name="T16" fmla="*/ 124 w 143"/>
                <a:gd name="T17" fmla="*/ 37 h 81"/>
                <a:gd name="T18" fmla="*/ 124 w 143"/>
                <a:gd name="T19" fmla="*/ 37 h 81"/>
                <a:gd name="T20" fmla="*/ 138 w 143"/>
                <a:gd name="T21" fmla="*/ 44 h 81"/>
                <a:gd name="T22" fmla="*/ 142 w 143"/>
                <a:gd name="T23" fmla="*/ 57 h 81"/>
                <a:gd name="T24" fmla="*/ 135 w 143"/>
                <a:gd name="T25" fmla="*/ 74 h 81"/>
                <a:gd name="T26" fmla="*/ 59 w 143"/>
                <a:gd name="T27" fmla="*/ 69 h 81"/>
                <a:gd name="T28" fmla="*/ 28 w 143"/>
                <a:gd name="T29" fmla="*/ 81 h 81"/>
                <a:gd name="T30" fmla="*/ 0 w 143"/>
                <a:gd name="T31" fmla="*/ 81 h 81"/>
                <a:gd name="T32" fmla="*/ 0 w 143"/>
                <a:gd name="T33" fmla="*/ 0 h 81"/>
                <a:gd name="T34" fmla="*/ 28 w 143"/>
                <a:gd name="T35" fmla="*/ 0 h 81"/>
                <a:gd name="T36" fmla="*/ 71 w 143"/>
                <a:gd name="T37" fmla="*/ 39 h 81"/>
                <a:gd name="T38" fmla="*/ 59 w 143"/>
                <a:gd name="T39" fmla="*/ 69 h 8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</a:cxnLst>
              <a:rect l="0" t="0" r="r" b="b"/>
              <a:pathLst>
                <a:path w="143" h="81">
                  <a:moveTo>
                    <a:pt x="135" y="74"/>
                  </a:moveTo>
                  <a:cubicBezTo>
                    <a:pt x="129" y="78"/>
                    <a:pt x="122" y="81"/>
                    <a:pt x="113" y="81"/>
                  </a:cubicBezTo>
                  <a:cubicBezTo>
                    <a:pt x="82" y="81"/>
                    <a:pt x="82" y="81"/>
                    <a:pt x="82" y="81"/>
                  </a:cubicBezTo>
                  <a:cubicBezTo>
                    <a:pt x="82" y="0"/>
                    <a:pt x="82" y="0"/>
                    <a:pt x="82" y="0"/>
                  </a:cubicBezTo>
                  <a:cubicBezTo>
                    <a:pt x="111" y="0"/>
                    <a:pt x="111" y="0"/>
                    <a:pt x="111" y="0"/>
                  </a:cubicBezTo>
                  <a:cubicBezTo>
                    <a:pt x="121" y="0"/>
                    <a:pt x="128" y="2"/>
                    <a:pt x="133" y="5"/>
                  </a:cubicBezTo>
                  <a:cubicBezTo>
                    <a:pt x="137" y="9"/>
                    <a:pt x="139" y="13"/>
                    <a:pt x="139" y="19"/>
                  </a:cubicBezTo>
                  <a:cubicBezTo>
                    <a:pt x="139" y="24"/>
                    <a:pt x="138" y="28"/>
                    <a:pt x="134" y="31"/>
                  </a:cubicBezTo>
                  <a:cubicBezTo>
                    <a:pt x="131" y="34"/>
                    <a:pt x="128" y="36"/>
                    <a:pt x="124" y="37"/>
                  </a:cubicBezTo>
                  <a:cubicBezTo>
                    <a:pt x="124" y="37"/>
                    <a:pt x="124" y="37"/>
                    <a:pt x="124" y="37"/>
                  </a:cubicBezTo>
                  <a:cubicBezTo>
                    <a:pt x="129" y="38"/>
                    <a:pt x="134" y="40"/>
                    <a:pt x="138" y="44"/>
                  </a:cubicBezTo>
                  <a:cubicBezTo>
                    <a:pt x="141" y="47"/>
                    <a:pt x="142" y="52"/>
                    <a:pt x="142" y="57"/>
                  </a:cubicBezTo>
                  <a:cubicBezTo>
                    <a:pt x="143" y="64"/>
                    <a:pt x="140" y="70"/>
                    <a:pt x="135" y="74"/>
                  </a:cubicBezTo>
                  <a:close/>
                  <a:moveTo>
                    <a:pt x="59" y="69"/>
                  </a:moveTo>
                  <a:cubicBezTo>
                    <a:pt x="52" y="77"/>
                    <a:pt x="41" y="81"/>
                    <a:pt x="28" y="81"/>
                  </a:cubicBezTo>
                  <a:cubicBezTo>
                    <a:pt x="0" y="81"/>
                    <a:pt x="0" y="81"/>
                    <a:pt x="0" y="81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28" y="0"/>
                    <a:pt x="28" y="0"/>
                    <a:pt x="28" y="0"/>
                  </a:cubicBezTo>
                  <a:cubicBezTo>
                    <a:pt x="57" y="0"/>
                    <a:pt x="71" y="13"/>
                    <a:pt x="71" y="39"/>
                  </a:cubicBezTo>
                  <a:cubicBezTo>
                    <a:pt x="71" y="52"/>
                    <a:pt x="67" y="62"/>
                    <a:pt x="59" y="69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16" name="Freeform 13"/>
            <p:cNvSpPr>
              <a:spLocks/>
            </p:cNvSpPr>
            <p:nvPr/>
          </p:nvSpPr>
          <p:spPr bwMode="auto">
            <a:xfrm>
              <a:off x="3069" y="2950"/>
              <a:ext cx="49" cy="74"/>
            </a:xfrm>
            <a:custGeom>
              <a:avLst/>
              <a:gdLst>
                <a:gd name="T0" fmla="*/ 9 w 34"/>
                <a:gd name="T1" fmla="*/ 0 h 51"/>
                <a:gd name="T2" fmla="*/ 0 w 34"/>
                <a:gd name="T3" fmla="*/ 0 h 51"/>
                <a:gd name="T4" fmla="*/ 0 w 34"/>
                <a:gd name="T5" fmla="*/ 51 h 51"/>
                <a:gd name="T6" fmla="*/ 9 w 34"/>
                <a:gd name="T7" fmla="*/ 51 h 51"/>
                <a:gd name="T8" fmla="*/ 28 w 34"/>
                <a:gd name="T9" fmla="*/ 44 h 51"/>
                <a:gd name="T10" fmla="*/ 34 w 34"/>
                <a:gd name="T11" fmla="*/ 25 h 51"/>
                <a:gd name="T12" fmla="*/ 28 w 34"/>
                <a:gd name="T13" fmla="*/ 7 h 51"/>
                <a:gd name="T14" fmla="*/ 9 w 34"/>
                <a:gd name="T15" fmla="*/ 0 h 5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</a:cxnLst>
              <a:rect l="0" t="0" r="r" b="b"/>
              <a:pathLst>
                <a:path w="34" h="51">
                  <a:moveTo>
                    <a:pt x="9" y="0"/>
                  </a:moveTo>
                  <a:cubicBezTo>
                    <a:pt x="0" y="0"/>
                    <a:pt x="0" y="0"/>
                    <a:pt x="0" y="0"/>
                  </a:cubicBezTo>
                  <a:cubicBezTo>
                    <a:pt x="0" y="51"/>
                    <a:pt x="0" y="51"/>
                    <a:pt x="0" y="51"/>
                  </a:cubicBezTo>
                  <a:cubicBezTo>
                    <a:pt x="9" y="51"/>
                    <a:pt x="9" y="51"/>
                    <a:pt x="9" y="51"/>
                  </a:cubicBezTo>
                  <a:cubicBezTo>
                    <a:pt x="17" y="51"/>
                    <a:pt x="23" y="49"/>
                    <a:pt x="28" y="44"/>
                  </a:cubicBezTo>
                  <a:cubicBezTo>
                    <a:pt x="32" y="39"/>
                    <a:pt x="34" y="33"/>
                    <a:pt x="34" y="25"/>
                  </a:cubicBezTo>
                  <a:cubicBezTo>
                    <a:pt x="34" y="17"/>
                    <a:pt x="32" y="11"/>
                    <a:pt x="28" y="7"/>
                  </a:cubicBezTo>
                  <a:cubicBezTo>
                    <a:pt x="23" y="2"/>
                    <a:pt x="17" y="0"/>
                    <a:pt x="9" y="0"/>
                  </a:cubicBezTo>
                  <a:close/>
                </a:path>
              </a:pathLst>
            </a:custGeom>
            <a:solidFill>
              <a:srgbClr val="00BCF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17" name="Freeform 14"/>
            <p:cNvSpPr>
              <a:spLocks/>
            </p:cNvSpPr>
            <p:nvPr/>
          </p:nvSpPr>
          <p:spPr bwMode="auto">
            <a:xfrm>
              <a:off x="3188" y="2948"/>
              <a:ext cx="29" cy="28"/>
            </a:xfrm>
            <a:custGeom>
              <a:avLst/>
              <a:gdLst>
                <a:gd name="T0" fmla="*/ 17 w 20"/>
                <a:gd name="T1" fmla="*/ 16 h 19"/>
                <a:gd name="T2" fmla="*/ 20 w 20"/>
                <a:gd name="T3" fmla="*/ 9 h 19"/>
                <a:gd name="T4" fmla="*/ 7 w 20"/>
                <a:gd name="T5" fmla="*/ 0 h 19"/>
                <a:gd name="T6" fmla="*/ 0 w 20"/>
                <a:gd name="T7" fmla="*/ 0 h 19"/>
                <a:gd name="T8" fmla="*/ 0 w 20"/>
                <a:gd name="T9" fmla="*/ 19 h 19"/>
                <a:gd name="T10" fmla="*/ 8 w 20"/>
                <a:gd name="T11" fmla="*/ 19 h 19"/>
                <a:gd name="T12" fmla="*/ 17 w 20"/>
                <a:gd name="T13" fmla="*/ 16 h 1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20" h="19">
                  <a:moveTo>
                    <a:pt x="17" y="16"/>
                  </a:moveTo>
                  <a:cubicBezTo>
                    <a:pt x="19" y="14"/>
                    <a:pt x="20" y="12"/>
                    <a:pt x="20" y="9"/>
                  </a:cubicBezTo>
                  <a:cubicBezTo>
                    <a:pt x="20" y="3"/>
                    <a:pt x="16" y="0"/>
                    <a:pt x="7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19"/>
                    <a:pt x="0" y="19"/>
                    <a:pt x="0" y="19"/>
                  </a:cubicBezTo>
                  <a:cubicBezTo>
                    <a:pt x="8" y="19"/>
                    <a:pt x="8" y="19"/>
                    <a:pt x="8" y="19"/>
                  </a:cubicBezTo>
                  <a:cubicBezTo>
                    <a:pt x="12" y="19"/>
                    <a:pt x="15" y="18"/>
                    <a:pt x="17" y="16"/>
                  </a:cubicBezTo>
                  <a:close/>
                </a:path>
              </a:pathLst>
            </a:custGeom>
            <a:solidFill>
              <a:srgbClr val="29C7F4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18" name="Freeform 15"/>
            <p:cNvSpPr>
              <a:spLocks/>
            </p:cNvSpPr>
            <p:nvPr/>
          </p:nvSpPr>
          <p:spPr bwMode="auto">
            <a:xfrm>
              <a:off x="3188" y="2995"/>
              <a:ext cx="33" cy="30"/>
            </a:xfrm>
            <a:custGeom>
              <a:avLst/>
              <a:gdLst>
                <a:gd name="T0" fmla="*/ 20 w 23"/>
                <a:gd name="T1" fmla="*/ 3 h 21"/>
                <a:gd name="T2" fmla="*/ 10 w 23"/>
                <a:gd name="T3" fmla="*/ 0 h 21"/>
                <a:gd name="T4" fmla="*/ 0 w 23"/>
                <a:gd name="T5" fmla="*/ 0 h 21"/>
                <a:gd name="T6" fmla="*/ 0 w 23"/>
                <a:gd name="T7" fmla="*/ 21 h 21"/>
                <a:gd name="T8" fmla="*/ 10 w 23"/>
                <a:gd name="T9" fmla="*/ 21 h 21"/>
                <a:gd name="T10" fmla="*/ 20 w 23"/>
                <a:gd name="T11" fmla="*/ 18 h 21"/>
                <a:gd name="T12" fmla="*/ 23 w 23"/>
                <a:gd name="T13" fmla="*/ 10 h 21"/>
                <a:gd name="T14" fmla="*/ 20 w 23"/>
                <a:gd name="T15" fmla="*/ 3 h 2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</a:cxnLst>
              <a:rect l="0" t="0" r="r" b="b"/>
              <a:pathLst>
                <a:path w="23" h="21">
                  <a:moveTo>
                    <a:pt x="20" y="3"/>
                  </a:moveTo>
                  <a:cubicBezTo>
                    <a:pt x="18" y="1"/>
                    <a:pt x="14" y="0"/>
                    <a:pt x="10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21"/>
                    <a:pt x="0" y="21"/>
                    <a:pt x="0" y="21"/>
                  </a:cubicBezTo>
                  <a:cubicBezTo>
                    <a:pt x="10" y="21"/>
                    <a:pt x="10" y="21"/>
                    <a:pt x="10" y="21"/>
                  </a:cubicBezTo>
                  <a:cubicBezTo>
                    <a:pt x="14" y="21"/>
                    <a:pt x="18" y="20"/>
                    <a:pt x="20" y="18"/>
                  </a:cubicBezTo>
                  <a:cubicBezTo>
                    <a:pt x="22" y="16"/>
                    <a:pt x="23" y="14"/>
                    <a:pt x="23" y="10"/>
                  </a:cubicBezTo>
                  <a:cubicBezTo>
                    <a:pt x="23" y="7"/>
                    <a:pt x="22" y="5"/>
                    <a:pt x="20" y="3"/>
                  </a:cubicBezTo>
                  <a:close/>
                </a:path>
              </a:pathLst>
            </a:custGeom>
            <a:solidFill>
              <a:srgbClr val="29C7F4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19" name="Rectangle 16"/>
            <p:cNvSpPr>
              <a:spLocks noChangeArrowheads="1"/>
            </p:cNvSpPr>
            <p:nvPr/>
          </p:nvSpPr>
          <p:spPr bwMode="auto">
            <a:xfrm>
              <a:off x="3398" y="2838"/>
              <a:ext cx="584" cy="21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none" lIns="0" tIns="0" rIns="0" bIns="0" numCol="1" anchor="t" anchorCtr="0" compatLnSpc="1">
              <a:prstTxWarp prst="textNoShape">
                <a:avLst/>
              </a:prstTxWarp>
              <a:spAutoFit/>
            </a:bodyPr>
            <a:lstStyle>
              <a:lvl1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defTabSz="914225"/>
              <a:r>
                <a:rPr lang="en-US" altLang="en-US" sz="2200">
                  <a:solidFill>
                    <a:srgbClr val="FFFFFF"/>
                  </a:solidFill>
                  <a:latin typeface="Segoe Pro Display Light" panose="020B0302040504020203" pitchFamily="34" charset="0"/>
                </a:rPr>
                <a:t>SQL - A</a:t>
              </a:r>
              <a:endParaRPr lang="en-US" altLang="en-US">
                <a:solidFill>
                  <a:srgbClr val="00B0F0"/>
                </a:solidFill>
              </a:endParaRPr>
            </a:p>
          </p:txBody>
        </p:sp>
        <p:sp>
          <p:nvSpPr>
            <p:cNvPr id="20" name="Freeform 17"/>
            <p:cNvSpPr>
              <a:spLocks/>
            </p:cNvSpPr>
            <p:nvPr/>
          </p:nvSpPr>
          <p:spPr bwMode="auto">
            <a:xfrm>
              <a:off x="4327" y="2623"/>
              <a:ext cx="1358" cy="655"/>
            </a:xfrm>
            <a:custGeom>
              <a:avLst/>
              <a:gdLst>
                <a:gd name="T0" fmla="*/ 935 w 935"/>
                <a:gd name="T1" fmla="*/ 390 h 451"/>
                <a:gd name="T2" fmla="*/ 875 w 935"/>
                <a:gd name="T3" fmla="*/ 451 h 451"/>
                <a:gd name="T4" fmla="*/ 60 w 935"/>
                <a:gd name="T5" fmla="*/ 451 h 451"/>
                <a:gd name="T6" fmla="*/ 0 w 935"/>
                <a:gd name="T7" fmla="*/ 390 h 451"/>
                <a:gd name="T8" fmla="*/ 0 w 935"/>
                <a:gd name="T9" fmla="*/ 60 h 451"/>
                <a:gd name="T10" fmla="*/ 60 w 935"/>
                <a:gd name="T11" fmla="*/ 0 h 451"/>
                <a:gd name="T12" fmla="*/ 875 w 935"/>
                <a:gd name="T13" fmla="*/ 0 h 451"/>
                <a:gd name="T14" fmla="*/ 935 w 935"/>
                <a:gd name="T15" fmla="*/ 60 h 451"/>
                <a:gd name="T16" fmla="*/ 935 w 935"/>
                <a:gd name="T17" fmla="*/ 390 h 45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935" h="451">
                  <a:moveTo>
                    <a:pt x="935" y="390"/>
                  </a:moveTo>
                  <a:cubicBezTo>
                    <a:pt x="935" y="424"/>
                    <a:pt x="908" y="451"/>
                    <a:pt x="875" y="451"/>
                  </a:cubicBezTo>
                  <a:cubicBezTo>
                    <a:pt x="60" y="451"/>
                    <a:pt x="60" y="451"/>
                    <a:pt x="60" y="451"/>
                  </a:cubicBezTo>
                  <a:cubicBezTo>
                    <a:pt x="27" y="451"/>
                    <a:pt x="0" y="424"/>
                    <a:pt x="0" y="390"/>
                  </a:cubicBezTo>
                  <a:cubicBezTo>
                    <a:pt x="0" y="60"/>
                    <a:pt x="0" y="60"/>
                    <a:pt x="0" y="60"/>
                  </a:cubicBezTo>
                  <a:cubicBezTo>
                    <a:pt x="0" y="27"/>
                    <a:pt x="27" y="0"/>
                    <a:pt x="60" y="0"/>
                  </a:cubicBezTo>
                  <a:cubicBezTo>
                    <a:pt x="875" y="0"/>
                    <a:pt x="875" y="0"/>
                    <a:pt x="875" y="0"/>
                  </a:cubicBezTo>
                  <a:cubicBezTo>
                    <a:pt x="908" y="0"/>
                    <a:pt x="935" y="27"/>
                    <a:pt x="935" y="60"/>
                  </a:cubicBezTo>
                  <a:lnTo>
                    <a:pt x="935" y="390"/>
                  </a:lnTo>
                  <a:close/>
                </a:path>
              </a:pathLst>
            </a:custGeom>
            <a:solidFill>
              <a:srgbClr val="022D7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21" name="Freeform 18"/>
            <p:cNvSpPr>
              <a:spLocks/>
            </p:cNvSpPr>
            <p:nvPr/>
          </p:nvSpPr>
          <p:spPr bwMode="auto">
            <a:xfrm>
              <a:off x="4322" y="2620"/>
              <a:ext cx="1367" cy="661"/>
            </a:xfrm>
            <a:custGeom>
              <a:avLst/>
              <a:gdLst>
                <a:gd name="T0" fmla="*/ 938 w 941"/>
                <a:gd name="T1" fmla="*/ 392 h 455"/>
                <a:gd name="T2" fmla="*/ 936 w 941"/>
                <a:gd name="T3" fmla="*/ 392 h 455"/>
                <a:gd name="T4" fmla="*/ 919 w 941"/>
                <a:gd name="T5" fmla="*/ 433 h 455"/>
                <a:gd name="T6" fmla="*/ 878 w 941"/>
                <a:gd name="T7" fmla="*/ 450 h 455"/>
                <a:gd name="T8" fmla="*/ 63 w 941"/>
                <a:gd name="T9" fmla="*/ 450 h 455"/>
                <a:gd name="T10" fmla="*/ 22 w 941"/>
                <a:gd name="T11" fmla="*/ 433 h 455"/>
                <a:gd name="T12" fmla="*/ 5 w 941"/>
                <a:gd name="T13" fmla="*/ 392 h 455"/>
                <a:gd name="T14" fmla="*/ 5 w 941"/>
                <a:gd name="T15" fmla="*/ 62 h 455"/>
                <a:gd name="T16" fmla="*/ 22 w 941"/>
                <a:gd name="T17" fmla="*/ 22 h 455"/>
                <a:gd name="T18" fmla="*/ 63 w 941"/>
                <a:gd name="T19" fmla="*/ 5 h 455"/>
                <a:gd name="T20" fmla="*/ 878 w 941"/>
                <a:gd name="T21" fmla="*/ 5 h 455"/>
                <a:gd name="T22" fmla="*/ 878 w 941"/>
                <a:gd name="T23" fmla="*/ 5 h 455"/>
                <a:gd name="T24" fmla="*/ 919 w 941"/>
                <a:gd name="T25" fmla="*/ 22 h 455"/>
                <a:gd name="T26" fmla="*/ 936 w 941"/>
                <a:gd name="T27" fmla="*/ 62 h 455"/>
                <a:gd name="T28" fmla="*/ 936 w 941"/>
                <a:gd name="T29" fmla="*/ 392 h 455"/>
                <a:gd name="T30" fmla="*/ 938 w 941"/>
                <a:gd name="T31" fmla="*/ 392 h 455"/>
                <a:gd name="T32" fmla="*/ 941 w 941"/>
                <a:gd name="T33" fmla="*/ 392 h 455"/>
                <a:gd name="T34" fmla="*/ 941 w 941"/>
                <a:gd name="T35" fmla="*/ 62 h 455"/>
                <a:gd name="T36" fmla="*/ 878 w 941"/>
                <a:gd name="T37" fmla="*/ 0 h 455"/>
                <a:gd name="T38" fmla="*/ 63 w 941"/>
                <a:gd name="T39" fmla="*/ 0 h 455"/>
                <a:gd name="T40" fmla="*/ 0 w 941"/>
                <a:gd name="T41" fmla="*/ 62 h 455"/>
                <a:gd name="T42" fmla="*/ 0 w 941"/>
                <a:gd name="T43" fmla="*/ 392 h 455"/>
                <a:gd name="T44" fmla="*/ 63 w 941"/>
                <a:gd name="T45" fmla="*/ 455 h 455"/>
                <a:gd name="T46" fmla="*/ 878 w 941"/>
                <a:gd name="T47" fmla="*/ 455 h 455"/>
                <a:gd name="T48" fmla="*/ 878 w 941"/>
                <a:gd name="T49" fmla="*/ 455 h 455"/>
                <a:gd name="T50" fmla="*/ 941 w 941"/>
                <a:gd name="T51" fmla="*/ 392 h 455"/>
                <a:gd name="T52" fmla="*/ 938 w 941"/>
                <a:gd name="T53" fmla="*/ 392 h 45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</a:cxnLst>
              <a:rect l="0" t="0" r="r" b="b"/>
              <a:pathLst>
                <a:path w="941" h="455">
                  <a:moveTo>
                    <a:pt x="938" y="392"/>
                  </a:moveTo>
                  <a:cubicBezTo>
                    <a:pt x="936" y="392"/>
                    <a:pt x="936" y="392"/>
                    <a:pt x="936" y="392"/>
                  </a:cubicBezTo>
                  <a:cubicBezTo>
                    <a:pt x="936" y="408"/>
                    <a:pt x="929" y="423"/>
                    <a:pt x="919" y="433"/>
                  </a:cubicBezTo>
                  <a:cubicBezTo>
                    <a:pt x="908" y="444"/>
                    <a:pt x="894" y="450"/>
                    <a:pt x="878" y="450"/>
                  </a:cubicBezTo>
                  <a:cubicBezTo>
                    <a:pt x="63" y="450"/>
                    <a:pt x="63" y="450"/>
                    <a:pt x="63" y="450"/>
                  </a:cubicBezTo>
                  <a:cubicBezTo>
                    <a:pt x="47" y="450"/>
                    <a:pt x="32" y="444"/>
                    <a:pt x="22" y="433"/>
                  </a:cubicBezTo>
                  <a:cubicBezTo>
                    <a:pt x="11" y="423"/>
                    <a:pt x="5" y="408"/>
                    <a:pt x="5" y="392"/>
                  </a:cubicBezTo>
                  <a:cubicBezTo>
                    <a:pt x="5" y="62"/>
                    <a:pt x="5" y="62"/>
                    <a:pt x="5" y="62"/>
                  </a:cubicBezTo>
                  <a:cubicBezTo>
                    <a:pt x="5" y="46"/>
                    <a:pt x="11" y="32"/>
                    <a:pt x="22" y="22"/>
                  </a:cubicBezTo>
                  <a:cubicBezTo>
                    <a:pt x="32" y="11"/>
                    <a:pt x="47" y="5"/>
                    <a:pt x="63" y="5"/>
                  </a:cubicBezTo>
                  <a:cubicBezTo>
                    <a:pt x="878" y="5"/>
                    <a:pt x="878" y="5"/>
                    <a:pt x="878" y="5"/>
                  </a:cubicBezTo>
                  <a:cubicBezTo>
                    <a:pt x="878" y="5"/>
                    <a:pt x="878" y="5"/>
                    <a:pt x="878" y="5"/>
                  </a:cubicBezTo>
                  <a:cubicBezTo>
                    <a:pt x="894" y="5"/>
                    <a:pt x="908" y="11"/>
                    <a:pt x="919" y="22"/>
                  </a:cubicBezTo>
                  <a:cubicBezTo>
                    <a:pt x="929" y="32"/>
                    <a:pt x="936" y="46"/>
                    <a:pt x="936" y="62"/>
                  </a:cubicBezTo>
                  <a:cubicBezTo>
                    <a:pt x="936" y="392"/>
                    <a:pt x="936" y="392"/>
                    <a:pt x="936" y="392"/>
                  </a:cubicBezTo>
                  <a:cubicBezTo>
                    <a:pt x="938" y="392"/>
                    <a:pt x="938" y="392"/>
                    <a:pt x="938" y="392"/>
                  </a:cubicBezTo>
                  <a:cubicBezTo>
                    <a:pt x="941" y="392"/>
                    <a:pt x="941" y="392"/>
                    <a:pt x="941" y="392"/>
                  </a:cubicBezTo>
                  <a:cubicBezTo>
                    <a:pt x="941" y="62"/>
                    <a:pt x="941" y="62"/>
                    <a:pt x="941" y="62"/>
                  </a:cubicBezTo>
                  <a:cubicBezTo>
                    <a:pt x="941" y="28"/>
                    <a:pt x="912" y="0"/>
                    <a:pt x="878" y="0"/>
                  </a:cubicBezTo>
                  <a:cubicBezTo>
                    <a:pt x="63" y="0"/>
                    <a:pt x="63" y="0"/>
                    <a:pt x="63" y="0"/>
                  </a:cubicBezTo>
                  <a:cubicBezTo>
                    <a:pt x="28" y="0"/>
                    <a:pt x="0" y="28"/>
                    <a:pt x="0" y="62"/>
                  </a:cubicBezTo>
                  <a:cubicBezTo>
                    <a:pt x="0" y="392"/>
                    <a:pt x="0" y="392"/>
                    <a:pt x="0" y="392"/>
                  </a:cubicBezTo>
                  <a:cubicBezTo>
                    <a:pt x="0" y="427"/>
                    <a:pt x="28" y="455"/>
                    <a:pt x="63" y="455"/>
                  </a:cubicBezTo>
                  <a:cubicBezTo>
                    <a:pt x="878" y="455"/>
                    <a:pt x="878" y="455"/>
                    <a:pt x="878" y="455"/>
                  </a:cubicBezTo>
                  <a:cubicBezTo>
                    <a:pt x="878" y="455"/>
                    <a:pt x="878" y="455"/>
                    <a:pt x="878" y="455"/>
                  </a:cubicBezTo>
                  <a:cubicBezTo>
                    <a:pt x="912" y="455"/>
                    <a:pt x="941" y="427"/>
                    <a:pt x="941" y="392"/>
                  </a:cubicBezTo>
                  <a:lnTo>
                    <a:pt x="938" y="392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22" name="Freeform 19"/>
            <p:cNvSpPr>
              <a:spLocks/>
            </p:cNvSpPr>
            <p:nvPr/>
          </p:nvSpPr>
          <p:spPr bwMode="auto">
            <a:xfrm>
              <a:off x="4431" y="2800"/>
              <a:ext cx="340" cy="301"/>
            </a:xfrm>
            <a:custGeom>
              <a:avLst/>
              <a:gdLst>
                <a:gd name="T0" fmla="*/ 180 w 234"/>
                <a:gd name="T1" fmla="*/ 186 h 207"/>
                <a:gd name="T2" fmla="*/ 117 w 234"/>
                <a:gd name="T3" fmla="*/ 207 h 207"/>
                <a:gd name="T4" fmla="*/ 35 w 234"/>
                <a:gd name="T5" fmla="*/ 166 h 207"/>
                <a:gd name="T6" fmla="*/ 54 w 234"/>
                <a:gd name="T7" fmla="*/ 21 h 207"/>
                <a:gd name="T8" fmla="*/ 117 w 234"/>
                <a:gd name="T9" fmla="*/ 0 h 207"/>
                <a:gd name="T10" fmla="*/ 199 w 234"/>
                <a:gd name="T11" fmla="*/ 41 h 207"/>
                <a:gd name="T12" fmla="*/ 180 w 234"/>
                <a:gd name="T13" fmla="*/ 186 h 20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234" h="207">
                  <a:moveTo>
                    <a:pt x="180" y="186"/>
                  </a:moveTo>
                  <a:cubicBezTo>
                    <a:pt x="161" y="200"/>
                    <a:pt x="139" y="207"/>
                    <a:pt x="117" y="207"/>
                  </a:cubicBezTo>
                  <a:cubicBezTo>
                    <a:pt x="86" y="207"/>
                    <a:pt x="55" y="193"/>
                    <a:pt x="35" y="166"/>
                  </a:cubicBezTo>
                  <a:cubicBezTo>
                    <a:pt x="0" y="121"/>
                    <a:pt x="9" y="56"/>
                    <a:pt x="54" y="21"/>
                  </a:cubicBezTo>
                  <a:cubicBezTo>
                    <a:pt x="73" y="7"/>
                    <a:pt x="95" y="0"/>
                    <a:pt x="117" y="0"/>
                  </a:cubicBezTo>
                  <a:cubicBezTo>
                    <a:pt x="148" y="0"/>
                    <a:pt x="179" y="14"/>
                    <a:pt x="199" y="41"/>
                  </a:cubicBezTo>
                  <a:cubicBezTo>
                    <a:pt x="234" y="86"/>
                    <a:pt x="225" y="151"/>
                    <a:pt x="180" y="186"/>
                  </a:cubicBezTo>
                  <a:close/>
                </a:path>
              </a:pathLst>
            </a:custGeom>
            <a:solidFill>
              <a:srgbClr val="59B4D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23" name="Freeform 20"/>
            <p:cNvSpPr>
              <a:spLocks/>
            </p:cNvSpPr>
            <p:nvPr/>
          </p:nvSpPr>
          <p:spPr bwMode="auto">
            <a:xfrm>
              <a:off x="4431" y="2800"/>
              <a:ext cx="340" cy="301"/>
            </a:xfrm>
            <a:custGeom>
              <a:avLst/>
              <a:gdLst>
                <a:gd name="T0" fmla="*/ 180 w 234"/>
                <a:gd name="T1" fmla="*/ 186 h 207"/>
                <a:gd name="T2" fmla="*/ 117 w 234"/>
                <a:gd name="T3" fmla="*/ 207 h 207"/>
                <a:gd name="T4" fmla="*/ 35 w 234"/>
                <a:gd name="T5" fmla="*/ 166 h 207"/>
                <a:gd name="T6" fmla="*/ 54 w 234"/>
                <a:gd name="T7" fmla="*/ 21 h 207"/>
                <a:gd name="T8" fmla="*/ 117 w 234"/>
                <a:gd name="T9" fmla="*/ 0 h 207"/>
                <a:gd name="T10" fmla="*/ 199 w 234"/>
                <a:gd name="T11" fmla="*/ 41 h 207"/>
                <a:gd name="T12" fmla="*/ 180 w 234"/>
                <a:gd name="T13" fmla="*/ 186 h 20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234" h="207">
                  <a:moveTo>
                    <a:pt x="180" y="186"/>
                  </a:moveTo>
                  <a:cubicBezTo>
                    <a:pt x="161" y="200"/>
                    <a:pt x="139" y="207"/>
                    <a:pt x="117" y="207"/>
                  </a:cubicBezTo>
                  <a:cubicBezTo>
                    <a:pt x="86" y="207"/>
                    <a:pt x="55" y="193"/>
                    <a:pt x="35" y="166"/>
                  </a:cubicBezTo>
                  <a:cubicBezTo>
                    <a:pt x="0" y="121"/>
                    <a:pt x="9" y="56"/>
                    <a:pt x="54" y="21"/>
                  </a:cubicBezTo>
                  <a:cubicBezTo>
                    <a:pt x="73" y="7"/>
                    <a:pt x="95" y="0"/>
                    <a:pt x="117" y="0"/>
                  </a:cubicBezTo>
                  <a:cubicBezTo>
                    <a:pt x="148" y="0"/>
                    <a:pt x="179" y="14"/>
                    <a:pt x="199" y="41"/>
                  </a:cubicBezTo>
                  <a:cubicBezTo>
                    <a:pt x="234" y="86"/>
                    <a:pt x="225" y="151"/>
                    <a:pt x="180" y="186"/>
                  </a:cubicBezTo>
                  <a:close/>
                </a:path>
              </a:pathLst>
            </a:custGeom>
            <a:solidFill>
              <a:srgbClr val="59B4D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24" name="Freeform 21"/>
            <p:cNvSpPr>
              <a:spLocks/>
            </p:cNvSpPr>
            <p:nvPr/>
          </p:nvSpPr>
          <p:spPr bwMode="auto">
            <a:xfrm>
              <a:off x="4472" y="2845"/>
              <a:ext cx="42" cy="108"/>
            </a:xfrm>
            <a:custGeom>
              <a:avLst/>
              <a:gdLst>
                <a:gd name="T0" fmla="*/ 19 w 29"/>
                <a:gd name="T1" fmla="*/ 74 h 74"/>
                <a:gd name="T2" fmla="*/ 29 w 29"/>
                <a:gd name="T3" fmla="*/ 57 h 74"/>
                <a:gd name="T4" fmla="*/ 15 w 29"/>
                <a:gd name="T5" fmla="*/ 0 h 74"/>
                <a:gd name="T6" fmla="*/ 4 w 29"/>
                <a:gd name="T7" fmla="*/ 13 h 74"/>
                <a:gd name="T8" fmla="*/ 19 w 29"/>
                <a:gd name="T9" fmla="*/ 74 h 7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9" h="74">
                  <a:moveTo>
                    <a:pt x="19" y="74"/>
                  </a:moveTo>
                  <a:cubicBezTo>
                    <a:pt x="21" y="69"/>
                    <a:pt x="25" y="63"/>
                    <a:pt x="29" y="57"/>
                  </a:cubicBezTo>
                  <a:cubicBezTo>
                    <a:pt x="12" y="31"/>
                    <a:pt x="13" y="10"/>
                    <a:pt x="15" y="0"/>
                  </a:cubicBezTo>
                  <a:cubicBezTo>
                    <a:pt x="11" y="4"/>
                    <a:pt x="7" y="9"/>
                    <a:pt x="4" y="13"/>
                  </a:cubicBezTo>
                  <a:cubicBezTo>
                    <a:pt x="1" y="27"/>
                    <a:pt x="0" y="48"/>
                    <a:pt x="19" y="74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25" name="Freeform 22"/>
            <p:cNvSpPr>
              <a:spLocks/>
            </p:cNvSpPr>
            <p:nvPr/>
          </p:nvSpPr>
          <p:spPr bwMode="auto">
            <a:xfrm>
              <a:off x="4523" y="2958"/>
              <a:ext cx="203" cy="101"/>
            </a:xfrm>
            <a:custGeom>
              <a:avLst/>
              <a:gdLst>
                <a:gd name="T0" fmla="*/ 30 w 140"/>
                <a:gd name="T1" fmla="*/ 17 h 69"/>
                <a:gd name="T2" fmla="*/ 10 w 140"/>
                <a:gd name="T3" fmla="*/ 0 h 69"/>
                <a:gd name="T4" fmla="*/ 0 w 140"/>
                <a:gd name="T5" fmla="*/ 16 h 69"/>
                <a:gd name="T6" fmla="*/ 18 w 140"/>
                <a:gd name="T7" fmla="*/ 32 h 69"/>
                <a:gd name="T8" fmla="*/ 126 w 140"/>
                <a:gd name="T9" fmla="*/ 69 h 69"/>
                <a:gd name="T10" fmla="*/ 140 w 140"/>
                <a:gd name="T11" fmla="*/ 52 h 69"/>
                <a:gd name="T12" fmla="*/ 30 w 140"/>
                <a:gd name="T13" fmla="*/ 17 h 6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140" h="69">
                  <a:moveTo>
                    <a:pt x="30" y="17"/>
                  </a:moveTo>
                  <a:cubicBezTo>
                    <a:pt x="22" y="11"/>
                    <a:pt x="16" y="5"/>
                    <a:pt x="10" y="0"/>
                  </a:cubicBezTo>
                  <a:cubicBezTo>
                    <a:pt x="6" y="5"/>
                    <a:pt x="3" y="11"/>
                    <a:pt x="0" y="16"/>
                  </a:cubicBezTo>
                  <a:cubicBezTo>
                    <a:pt x="6" y="21"/>
                    <a:pt x="11" y="26"/>
                    <a:pt x="18" y="32"/>
                  </a:cubicBezTo>
                  <a:cubicBezTo>
                    <a:pt x="61" y="66"/>
                    <a:pt x="103" y="69"/>
                    <a:pt x="126" y="69"/>
                  </a:cubicBezTo>
                  <a:cubicBezTo>
                    <a:pt x="128" y="69"/>
                    <a:pt x="135" y="59"/>
                    <a:pt x="140" y="52"/>
                  </a:cubicBezTo>
                  <a:cubicBezTo>
                    <a:pt x="129" y="55"/>
                    <a:pt x="84" y="60"/>
                    <a:pt x="30" y="17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26" name="Freeform 23"/>
            <p:cNvSpPr>
              <a:spLocks/>
            </p:cNvSpPr>
            <p:nvPr/>
          </p:nvSpPr>
          <p:spPr bwMode="auto">
            <a:xfrm>
              <a:off x="4604" y="2881"/>
              <a:ext cx="144" cy="121"/>
            </a:xfrm>
            <a:custGeom>
              <a:avLst/>
              <a:gdLst>
                <a:gd name="T0" fmla="*/ 0 w 99"/>
                <a:gd name="T1" fmla="*/ 9 h 83"/>
                <a:gd name="T2" fmla="*/ 96 w 99"/>
                <a:gd name="T3" fmla="*/ 83 h 83"/>
                <a:gd name="T4" fmla="*/ 99 w 99"/>
                <a:gd name="T5" fmla="*/ 74 h 83"/>
                <a:gd name="T6" fmla="*/ 14 w 99"/>
                <a:gd name="T7" fmla="*/ 0 h 83"/>
                <a:gd name="T8" fmla="*/ 0 w 99"/>
                <a:gd name="T9" fmla="*/ 9 h 8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99" h="83">
                  <a:moveTo>
                    <a:pt x="0" y="9"/>
                  </a:moveTo>
                  <a:cubicBezTo>
                    <a:pt x="39" y="45"/>
                    <a:pt x="84" y="75"/>
                    <a:pt x="96" y="83"/>
                  </a:cubicBezTo>
                  <a:cubicBezTo>
                    <a:pt x="97" y="80"/>
                    <a:pt x="98" y="77"/>
                    <a:pt x="99" y="74"/>
                  </a:cubicBezTo>
                  <a:cubicBezTo>
                    <a:pt x="86" y="65"/>
                    <a:pt x="54" y="40"/>
                    <a:pt x="14" y="0"/>
                  </a:cubicBezTo>
                  <a:cubicBezTo>
                    <a:pt x="10" y="3"/>
                    <a:pt x="5" y="6"/>
                    <a:pt x="0" y="9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27" name="Freeform 24"/>
            <p:cNvSpPr>
              <a:spLocks/>
            </p:cNvSpPr>
            <p:nvPr/>
          </p:nvSpPr>
          <p:spPr bwMode="auto">
            <a:xfrm>
              <a:off x="4534" y="2807"/>
              <a:ext cx="63" cy="60"/>
            </a:xfrm>
            <a:custGeom>
              <a:avLst/>
              <a:gdLst>
                <a:gd name="T0" fmla="*/ 43 w 43"/>
                <a:gd name="T1" fmla="*/ 32 h 41"/>
                <a:gd name="T2" fmla="*/ 14 w 43"/>
                <a:gd name="T3" fmla="*/ 0 h 41"/>
                <a:gd name="T4" fmla="*/ 0 w 43"/>
                <a:gd name="T5" fmla="*/ 5 h 41"/>
                <a:gd name="T6" fmla="*/ 28 w 43"/>
                <a:gd name="T7" fmla="*/ 41 h 41"/>
                <a:gd name="T8" fmla="*/ 43 w 43"/>
                <a:gd name="T9" fmla="*/ 32 h 4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43" h="41">
                  <a:moveTo>
                    <a:pt x="43" y="32"/>
                  </a:moveTo>
                  <a:cubicBezTo>
                    <a:pt x="34" y="22"/>
                    <a:pt x="24" y="11"/>
                    <a:pt x="14" y="0"/>
                  </a:cubicBezTo>
                  <a:cubicBezTo>
                    <a:pt x="9" y="1"/>
                    <a:pt x="5" y="3"/>
                    <a:pt x="0" y="5"/>
                  </a:cubicBezTo>
                  <a:cubicBezTo>
                    <a:pt x="8" y="17"/>
                    <a:pt x="17" y="29"/>
                    <a:pt x="28" y="41"/>
                  </a:cubicBezTo>
                  <a:cubicBezTo>
                    <a:pt x="33" y="37"/>
                    <a:pt x="38" y="34"/>
                    <a:pt x="43" y="32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28" name="Freeform 25"/>
            <p:cNvSpPr>
              <a:spLocks/>
            </p:cNvSpPr>
            <p:nvPr/>
          </p:nvSpPr>
          <p:spPr bwMode="auto">
            <a:xfrm>
              <a:off x="4478" y="2953"/>
              <a:ext cx="45" cy="114"/>
            </a:xfrm>
            <a:custGeom>
              <a:avLst/>
              <a:gdLst>
                <a:gd name="T0" fmla="*/ 15 w 31"/>
                <a:gd name="T1" fmla="*/ 0 h 79"/>
                <a:gd name="T2" fmla="*/ 0 w 31"/>
                <a:gd name="T3" fmla="*/ 58 h 79"/>
                <a:gd name="T4" fmla="*/ 2 w 31"/>
                <a:gd name="T5" fmla="*/ 62 h 79"/>
                <a:gd name="T6" fmla="*/ 19 w 31"/>
                <a:gd name="T7" fmla="*/ 79 h 79"/>
                <a:gd name="T8" fmla="*/ 31 w 31"/>
                <a:gd name="T9" fmla="*/ 20 h 79"/>
                <a:gd name="T10" fmla="*/ 15 w 31"/>
                <a:gd name="T11" fmla="*/ 0 h 7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31" h="79">
                  <a:moveTo>
                    <a:pt x="15" y="0"/>
                  </a:moveTo>
                  <a:cubicBezTo>
                    <a:pt x="5" y="21"/>
                    <a:pt x="1" y="41"/>
                    <a:pt x="0" y="58"/>
                  </a:cubicBezTo>
                  <a:cubicBezTo>
                    <a:pt x="1" y="59"/>
                    <a:pt x="1" y="60"/>
                    <a:pt x="2" y="62"/>
                  </a:cubicBezTo>
                  <a:cubicBezTo>
                    <a:pt x="7" y="68"/>
                    <a:pt x="13" y="74"/>
                    <a:pt x="19" y="79"/>
                  </a:cubicBezTo>
                  <a:cubicBezTo>
                    <a:pt x="18" y="65"/>
                    <a:pt x="20" y="43"/>
                    <a:pt x="31" y="20"/>
                  </a:cubicBezTo>
                  <a:cubicBezTo>
                    <a:pt x="24" y="13"/>
                    <a:pt x="19" y="7"/>
                    <a:pt x="1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29" name="Freeform 26"/>
            <p:cNvSpPr>
              <a:spLocks/>
            </p:cNvSpPr>
            <p:nvPr/>
          </p:nvSpPr>
          <p:spPr bwMode="auto">
            <a:xfrm>
              <a:off x="4499" y="2867"/>
              <a:ext cx="105" cy="115"/>
            </a:xfrm>
            <a:custGeom>
              <a:avLst/>
              <a:gdLst>
                <a:gd name="T0" fmla="*/ 52 w 72"/>
                <a:gd name="T1" fmla="*/ 0 h 79"/>
                <a:gd name="T2" fmla="*/ 24 w 72"/>
                <a:gd name="T3" fmla="*/ 25 h 79"/>
                <a:gd name="T4" fmla="*/ 10 w 72"/>
                <a:gd name="T5" fmla="*/ 42 h 79"/>
                <a:gd name="T6" fmla="*/ 10 w 72"/>
                <a:gd name="T7" fmla="*/ 42 h 79"/>
                <a:gd name="T8" fmla="*/ 0 w 72"/>
                <a:gd name="T9" fmla="*/ 59 h 79"/>
                <a:gd name="T10" fmla="*/ 16 w 72"/>
                <a:gd name="T11" fmla="*/ 79 h 79"/>
                <a:gd name="T12" fmla="*/ 26 w 72"/>
                <a:gd name="T13" fmla="*/ 63 h 79"/>
                <a:gd name="T14" fmla="*/ 26 w 72"/>
                <a:gd name="T15" fmla="*/ 63 h 79"/>
                <a:gd name="T16" fmla="*/ 45 w 72"/>
                <a:gd name="T17" fmla="*/ 41 h 79"/>
                <a:gd name="T18" fmla="*/ 72 w 72"/>
                <a:gd name="T19" fmla="*/ 19 h 79"/>
                <a:gd name="T20" fmla="*/ 52 w 72"/>
                <a:gd name="T21" fmla="*/ 0 h 7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</a:cxnLst>
              <a:rect l="0" t="0" r="r" b="b"/>
              <a:pathLst>
                <a:path w="72" h="79">
                  <a:moveTo>
                    <a:pt x="52" y="0"/>
                  </a:moveTo>
                  <a:cubicBezTo>
                    <a:pt x="43" y="6"/>
                    <a:pt x="33" y="14"/>
                    <a:pt x="24" y="25"/>
                  </a:cubicBezTo>
                  <a:cubicBezTo>
                    <a:pt x="18" y="30"/>
                    <a:pt x="14" y="36"/>
                    <a:pt x="10" y="42"/>
                  </a:cubicBezTo>
                  <a:cubicBezTo>
                    <a:pt x="10" y="42"/>
                    <a:pt x="10" y="42"/>
                    <a:pt x="10" y="42"/>
                  </a:cubicBezTo>
                  <a:cubicBezTo>
                    <a:pt x="6" y="48"/>
                    <a:pt x="2" y="54"/>
                    <a:pt x="0" y="59"/>
                  </a:cubicBezTo>
                  <a:cubicBezTo>
                    <a:pt x="4" y="66"/>
                    <a:pt x="9" y="72"/>
                    <a:pt x="16" y="79"/>
                  </a:cubicBezTo>
                  <a:cubicBezTo>
                    <a:pt x="19" y="74"/>
                    <a:pt x="22" y="68"/>
                    <a:pt x="26" y="63"/>
                  </a:cubicBezTo>
                  <a:cubicBezTo>
                    <a:pt x="26" y="63"/>
                    <a:pt x="26" y="63"/>
                    <a:pt x="26" y="63"/>
                  </a:cubicBezTo>
                  <a:cubicBezTo>
                    <a:pt x="31" y="55"/>
                    <a:pt x="37" y="48"/>
                    <a:pt x="45" y="41"/>
                  </a:cubicBezTo>
                  <a:cubicBezTo>
                    <a:pt x="55" y="32"/>
                    <a:pt x="64" y="25"/>
                    <a:pt x="72" y="19"/>
                  </a:cubicBezTo>
                  <a:cubicBezTo>
                    <a:pt x="65" y="13"/>
                    <a:pt x="58" y="6"/>
                    <a:pt x="52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30" name="Freeform 27"/>
            <p:cNvSpPr>
              <a:spLocks/>
            </p:cNvSpPr>
            <p:nvPr/>
          </p:nvSpPr>
          <p:spPr bwMode="auto">
            <a:xfrm>
              <a:off x="4575" y="2831"/>
              <a:ext cx="144" cy="63"/>
            </a:xfrm>
            <a:custGeom>
              <a:avLst/>
              <a:gdLst>
                <a:gd name="T0" fmla="*/ 84 w 99"/>
                <a:gd name="T1" fmla="*/ 3 h 44"/>
                <a:gd name="T2" fmla="*/ 15 w 99"/>
                <a:gd name="T3" fmla="*/ 16 h 44"/>
                <a:gd name="T4" fmla="*/ 15 w 99"/>
                <a:gd name="T5" fmla="*/ 16 h 44"/>
                <a:gd name="T6" fmla="*/ 0 w 99"/>
                <a:gd name="T7" fmla="*/ 25 h 44"/>
                <a:gd name="T8" fmla="*/ 20 w 99"/>
                <a:gd name="T9" fmla="*/ 44 h 44"/>
                <a:gd name="T10" fmla="*/ 34 w 99"/>
                <a:gd name="T11" fmla="*/ 35 h 44"/>
                <a:gd name="T12" fmla="*/ 34 w 99"/>
                <a:gd name="T13" fmla="*/ 35 h 44"/>
                <a:gd name="T14" fmla="*/ 99 w 99"/>
                <a:gd name="T15" fmla="*/ 18 h 44"/>
                <a:gd name="T16" fmla="*/ 84 w 99"/>
                <a:gd name="T17" fmla="*/ 3 h 4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99" h="44">
                  <a:moveTo>
                    <a:pt x="84" y="3"/>
                  </a:moveTo>
                  <a:cubicBezTo>
                    <a:pt x="68" y="0"/>
                    <a:pt x="43" y="1"/>
                    <a:pt x="15" y="16"/>
                  </a:cubicBezTo>
                  <a:cubicBezTo>
                    <a:pt x="15" y="16"/>
                    <a:pt x="15" y="16"/>
                    <a:pt x="15" y="16"/>
                  </a:cubicBezTo>
                  <a:cubicBezTo>
                    <a:pt x="10" y="18"/>
                    <a:pt x="5" y="21"/>
                    <a:pt x="0" y="25"/>
                  </a:cubicBezTo>
                  <a:cubicBezTo>
                    <a:pt x="6" y="31"/>
                    <a:pt x="13" y="38"/>
                    <a:pt x="20" y="44"/>
                  </a:cubicBezTo>
                  <a:cubicBezTo>
                    <a:pt x="25" y="41"/>
                    <a:pt x="30" y="38"/>
                    <a:pt x="34" y="35"/>
                  </a:cubicBezTo>
                  <a:cubicBezTo>
                    <a:pt x="34" y="35"/>
                    <a:pt x="34" y="35"/>
                    <a:pt x="34" y="35"/>
                  </a:cubicBezTo>
                  <a:cubicBezTo>
                    <a:pt x="72" y="15"/>
                    <a:pt x="99" y="18"/>
                    <a:pt x="99" y="18"/>
                  </a:cubicBezTo>
                  <a:cubicBezTo>
                    <a:pt x="95" y="12"/>
                    <a:pt x="90" y="7"/>
                    <a:pt x="84" y="3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31" name="Freeform 28"/>
            <p:cNvSpPr>
              <a:spLocks/>
            </p:cNvSpPr>
            <p:nvPr/>
          </p:nvSpPr>
          <p:spPr bwMode="auto">
            <a:xfrm>
              <a:off x="4653" y="2921"/>
              <a:ext cx="75" cy="72"/>
            </a:xfrm>
            <a:custGeom>
              <a:avLst/>
              <a:gdLst>
                <a:gd name="T0" fmla="*/ 12 w 51"/>
                <a:gd name="T1" fmla="*/ 7 h 50"/>
                <a:gd name="T2" fmla="*/ 8 w 51"/>
                <a:gd name="T3" fmla="*/ 39 h 50"/>
                <a:gd name="T4" fmla="*/ 39 w 51"/>
                <a:gd name="T5" fmla="*/ 43 h 50"/>
                <a:gd name="T6" fmla="*/ 43 w 51"/>
                <a:gd name="T7" fmla="*/ 12 h 50"/>
                <a:gd name="T8" fmla="*/ 12 w 51"/>
                <a:gd name="T9" fmla="*/ 7 h 5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1" h="50">
                  <a:moveTo>
                    <a:pt x="12" y="7"/>
                  </a:moveTo>
                  <a:cubicBezTo>
                    <a:pt x="2" y="15"/>
                    <a:pt x="0" y="29"/>
                    <a:pt x="8" y="39"/>
                  </a:cubicBezTo>
                  <a:cubicBezTo>
                    <a:pt x="15" y="48"/>
                    <a:pt x="29" y="50"/>
                    <a:pt x="39" y="43"/>
                  </a:cubicBezTo>
                  <a:cubicBezTo>
                    <a:pt x="49" y="35"/>
                    <a:pt x="51" y="21"/>
                    <a:pt x="43" y="12"/>
                  </a:cubicBezTo>
                  <a:cubicBezTo>
                    <a:pt x="36" y="2"/>
                    <a:pt x="22" y="0"/>
                    <a:pt x="12" y="7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32" name="Freeform 29"/>
            <p:cNvSpPr>
              <a:spLocks/>
            </p:cNvSpPr>
            <p:nvPr/>
          </p:nvSpPr>
          <p:spPr bwMode="auto">
            <a:xfrm>
              <a:off x="4590" y="3002"/>
              <a:ext cx="66" cy="67"/>
            </a:xfrm>
            <a:custGeom>
              <a:avLst/>
              <a:gdLst>
                <a:gd name="T0" fmla="*/ 10 w 46"/>
                <a:gd name="T1" fmla="*/ 7 h 46"/>
                <a:gd name="T2" fmla="*/ 6 w 46"/>
                <a:gd name="T3" fmla="*/ 36 h 46"/>
                <a:gd name="T4" fmla="*/ 35 w 46"/>
                <a:gd name="T5" fmla="*/ 40 h 46"/>
                <a:gd name="T6" fmla="*/ 39 w 46"/>
                <a:gd name="T7" fmla="*/ 11 h 46"/>
                <a:gd name="T8" fmla="*/ 10 w 46"/>
                <a:gd name="T9" fmla="*/ 7 h 4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46" h="46">
                  <a:moveTo>
                    <a:pt x="10" y="7"/>
                  </a:moveTo>
                  <a:cubicBezTo>
                    <a:pt x="1" y="14"/>
                    <a:pt x="0" y="27"/>
                    <a:pt x="6" y="36"/>
                  </a:cubicBezTo>
                  <a:cubicBezTo>
                    <a:pt x="13" y="45"/>
                    <a:pt x="26" y="46"/>
                    <a:pt x="35" y="40"/>
                  </a:cubicBezTo>
                  <a:cubicBezTo>
                    <a:pt x="44" y="33"/>
                    <a:pt x="46" y="20"/>
                    <a:pt x="39" y="11"/>
                  </a:cubicBezTo>
                  <a:cubicBezTo>
                    <a:pt x="32" y="2"/>
                    <a:pt x="19" y="0"/>
                    <a:pt x="10" y="7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33" name="Freeform 30"/>
            <p:cNvSpPr>
              <a:spLocks/>
            </p:cNvSpPr>
            <p:nvPr/>
          </p:nvSpPr>
          <p:spPr bwMode="auto">
            <a:xfrm>
              <a:off x="4468" y="2902"/>
              <a:ext cx="103" cy="101"/>
            </a:xfrm>
            <a:custGeom>
              <a:avLst/>
              <a:gdLst>
                <a:gd name="T0" fmla="*/ 17 w 71"/>
                <a:gd name="T1" fmla="*/ 10 h 70"/>
                <a:gd name="T2" fmla="*/ 11 w 71"/>
                <a:gd name="T3" fmla="*/ 54 h 70"/>
                <a:gd name="T4" fmla="*/ 55 w 71"/>
                <a:gd name="T5" fmla="*/ 60 h 70"/>
                <a:gd name="T6" fmla="*/ 61 w 71"/>
                <a:gd name="T7" fmla="*/ 16 h 70"/>
                <a:gd name="T8" fmla="*/ 17 w 71"/>
                <a:gd name="T9" fmla="*/ 10 h 7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71" h="70">
                  <a:moveTo>
                    <a:pt x="17" y="10"/>
                  </a:moveTo>
                  <a:cubicBezTo>
                    <a:pt x="3" y="21"/>
                    <a:pt x="0" y="40"/>
                    <a:pt x="11" y="54"/>
                  </a:cubicBezTo>
                  <a:cubicBezTo>
                    <a:pt x="21" y="68"/>
                    <a:pt x="41" y="70"/>
                    <a:pt x="55" y="60"/>
                  </a:cubicBezTo>
                  <a:cubicBezTo>
                    <a:pt x="68" y="49"/>
                    <a:pt x="71" y="30"/>
                    <a:pt x="61" y="16"/>
                  </a:cubicBezTo>
                  <a:cubicBezTo>
                    <a:pt x="50" y="2"/>
                    <a:pt x="30" y="0"/>
                    <a:pt x="17" y="1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34" name="Rectangle 31"/>
            <p:cNvSpPr>
              <a:spLocks noChangeArrowheads="1"/>
            </p:cNvSpPr>
            <p:nvPr/>
          </p:nvSpPr>
          <p:spPr bwMode="auto">
            <a:xfrm>
              <a:off x="4884" y="2838"/>
              <a:ext cx="590" cy="21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none" lIns="0" tIns="0" rIns="0" bIns="0" numCol="1" anchor="t" anchorCtr="0" compatLnSpc="1">
              <a:prstTxWarp prst="textNoShape">
                <a:avLst/>
              </a:prstTxWarp>
              <a:spAutoFit/>
            </a:bodyPr>
            <a:lstStyle>
              <a:lvl1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defTabSz="914225"/>
              <a:r>
                <a:rPr lang="en-US" altLang="en-US" sz="2200">
                  <a:solidFill>
                    <a:srgbClr val="FFFFFF"/>
                  </a:solidFill>
                  <a:latin typeface="Segoe Pro Display Light" panose="020B0302040504020203" pitchFamily="34" charset="0"/>
                </a:rPr>
                <a:t>Website</a:t>
              </a:r>
              <a:endParaRPr lang="en-US" altLang="en-US">
                <a:solidFill>
                  <a:srgbClr val="00B0F0"/>
                </a:solidFill>
              </a:endParaRPr>
            </a:p>
          </p:txBody>
        </p:sp>
        <p:sp>
          <p:nvSpPr>
            <p:cNvPr id="35" name="Freeform 32"/>
            <p:cNvSpPr>
              <a:spLocks/>
            </p:cNvSpPr>
            <p:nvPr/>
          </p:nvSpPr>
          <p:spPr bwMode="auto">
            <a:xfrm>
              <a:off x="5778" y="2584"/>
              <a:ext cx="1353" cy="647"/>
            </a:xfrm>
            <a:custGeom>
              <a:avLst/>
              <a:gdLst>
                <a:gd name="T0" fmla="*/ 874 w 932"/>
                <a:gd name="T1" fmla="*/ 0 h 446"/>
                <a:gd name="T2" fmla="*/ 59 w 932"/>
                <a:gd name="T3" fmla="*/ 0 h 446"/>
                <a:gd name="T4" fmla="*/ 18 w 932"/>
                <a:gd name="T5" fmla="*/ 17 h 446"/>
                <a:gd name="T6" fmla="*/ 0 w 932"/>
                <a:gd name="T7" fmla="*/ 58 h 446"/>
                <a:gd name="T8" fmla="*/ 0 w 932"/>
                <a:gd name="T9" fmla="*/ 388 h 446"/>
                <a:gd name="T10" fmla="*/ 18 w 932"/>
                <a:gd name="T11" fmla="*/ 430 h 446"/>
                <a:gd name="T12" fmla="*/ 53 w 932"/>
                <a:gd name="T13" fmla="*/ 446 h 446"/>
                <a:gd name="T14" fmla="*/ 53 w 932"/>
                <a:gd name="T15" fmla="*/ 442 h 446"/>
                <a:gd name="T16" fmla="*/ 53 w 932"/>
                <a:gd name="T17" fmla="*/ 113 h 446"/>
                <a:gd name="T18" fmla="*/ 113 w 932"/>
                <a:gd name="T19" fmla="*/ 52 h 446"/>
                <a:gd name="T20" fmla="*/ 928 w 932"/>
                <a:gd name="T21" fmla="*/ 52 h 446"/>
                <a:gd name="T22" fmla="*/ 932 w 932"/>
                <a:gd name="T23" fmla="*/ 52 h 446"/>
                <a:gd name="T24" fmla="*/ 915 w 932"/>
                <a:gd name="T25" fmla="*/ 17 h 446"/>
                <a:gd name="T26" fmla="*/ 874 w 932"/>
                <a:gd name="T27" fmla="*/ 0 h 44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</a:cxnLst>
              <a:rect l="0" t="0" r="r" b="b"/>
              <a:pathLst>
                <a:path w="932" h="446">
                  <a:moveTo>
                    <a:pt x="874" y="0"/>
                  </a:moveTo>
                  <a:cubicBezTo>
                    <a:pt x="59" y="0"/>
                    <a:pt x="59" y="0"/>
                    <a:pt x="59" y="0"/>
                  </a:cubicBezTo>
                  <a:cubicBezTo>
                    <a:pt x="43" y="0"/>
                    <a:pt x="28" y="7"/>
                    <a:pt x="18" y="17"/>
                  </a:cubicBezTo>
                  <a:cubicBezTo>
                    <a:pt x="7" y="28"/>
                    <a:pt x="0" y="42"/>
                    <a:pt x="0" y="58"/>
                  </a:cubicBezTo>
                  <a:cubicBezTo>
                    <a:pt x="0" y="388"/>
                    <a:pt x="0" y="388"/>
                    <a:pt x="0" y="388"/>
                  </a:cubicBezTo>
                  <a:cubicBezTo>
                    <a:pt x="0" y="404"/>
                    <a:pt x="7" y="419"/>
                    <a:pt x="18" y="430"/>
                  </a:cubicBezTo>
                  <a:cubicBezTo>
                    <a:pt x="27" y="439"/>
                    <a:pt x="39" y="445"/>
                    <a:pt x="53" y="446"/>
                  </a:cubicBezTo>
                  <a:cubicBezTo>
                    <a:pt x="53" y="445"/>
                    <a:pt x="53" y="444"/>
                    <a:pt x="53" y="442"/>
                  </a:cubicBezTo>
                  <a:cubicBezTo>
                    <a:pt x="53" y="113"/>
                    <a:pt x="53" y="113"/>
                    <a:pt x="53" y="113"/>
                  </a:cubicBezTo>
                  <a:cubicBezTo>
                    <a:pt x="53" y="79"/>
                    <a:pt x="80" y="52"/>
                    <a:pt x="113" y="52"/>
                  </a:cubicBezTo>
                  <a:cubicBezTo>
                    <a:pt x="928" y="52"/>
                    <a:pt x="928" y="52"/>
                    <a:pt x="928" y="52"/>
                  </a:cubicBezTo>
                  <a:cubicBezTo>
                    <a:pt x="929" y="52"/>
                    <a:pt x="930" y="52"/>
                    <a:pt x="932" y="52"/>
                  </a:cubicBezTo>
                  <a:cubicBezTo>
                    <a:pt x="930" y="39"/>
                    <a:pt x="924" y="26"/>
                    <a:pt x="915" y="17"/>
                  </a:cubicBezTo>
                  <a:cubicBezTo>
                    <a:pt x="904" y="7"/>
                    <a:pt x="890" y="0"/>
                    <a:pt x="874" y="0"/>
                  </a:cubicBezTo>
                </a:path>
              </a:pathLst>
            </a:custGeom>
            <a:solidFill>
              <a:srgbClr val="4E6C9C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36" name="Freeform 33"/>
            <p:cNvSpPr>
              <a:spLocks/>
            </p:cNvSpPr>
            <p:nvPr/>
          </p:nvSpPr>
          <p:spPr bwMode="auto">
            <a:xfrm>
              <a:off x="5772" y="2578"/>
              <a:ext cx="1365" cy="659"/>
            </a:xfrm>
            <a:custGeom>
              <a:avLst/>
              <a:gdLst>
                <a:gd name="T0" fmla="*/ 878 w 940"/>
                <a:gd name="T1" fmla="*/ 0 h 454"/>
                <a:gd name="T2" fmla="*/ 63 w 940"/>
                <a:gd name="T3" fmla="*/ 0 h 454"/>
                <a:gd name="T4" fmla="*/ 0 w 940"/>
                <a:gd name="T5" fmla="*/ 62 h 454"/>
                <a:gd name="T6" fmla="*/ 0 w 940"/>
                <a:gd name="T7" fmla="*/ 392 h 454"/>
                <a:gd name="T8" fmla="*/ 57 w 940"/>
                <a:gd name="T9" fmla="*/ 454 h 454"/>
                <a:gd name="T10" fmla="*/ 57 w 940"/>
                <a:gd name="T11" fmla="*/ 450 h 454"/>
                <a:gd name="T12" fmla="*/ 22 w 940"/>
                <a:gd name="T13" fmla="*/ 434 h 454"/>
                <a:gd name="T14" fmla="*/ 4 w 940"/>
                <a:gd name="T15" fmla="*/ 392 h 454"/>
                <a:gd name="T16" fmla="*/ 4 w 940"/>
                <a:gd name="T17" fmla="*/ 62 h 454"/>
                <a:gd name="T18" fmla="*/ 22 w 940"/>
                <a:gd name="T19" fmla="*/ 21 h 454"/>
                <a:gd name="T20" fmla="*/ 63 w 940"/>
                <a:gd name="T21" fmla="*/ 4 h 454"/>
                <a:gd name="T22" fmla="*/ 878 w 940"/>
                <a:gd name="T23" fmla="*/ 4 h 454"/>
                <a:gd name="T24" fmla="*/ 919 w 940"/>
                <a:gd name="T25" fmla="*/ 21 h 454"/>
                <a:gd name="T26" fmla="*/ 936 w 940"/>
                <a:gd name="T27" fmla="*/ 56 h 454"/>
                <a:gd name="T28" fmla="*/ 940 w 940"/>
                <a:gd name="T29" fmla="*/ 57 h 454"/>
                <a:gd name="T30" fmla="*/ 878 w 940"/>
                <a:gd name="T31" fmla="*/ 0 h 45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</a:cxnLst>
              <a:rect l="0" t="0" r="r" b="b"/>
              <a:pathLst>
                <a:path w="940" h="454">
                  <a:moveTo>
                    <a:pt x="878" y="0"/>
                  </a:moveTo>
                  <a:cubicBezTo>
                    <a:pt x="63" y="0"/>
                    <a:pt x="63" y="0"/>
                    <a:pt x="63" y="0"/>
                  </a:cubicBezTo>
                  <a:cubicBezTo>
                    <a:pt x="28" y="0"/>
                    <a:pt x="0" y="28"/>
                    <a:pt x="0" y="62"/>
                  </a:cubicBezTo>
                  <a:cubicBezTo>
                    <a:pt x="0" y="392"/>
                    <a:pt x="0" y="392"/>
                    <a:pt x="0" y="392"/>
                  </a:cubicBezTo>
                  <a:cubicBezTo>
                    <a:pt x="0" y="425"/>
                    <a:pt x="25" y="452"/>
                    <a:pt x="57" y="454"/>
                  </a:cubicBezTo>
                  <a:cubicBezTo>
                    <a:pt x="57" y="453"/>
                    <a:pt x="57" y="452"/>
                    <a:pt x="57" y="450"/>
                  </a:cubicBezTo>
                  <a:cubicBezTo>
                    <a:pt x="43" y="449"/>
                    <a:pt x="31" y="443"/>
                    <a:pt x="22" y="434"/>
                  </a:cubicBezTo>
                  <a:cubicBezTo>
                    <a:pt x="11" y="423"/>
                    <a:pt x="4" y="408"/>
                    <a:pt x="4" y="392"/>
                  </a:cubicBezTo>
                  <a:cubicBezTo>
                    <a:pt x="4" y="62"/>
                    <a:pt x="4" y="62"/>
                    <a:pt x="4" y="62"/>
                  </a:cubicBezTo>
                  <a:cubicBezTo>
                    <a:pt x="4" y="46"/>
                    <a:pt x="11" y="32"/>
                    <a:pt x="22" y="21"/>
                  </a:cubicBezTo>
                  <a:cubicBezTo>
                    <a:pt x="32" y="11"/>
                    <a:pt x="47" y="4"/>
                    <a:pt x="63" y="4"/>
                  </a:cubicBezTo>
                  <a:cubicBezTo>
                    <a:pt x="878" y="4"/>
                    <a:pt x="878" y="4"/>
                    <a:pt x="878" y="4"/>
                  </a:cubicBezTo>
                  <a:cubicBezTo>
                    <a:pt x="894" y="4"/>
                    <a:pt x="908" y="11"/>
                    <a:pt x="919" y="21"/>
                  </a:cubicBezTo>
                  <a:cubicBezTo>
                    <a:pt x="928" y="30"/>
                    <a:pt x="934" y="43"/>
                    <a:pt x="936" y="56"/>
                  </a:cubicBezTo>
                  <a:cubicBezTo>
                    <a:pt x="937" y="56"/>
                    <a:pt x="938" y="57"/>
                    <a:pt x="940" y="57"/>
                  </a:cubicBezTo>
                  <a:cubicBezTo>
                    <a:pt x="937" y="25"/>
                    <a:pt x="910" y="0"/>
                    <a:pt x="878" y="0"/>
                  </a:cubicBezTo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37" name="Freeform 34"/>
            <p:cNvSpPr>
              <a:spLocks/>
            </p:cNvSpPr>
            <p:nvPr/>
          </p:nvSpPr>
          <p:spPr bwMode="auto">
            <a:xfrm>
              <a:off x="5855" y="2659"/>
              <a:ext cx="1358" cy="655"/>
            </a:xfrm>
            <a:custGeom>
              <a:avLst/>
              <a:gdLst>
                <a:gd name="T0" fmla="*/ 935 w 935"/>
                <a:gd name="T1" fmla="*/ 390 h 451"/>
                <a:gd name="T2" fmla="*/ 875 w 935"/>
                <a:gd name="T3" fmla="*/ 451 h 451"/>
                <a:gd name="T4" fmla="*/ 60 w 935"/>
                <a:gd name="T5" fmla="*/ 451 h 451"/>
                <a:gd name="T6" fmla="*/ 0 w 935"/>
                <a:gd name="T7" fmla="*/ 390 h 451"/>
                <a:gd name="T8" fmla="*/ 0 w 935"/>
                <a:gd name="T9" fmla="*/ 61 h 451"/>
                <a:gd name="T10" fmla="*/ 60 w 935"/>
                <a:gd name="T11" fmla="*/ 0 h 451"/>
                <a:gd name="T12" fmla="*/ 875 w 935"/>
                <a:gd name="T13" fmla="*/ 0 h 451"/>
                <a:gd name="T14" fmla="*/ 935 w 935"/>
                <a:gd name="T15" fmla="*/ 61 h 451"/>
                <a:gd name="T16" fmla="*/ 935 w 935"/>
                <a:gd name="T17" fmla="*/ 390 h 45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935" h="451">
                  <a:moveTo>
                    <a:pt x="935" y="390"/>
                  </a:moveTo>
                  <a:cubicBezTo>
                    <a:pt x="935" y="424"/>
                    <a:pt x="908" y="451"/>
                    <a:pt x="875" y="451"/>
                  </a:cubicBezTo>
                  <a:cubicBezTo>
                    <a:pt x="60" y="451"/>
                    <a:pt x="60" y="451"/>
                    <a:pt x="60" y="451"/>
                  </a:cubicBezTo>
                  <a:cubicBezTo>
                    <a:pt x="27" y="451"/>
                    <a:pt x="0" y="424"/>
                    <a:pt x="0" y="390"/>
                  </a:cubicBezTo>
                  <a:cubicBezTo>
                    <a:pt x="0" y="61"/>
                    <a:pt x="0" y="61"/>
                    <a:pt x="0" y="61"/>
                  </a:cubicBezTo>
                  <a:cubicBezTo>
                    <a:pt x="0" y="27"/>
                    <a:pt x="27" y="0"/>
                    <a:pt x="60" y="0"/>
                  </a:cubicBezTo>
                  <a:cubicBezTo>
                    <a:pt x="875" y="0"/>
                    <a:pt x="875" y="0"/>
                    <a:pt x="875" y="0"/>
                  </a:cubicBezTo>
                  <a:cubicBezTo>
                    <a:pt x="908" y="0"/>
                    <a:pt x="935" y="27"/>
                    <a:pt x="935" y="61"/>
                  </a:cubicBezTo>
                  <a:cubicBezTo>
                    <a:pt x="935" y="390"/>
                    <a:pt x="935" y="390"/>
                    <a:pt x="935" y="390"/>
                  </a:cubicBezTo>
                </a:path>
              </a:pathLst>
            </a:custGeom>
            <a:solidFill>
              <a:srgbClr val="022D7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38" name="Freeform 35"/>
            <p:cNvSpPr>
              <a:spLocks/>
            </p:cNvSpPr>
            <p:nvPr/>
          </p:nvSpPr>
          <p:spPr bwMode="auto">
            <a:xfrm>
              <a:off x="5850" y="2656"/>
              <a:ext cx="1367" cy="661"/>
            </a:xfrm>
            <a:custGeom>
              <a:avLst/>
              <a:gdLst>
                <a:gd name="T0" fmla="*/ 938 w 941"/>
                <a:gd name="T1" fmla="*/ 392 h 455"/>
                <a:gd name="T2" fmla="*/ 936 w 941"/>
                <a:gd name="T3" fmla="*/ 392 h 455"/>
                <a:gd name="T4" fmla="*/ 919 w 941"/>
                <a:gd name="T5" fmla="*/ 433 h 455"/>
                <a:gd name="T6" fmla="*/ 878 w 941"/>
                <a:gd name="T7" fmla="*/ 450 h 455"/>
                <a:gd name="T8" fmla="*/ 63 w 941"/>
                <a:gd name="T9" fmla="*/ 450 h 455"/>
                <a:gd name="T10" fmla="*/ 22 w 941"/>
                <a:gd name="T11" fmla="*/ 433 h 455"/>
                <a:gd name="T12" fmla="*/ 5 w 941"/>
                <a:gd name="T13" fmla="*/ 392 h 455"/>
                <a:gd name="T14" fmla="*/ 5 w 941"/>
                <a:gd name="T15" fmla="*/ 63 h 455"/>
                <a:gd name="T16" fmla="*/ 22 w 941"/>
                <a:gd name="T17" fmla="*/ 22 h 455"/>
                <a:gd name="T18" fmla="*/ 63 w 941"/>
                <a:gd name="T19" fmla="*/ 5 h 455"/>
                <a:gd name="T20" fmla="*/ 878 w 941"/>
                <a:gd name="T21" fmla="*/ 5 h 455"/>
                <a:gd name="T22" fmla="*/ 919 w 941"/>
                <a:gd name="T23" fmla="*/ 22 h 455"/>
                <a:gd name="T24" fmla="*/ 936 w 941"/>
                <a:gd name="T25" fmla="*/ 63 h 455"/>
                <a:gd name="T26" fmla="*/ 936 w 941"/>
                <a:gd name="T27" fmla="*/ 392 h 455"/>
                <a:gd name="T28" fmla="*/ 938 w 941"/>
                <a:gd name="T29" fmla="*/ 392 h 455"/>
                <a:gd name="T30" fmla="*/ 941 w 941"/>
                <a:gd name="T31" fmla="*/ 392 h 455"/>
                <a:gd name="T32" fmla="*/ 941 w 941"/>
                <a:gd name="T33" fmla="*/ 63 h 455"/>
                <a:gd name="T34" fmla="*/ 878 w 941"/>
                <a:gd name="T35" fmla="*/ 0 h 455"/>
                <a:gd name="T36" fmla="*/ 63 w 941"/>
                <a:gd name="T37" fmla="*/ 0 h 455"/>
                <a:gd name="T38" fmla="*/ 0 w 941"/>
                <a:gd name="T39" fmla="*/ 63 h 455"/>
                <a:gd name="T40" fmla="*/ 0 w 941"/>
                <a:gd name="T41" fmla="*/ 392 h 455"/>
                <a:gd name="T42" fmla="*/ 63 w 941"/>
                <a:gd name="T43" fmla="*/ 455 h 455"/>
                <a:gd name="T44" fmla="*/ 878 w 941"/>
                <a:gd name="T45" fmla="*/ 455 h 455"/>
                <a:gd name="T46" fmla="*/ 941 w 941"/>
                <a:gd name="T47" fmla="*/ 392 h 455"/>
                <a:gd name="T48" fmla="*/ 938 w 941"/>
                <a:gd name="T49" fmla="*/ 392 h 45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</a:cxnLst>
              <a:rect l="0" t="0" r="r" b="b"/>
              <a:pathLst>
                <a:path w="941" h="455">
                  <a:moveTo>
                    <a:pt x="938" y="392"/>
                  </a:moveTo>
                  <a:cubicBezTo>
                    <a:pt x="936" y="392"/>
                    <a:pt x="936" y="392"/>
                    <a:pt x="936" y="392"/>
                  </a:cubicBezTo>
                  <a:cubicBezTo>
                    <a:pt x="936" y="408"/>
                    <a:pt x="929" y="423"/>
                    <a:pt x="919" y="433"/>
                  </a:cubicBezTo>
                  <a:cubicBezTo>
                    <a:pt x="908" y="444"/>
                    <a:pt x="894" y="450"/>
                    <a:pt x="878" y="450"/>
                  </a:cubicBezTo>
                  <a:cubicBezTo>
                    <a:pt x="63" y="450"/>
                    <a:pt x="63" y="450"/>
                    <a:pt x="63" y="450"/>
                  </a:cubicBezTo>
                  <a:cubicBezTo>
                    <a:pt x="47" y="450"/>
                    <a:pt x="33" y="444"/>
                    <a:pt x="22" y="433"/>
                  </a:cubicBezTo>
                  <a:cubicBezTo>
                    <a:pt x="12" y="423"/>
                    <a:pt x="5" y="408"/>
                    <a:pt x="5" y="392"/>
                  </a:cubicBezTo>
                  <a:cubicBezTo>
                    <a:pt x="5" y="63"/>
                    <a:pt x="5" y="63"/>
                    <a:pt x="5" y="63"/>
                  </a:cubicBezTo>
                  <a:cubicBezTo>
                    <a:pt x="5" y="47"/>
                    <a:pt x="12" y="32"/>
                    <a:pt x="22" y="22"/>
                  </a:cubicBezTo>
                  <a:cubicBezTo>
                    <a:pt x="33" y="11"/>
                    <a:pt x="47" y="5"/>
                    <a:pt x="63" y="5"/>
                  </a:cubicBezTo>
                  <a:cubicBezTo>
                    <a:pt x="878" y="5"/>
                    <a:pt x="878" y="5"/>
                    <a:pt x="878" y="5"/>
                  </a:cubicBezTo>
                  <a:cubicBezTo>
                    <a:pt x="894" y="5"/>
                    <a:pt x="908" y="11"/>
                    <a:pt x="919" y="22"/>
                  </a:cubicBezTo>
                  <a:cubicBezTo>
                    <a:pt x="929" y="32"/>
                    <a:pt x="936" y="47"/>
                    <a:pt x="936" y="63"/>
                  </a:cubicBezTo>
                  <a:cubicBezTo>
                    <a:pt x="936" y="392"/>
                    <a:pt x="936" y="392"/>
                    <a:pt x="936" y="392"/>
                  </a:cubicBezTo>
                  <a:cubicBezTo>
                    <a:pt x="938" y="392"/>
                    <a:pt x="938" y="392"/>
                    <a:pt x="938" y="392"/>
                  </a:cubicBezTo>
                  <a:cubicBezTo>
                    <a:pt x="941" y="392"/>
                    <a:pt x="941" y="392"/>
                    <a:pt x="941" y="392"/>
                  </a:cubicBezTo>
                  <a:cubicBezTo>
                    <a:pt x="941" y="63"/>
                    <a:pt x="941" y="63"/>
                    <a:pt x="941" y="63"/>
                  </a:cubicBezTo>
                  <a:cubicBezTo>
                    <a:pt x="941" y="28"/>
                    <a:pt x="913" y="0"/>
                    <a:pt x="878" y="0"/>
                  </a:cubicBezTo>
                  <a:cubicBezTo>
                    <a:pt x="63" y="0"/>
                    <a:pt x="63" y="0"/>
                    <a:pt x="63" y="0"/>
                  </a:cubicBezTo>
                  <a:cubicBezTo>
                    <a:pt x="28" y="0"/>
                    <a:pt x="0" y="28"/>
                    <a:pt x="0" y="63"/>
                  </a:cubicBezTo>
                  <a:cubicBezTo>
                    <a:pt x="0" y="392"/>
                    <a:pt x="0" y="392"/>
                    <a:pt x="0" y="392"/>
                  </a:cubicBezTo>
                  <a:cubicBezTo>
                    <a:pt x="0" y="427"/>
                    <a:pt x="28" y="455"/>
                    <a:pt x="63" y="455"/>
                  </a:cubicBezTo>
                  <a:cubicBezTo>
                    <a:pt x="878" y="455"/>
                    <a:pt x="878" y="455"/>
                    <a:pt x="878" y="455"/>
                  </a:cubicBezTo>
                  <a:cubicBezTo>
                    <a:pt x="913" y="455"/>
                    <a:pt x="941" y="427"/>
                    <a:pt x="941" y="392"/>
                  </a:cubicBezTo>
                  <a:lnTo>
                    <a:pt x="938" y="392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39" name="Freeform 36"/>
            <p:cNvSpPr>
              <a:spLocks/>
            </p:cNvSpPr>
            <p:nvPr/>
          </p:nvSpPr>
          <p:spPr bwMode="auto">
            <a:xfrm>
              <a:off x="6068" y="3044"/>
              <a:ext cx="211" cy="63"/>
            </a:xfrm>
            <a:custGeom>
              <a:avLst/>
              <a:gdLst>
                <a:gd name="T0" fmla="*/ 105 w 145"/>
                <a:gd name="T1" fmla="*/ 0 h 43"/>
                <a:gd name="T2" fmla="*/ 100 w 145"/>
                <a:gd name="T3" fmla="*/ 0 h 43"/>
                <a:gd name="T4" fmla="*/ 48 w 145"/>
                <a:gd name="T5" fmla="*/ 0 h 43"/>
                <a:gd name="T6" fmla="*/ 45 w 145"/>
                <a:gd name="T7" fmla="*/ 0 h 43"/>
                <a:gd name="T8" fmla="*/ 0 w 145"/>
                <a:gd name="T9" fmla="*/ 29 h 43"/>
                <a:gd name="T10" fmla="*/ 0 w 145"/>
                <a:gd name="T11" fmla="*/ 43 h 43"/>
                <a:gd name="T12" fmla="*/ 54 w 145"/>
                <a:gd name="T13" fmla="*/ 43 h 43"/>
                <a:gd name="T14" fmla="*/ 94 w 145"/>
                <a:gd name="T15" fmla="*/ 43 h 43"/>
                <a:gd name="T16" fmla="*/ 145 w 145"/>
                <a:gd name="T17" fmla="*/ 43 h 43"/>
                <a:gd name="T18" fmla="*/ 145 w 145"/>
                <a:gd name="T19" fmla="*/ 29 h 43"/>
                <a:gd name="T20" fmla="*/ 105 w 145"/>
                <a:gd name="T21" fmla="*/ 0 h 4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</a:cxnLst>
              <a:rect l="0" t="0" r="r" b="b"/>
              <a:pathLst>
                <a:path w="145" h="43">
                  <a:moveTo>
                    <a:pt x="105" y="0"/>
                  </a:moveTo>
                  <a:cubicBezTo>
                    <a:pt x="100" y="0"/>
                    <a:pt x="100" y="0"/>
                    <a:pt x="100" y="0"/>
                  </a:cubicBezTo>
                  <a:cubicBezTo>
                    <a:pt x="48" y="0"/>
                    <a:pt x="48" y="0"/>
                    <a:pt x="48" y="0"/>
                  </a:cubicBezTo>
                  <a:cubicBezTo>
                    <a:pt x="45" y="0"/>
                    <a:pt x="45" y="0"/>
                    <a:pt x="45" y="0"/>
                  </a:cubicBezTo>
                  <a:cubicBezTo>
                    <a:pt x="52" y="26"/>
                    <a:pt x="43" y="29"/>
                    <a:pt x="0" y="29"/>
                  </a:cubicBezTo>
                  <a:cubicBezTo>
                    <a:pt x="0" y="43"/>
                    <a:pt x="0" y="43"/>
                    <a:pt x="0" y="43"/>
                  </a:cubicBezTo>
                  <a:cubicBezTo>
                    <a:pt x="54" y="43"/>
                    <a:pt x="54" y="43"/>
                    <a:pt x="54" y="43"/>
                  </a:cubicBezTo>
                  <a:cubicBezTo>
                    <a:pt x="94" y="43"/>
                    <a:pt x="94" y="43"/>
                    <a:pt x="94" y="43"/>
                  </a:cubicBezTo>
                  <a:cubicBezTo>
                    <a:pt x="145" y="43"/>
                    <a:pt x="145" y="43"/>
                    <a:pt x="145" y="43"/>
                  </a:cubicBezTo>
                  <a:cubicBezTo>
                    <a:pt x="145" y="29"/>
                    <a:pt x="145" y="29"/>
                    <a:pt x="145" y="29"/>
                  </a:cubicBezTo>
                  <a:cubicBezTo>
                    <a:pt x="102" y="29"/>
                    <a:pt x="98" y="26"/>
                    <a:pt x="105" y="0"/>
                  </a:cubicBezTo>
                  <a:close/>
                </a:path>
              </a:pathLst>
            </a:custGeom>
            <a:solidFill>
              <a:srgbClr val="91919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40" name="Freeform 37"/>
            <p:cNvSpPr>
              <a:spLocks noEditPoints="1"/>
            </p:cNvSpPr>
            <p:nvPr/>
          </p:nvSpPr>
          <p:spPr bwMode="auto">
            <a:xfrm>
              <a:off x="6013" y="2810"/>
              <a:ext cx="321" cy="234"/>
            </a:xfrm>
            <a:custGeom>
              <a:avLst/>
              <a:gdLst>
                <a:gd name="T0" fmla="*/ 207 w 221"/>
                <a:gd name="T1" fmla="*/ 0 h 161"/>
                <a:gd name="T2" fmla="*/ 12 w 221"/>
                <a:gd name="T3" fmla="*/ 0 h 161"/>
                <a:gd name="T4" fmla="*/ 0 w 221"/>
                <a:gd name="T5" fmla="*/ 13 h 161"/>
                <a:gd name="T6" fmla="*/ 0 w 221"/>
                <a:gd name="T7" fmla="*/ 149 h 161"/>
                <a:gd name="T8" fmla="*/ 12 w 221"/>
                <a:gd name="T9" fmla="*/ 161 h 161"/>
                <a:gd name="T10" fmla="*/ 207 w 221"/>
                <a:gd name="T11" fmla="*/ 161 h 161"/>
                <a:gd name="T12" fmla="*/ 221 w 221"/>
                <a:gd name="T13" fmla="*/ 149 h 161"/>
                <a:gd name="T14" fmla="*/ 221 w 221"/>
                <a:gd name="T15" fmla="*/ 13 h 161"/>
                <a:gd name="T16" fmla="*/ 207 w 221"/>
                <a:gd name="T17" fmla="*/ 0 h 161"/>
                <a:gd name="T18" fmla="*/ 204 w 221"/>
                <a:gd name="T19" fmla="*/ 17 h 161"/>
                <a:gd name="T20" fmla="*/ 204 w 221"/>
                <a:gd name="T21" fmla="*/ 144 h 161"/>
                <a:gd name="T22" fmla="*/ 17 w 221"/>
                <a:gd name="T23" fmla="*/ 144 h 161"/>
                <a:gd name="T24" fmla="*/ 17 w 221"/>
                <a:gd name="T25" fmla="*/ 17 h 161"/>
                <a:gd name="T26" fmla="*/ 204 w 221"/>
                <a:gd name="T27" fmla="*/ 17 h 161"/>
                <a:gd name="T28" fmla="*/ 204 w 221"/>
                <a:gd name="T29" fmla="*/ 17 h 16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</a:cxnLst>
              <a:rect l="0" t="0" r="r" b="b"/>
              <a:pathLst>
                <a:path w="221" h="161">
                  <a:moveTo>
                    <a:pt x="207" y="0"/>
                  </a:moveTo>
                  <a:cubicBezTo>
                    <a:pt x="12" y="0"/>
                    <a:pt x="12" y="0"/>
                    <a:pt x="12" y="0"/>
                  </a:cubicBezTo>
                  <a:cubicBezTo>
                    <a:pt x="6" y="0"/>
                    <a:pt x="0" y="6"/>
                    <a:pt x="0" y="13"/>
                  </a:cubicBezTo>
                  <a:cubicBezTo>
                    <a:pt x="0" y="149"/>
                    <a:pt x="0" y="149"/>
                    <a:pt x="0" y="149"/>
                  </a:cubicBezTo>
                  <a:cubicBezTo>
                    <a:pt x="0" y="155"/>
                    <a:pt x="6" y="161"/>
                    <a:pt x="12" y="161"/>
                  </a:cubicBezTo>
                  <a:cubicBezTo>
                    <a:pt x="207" y="161"/>
                    <a:pt x="207" y="161"/>
                    <a:pt x="207" y="161"/>
                  </a:cubicBezTo>
                  <a:cubicBezTo>
                    <a:pt x="214" y="161"/>
                    <a:pt x="221" y="155"/>
                    <a:pt x="221" y="149"/>
                  </a:cubicBezTo>
                  <a:cubicBezTo>
                    <a:pt x="221" y="13"/>
                    <a:pt x="221" y="13"/>
                    <a:pt x="221" y="13"/>
                  </a:cubicBezTo>
                  <a:cubicBezTo>
                    <a:pt x="221" y="6"/>
                    <a:pt x="214" y="0"/>
                    <a:pt x="207" y="0"/>
                  </a:cubicBezTo>
                  <a:moveTo>
                    <a:pt x="204" y="17"/>
                  </a:moveTo>
                  <a:cubicBezTo>
                    <a:pt x="204" y="144"/>
                    <a:pt x="204" y="144"/>
                    <a:pt x="204" y="144"/>
                  </a:cubicBezTo>
                  <a:cubicBezTo>
                    <a:pt x="17" y="144"/>
                    <a:pt x="17" y="144"/>
                    <a:pt x="17" y="144"/>
                  </a:cubicBezTo>
                  <a:cubicBezTo>
                    <a:pt x="17" y="17"/>
                    <a:pt x="17" y="17"/>
                    <a:pt x="17" y="17"/>
                  </a:cubicBezTo>
                  <a:cubicBezTo>
                    <a:pt x="204" y="17"/>
                    <a:pt x="204" y="17"/>
                    <a:pt x="204" y="17"/>
                  </a:cubicBezTo>
                  <a:cubicBezTo>
                    <a:pt x="204" y="17"/>
                    <a:pt x="204" y="17"/>
                    <a:pt x="204" y="17"/>
                  </a:cubicBezTo>
                </a:path>
              </a:pathLst>
            </a:custGeom>
            <a:solidFill>
              <a:srgbClr val="C5C5C5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41" name="Freeform 38"/>
            <p:cNvSpPr>
              <a:spLocks/>
            </p:cNvSpPr>
            <p:nvPr/>
          </p:nvSpPr>
          <p:spPr bwMode="auto">
            <a:xfrm>
              <a:off x="6038" y="2835"/>
              <a:ext cx="271" cy="184"/>
            </a:xfrm>
            <a:custGeom>
              <a:avLst/>
              <a:gdLst>
                <a:gd name="T0" fmla="*/ 271 w 271"/>
                <a:gd name="T1" fmla="*/ 0 h 184"/>
                <a:gd name="T2" fmla="*/ 271 w 271"/>
                <a:gd name="T3" fmla="*/ 184 h 184"/>
                <a:gd name="T4" fmla="*/ 0 w 271"/>
                <a:gd name="T5" fmla="*/ 184 h 184"/>
                <a:gd name="T6" fmla="*/ 0 w 271"/>
                <a:gd name="T7" fmla="*/ 0 h 184"/>
                <a:gd name="T8" fmla="*/ 271 w 271"/>
                <a:gd name="T9" fmla="*/ 0 h 184"/>
                <a:gd name="T10" fmla="*/ 271 w 271"/>
                <a:gd name="T11" fmla="*/ 0 h 18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271" h="184">
                  <a:moveTo>
                    <a:pt x="271" y="0"/>
                  </a:moveTo>
                  <a:lnTo>
                    <a:pt x="271" y="184"/>
                  </a:lnTo>
                  <a:lnTo>
                    <a:pt x="0" y="184"/>
                  </a:lnTo>
                  <a:lnTo>
                    <a:pt x="0" y="0"/>
                  </a:lnTo>
                  <a:lnTo>
                    <a:pt x="271" y="0"/>
                  </a:lnTo>
                  <a:lnTo>
                    <a:pt x="271" y="0"/>
                  </a:lnTo>
                  <a:close/>
                </a:path>
              </a:pathLst>
            </a:custGeom>
            <a:solidFill>
              <a:srgbClr val="00BBF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42" name="Freeform 39"/>
            <p:cNvSpPr>
              <a:spLocks/>
            </p:cNvSpPr>
            <p:nvPr/>
          </p:nvSpPr>
          <p:spPr bwMode="auto">
            <a:xfrm>
              <a:off x="6038" y="2835"/>
              <a:ext cx="271" cy="184"/>
            </a:xfrm>
            <a:custGeom>
              <a:avLst/>
              <a:gdLst>
                <a:gd name="T0" fmla="*/ 271 w 271"/>
                <a:gd name="T1" fmla="*/ 0 h 184"/>
                <a:gd name="T2" fmla="*/ 271 w 271"/>
                <a:gd name="T3" fmla="*/ 184 h 184"/>
                <a:gd name="T4" fmla="*/ 0 w 271"/>
                <a:gd name="T5" fmla="*/ 184 h 184"/>
                <a:gd name="T6" fmla="*/ 0 w 271"/>
                <a:gd name="T7" fmla="*/ 0 h 184"/>
                <a:gd name="T8" fmla="*/ 271 w 271"/>
                <a:gd name="T9" fmla="*/ 0 h 184"/>
                <a:gd name="T10" fmla="*/ 271 w 271"/>
                <a:gd name="T11" fmla="*/ 0 h 18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271" h="184">
                  <a:moveTo>
                    <a:pt x="271" y="0"/>
                  </a:moveTo>
                  <a:lnTo>
                    <a:pt x="271" y="184"/>
                  </a:lnTo>
                  <a:lnTo>
                    <a:pt x="0" y="184"/>
                  </a:lnTo>
                  <a:lnTo>
                    <a:pt x="0" y="0"/>
                  </a:lnTo>
                  <a:lnTo>
                    <a:pt x="271" y="0"/>
                  </a:lnTo>
                  <a:lnTo>
                    <a:pt x="271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43" name="Freeform 40"/>
            <p:cNvSpPr>
              <a:spLocks/>
            </p:cNvSpPr>
            <p:nvPr/>
          </p:nvSpPr>
          <p:spPr bwMode="auto">
            <a:xfrm>
              <a:off x="6013" y="2810"/>
              <a:ext cx="302" cy="234"/>
            </a:xfrm>
            <a:custGeom>
              <a:avLst/>
              <a:gdLst>
                <a:gd name="T0" fmla="*/ 17 w 208"/>
                <a:gd name="T1" fmla="*/ 144 h 161"/>
                <a:gd name="T2" fmla="*/ 17 w 208"/>
                <a:gd name="T3" fmla="*/ 144 h 161"/>
                <a:gd name="T4" fmla="*/ 17 w 208"/>
                <a:gd name="T5" fmla="*/ 17 h 161"/>
                <a:gd name="T6" fmla="*/ 188 w 208"/>
                <a:gd name="T7" fmla="*/ 17 h 161"/>
                <a:gd name="T8" fmla="*/ 208 w 208"/>
                <a:gd name="T9" fmla="*/ 0 h 161"/>
                <a:gd name="T10" fmla="*/ 207 w 208"/>
                <a:gd name="T11" fmla="*/ 0 h 161"/>
                <a:gd name="T12" fmla="*/ 12 w 208"/>
                <a:gd name="T13" fmla="*/ 0 h 161"/>
                <a:gd name="T14" fmla="*/ 0 w 208"/>
                <a:gd name="T15" fmla="*/ 13 h 161"/>
                <a:gd name="T16" fmla="*/ 0 w 208"/>
                <a:gd name="T17" fmla="*/ 149 h 161"/>
                <a:gd name="T18" fmla="*/ 12 w 208"/>
                <a:gd name="T19" fmla="*/ 161 h 161"/>
                <a:gd name="T20" fmla="*/ 17 w 208"/>
                <a:gd name="T21" fmla="*/ 161 h 161"/>
                <a:gd name="T22" fmla="*/ 37 w 208"/>
                <a:gd name="T23" fmla="*/ 144 h 161"/>
                <a:gd name="T24" fmla="*/ 17 w 208"/>
                <a:gd name="T25" fmla="*/ 144 h 16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208" h="161">
                  <a:moveTo>
                    <a:pt x="17" y="144"/>
                  </a:moveTo>
                  <a:cubicBezTo>
                    <a:pt x="17" y="144"/>
                    <a:pt x="17" y="144"/>
                    <a:pt x="17" y="144"/>
                  </a:cubicBezTo>
                  <a:cubicBezTo>
                    <a:pt x="17" y="17"/>
                    <a:pt x="17" y="17"/>
                    <a:pt x="17" y="17"/>
                  </a:cubicBezTo>
                  <a:cubicBezTo>
                    <a:pt x="188" y="17"/>
                    <a:pt x="188" y="17"/>
                    <a:pt x="188" y="17"/>
                  </a:cubicBezTo>
                  <a:cubicBezTo>
                    <a:pt x="208" y="0"/>
                    <a:pt x="208" y="0"/>
                    <a:pt x="208" y="0"/>
                  </a:cubicBezTo>
                  <a:cubicBezTo>
                    <a:pt x="207" y="0"/>
                    <a:pt x="207" y="0"/>
                    <a:pt x="207" y="0"/>
                  </a:cubicBezTo>
                  <a:cubicBezTo>
                    <a:pt x="12" y="0"/>
                    <a:pt x="12" y="0"/>
                    <a:pt x="12" y="0"/>
                  </a:cubicBezTo>
                  <a:cubicBezTo>
                    <a:pt x="6" y="0"/>
                    <a:pt x="0" y="6"/>
                    <a:pt x="0" y="13"/>
                  </a:cubicBezTo>
                  <a:cubicBezTo>
                    <a:pt x="0" y="149"/>
                    <a:pt x="0" y="149"/>
                    <a:pt x="0" y="149"/>
                  </a:cubicBezTo>
                  <a:cubicBezTo>
                    <a:pt x="0" y="155"/>
                    <a:pt x="6" y="161"/>
                    <a:pt x="12" y="161"/>
                  </a:cubicBezTo>
                  <a:cubicBezTo>
                    <a:pt x="17" y="161"/>
                    <a:pt x="17" y="161"/>
                    <a:pt x="17" y="161"/>
                  </a:cubicBezTo>
                  <a:cubicBezTo>
                    <a:pt x="37" y="144"/>
                    <a:pt x="37" y="144"/>
                    <a:pt x="37" y="144"/>
                  </a:cubicBezTo>
                  <a:lnTo>
                    <a:pt x="17" y="144"/>
                  </a:lnTo>
                  <a:close/>
                </a:path>
              </a:pathLst>
            </a:custGeom>
            <a:solidFill>
              <a:srgbClr val="E0E0E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44" name="Freeform 41"/>
            <p:cNvSpPr>
              <a:spLocks/>
            </p:cNvSpPr>
            <p:nvPr/>
          </p:nvSpPr>
          <p:spPr bwMode="auto">
            <a:xfrm>
              <a:off x="6038" y="2835"/>
              <a:ext cx="248" cy="184"/>
            </a:xfrm>
            <a:custGeom>
              <a:avLst/>
              <a:gdLst>
                <a:gd name="T0" fmla="*/ 0 w 248"/>
                <a:gd name="T1" fmla="*/ 184 h 184"/>
                <a:gd name="T2" fmla="*/ 0 w 248"/>
                <a:gd name="T3" fmla="*/ 184 h 184"/>
                <a:gd name="T4" fmla="*/ 0 w 248"/>
                <a:gd name="T5" fmla="*/ 0 h 184"/>
                <a:gd name="T6" fmla="*/ 248 w 248"/>
                <a:gd name="T7" fmla="*/ 0 h 184"/>
                <a:gd name="T8" fmla="*/ 248 w 248"/>
                <a:gd name="T9" fmla="*/ 0 h 184"/>
                <a:gd name="T10" fmla="*/ 0 w 248"/>
                <a:gd name="T11" fmla="*/ 0 h 184"/>
                <a:gd name="T12" fmla="*/ 0 w 248"/>
                <a:gd name="T13" fmla="*/ 184 h 18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248" h="184">
                  <a:moveTo>
                    <a:pt x="0" y="184"/>
                  </a:moveTo>
                  <a:lnTo>
                    <a:pt x="0" y="184"/>
                  </a:lnTo>
                  <a:lnTo>
                    <a:pt x="0" y="0"/>
                  </a:lnTo>
                  <a:lnTo>
                    <a:pt x="248" y="0"/>
                  </a:lnTo>
                  <a:lnTo>
                    <a:pt x="248" y="0"/>
                  </a:lnTo>
                  <a:lnTo>
                    <a:pt x="0" y="0"/>
                  </a:lnTo>
                  <a:lnTo>
                    <a:pt x="0" y="184"/>
                  </a:lnTo>
                  <a:close/>
                </a:path>
              </a:pathLst>
            </a:custGeom>
            <a:solidFill>
              <a:srgbClr val="59B4D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45" name="Rectangle 42"/>
            <p:cNvSpPr>
              <a:spLocks noChangeArrowheads="1"/>
            </p:cNvSpPr>
            <p:nvPr/>
          </p:nvSpPr>
          <p:spPr bwMode="auto">
            <a:xfrm>
              <a:off x="6068" y="3086"/>
              <a:ext cx="211" cy="21"/>
            </a:xfrm>
            <a:prstGeom prst="rect">
              <a:avLst/>
            </a:prstGeom>
            <a:solidFill>
              <a:srgbClr val="B0B0B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46" name="Oval 43"/>
            <p:cNvSpPr>
              <a:spLocks noChangeArrowheads="1"/>
            </p:cNvSpPr>
            <p:nvPr/>
          </p:nvSpPr>
          <p:spPr bwMode="auto">
            <a:xfrm>
              <a:off x="6167" y="2819"/>
              <a:ext cx="10" cy="9"/>
            </a:xfrm>
            <a:prstGeom prst="ellipse">
              <a:avLst/>
            </a:prstGeom>
            <a:solidFill>
              <a:srgbClr val="BAC84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47" name="Freeform 44"/>
            <p:cNvSpPr>
              <a:spLocks/>
            </p:cNvSpPr>
            <p:nvPr/>
          </p:nvSpPr>
          <p:spPr bwMode="auto">
            <a:xfrm>
              <a:off x="6115" y="2855"/>
              <a:ext cx="116" cy="70"/>
            </a:xfrm>
            <a:custGeom>
              <a:avLst/>
              <a:gdLst>
                <a:gd name="T0" fmla="*/ 40 w 80"/>
                <a:gd name="T1" fmla="*/ 0 h 48"/>
                <a:gd name="T2" fmla="*/ 40 w 80"/>
                <a:gd name="T3" fmla="*/ 1 h 48"/>
                <a:gd name="T4" fmla="*/ 1 w 80"/>
                <a:gd name="T5" fmla="*/ 23 h 48"/>
                <a:gd name="T6" fmla="*/ 0 w 80"/>
                <a:gd name="T7" fmla="*/ 24 h 48"/>
                <a:gd name="T8" fmla="*/ 1 w 80"/>
                <a:gd name="T9" fmla="*/ 25 h 48"/>
                <a:gd name="T10" fmla="*/ 40 w 80"/>
                <a:gd name="T11" fmla="*/ 47 h 48"/>
                <a:gd name="T12" fmla="*/ 40 w 80"/>
                <a:gd name="T13" fmla="*/ 48 h 48"/>
                <a:gd name="T14" fmla="*/ 41 w 80"/>
                <a:gd name="T15" fmla="*/ 47 h 48"/>
                <a:gd name="T16" fmla="*/ 80 w 80"/>
                <a:gd name="T17" fmla="*/ 25 h 48"/>
                <a:gd name="T18" fmla="*/ 80 w 80"/>
                <a:gd name="T19" fmla="*/ 24 h 48"/>
                <a:gd name="T20" fmla="*/ 80 w 80"/>
                <a:gd name="T21" fmla="*/ 23 h 48"/>
                <a:gd name="T22" fmla="*/ 41 w 80"/>
                <a:gd name="T23" fmla="*/ 1 h 48"/>
                <a:gd name="T24" fmla="*/ 40 w 80"/>
                <a:gd name="T25" fmla="*/ 0 h 4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80" h="48">
                  <a:moveTo>
                    <a:pt x="40" y="0"/>
                  </a:moveTo>
                  <a:cubicBezTo>
                    <a:pt x="40" y="0"/>
                    <a:pt x="40" y="1"/>
                    <a:pt x="40" y="1"/>
                  </a:cubicBezTo>
                  <a:cubicBezTo>
                    <a:pt x="1" y="23"/>
                    <a:pt x="1" y="23"/>
                    <a:pt x="1" y="23"/>
                  </a:cubicBezTo>
                  <a:cubicBezTo>
                    <a:pt x="1" y="23"/>
                    <a:pt x="0" y="23"/>
                    <a:pt x="0" y="24"/>
                  </a:cubicBezTo>
                  <a:cubicBezTo>
                    <a:pt x="0" y="24"/>
                    <a:pt x="1" y="25"/>
                    <a:pt x="1" y="25"/>
                  </a:cubicBezTo>
                  <a:cubicBezTo>
                    <a:pt x="40" y="47"/>
                    <a:pt x="40" y="47"/>
                    <a:pt x="40" y="47"/>
                  </a:cubicBezTo>
                  <a:cubicBezTo>
                    <a:pt x="40" y="48"/>
                    <a:pt x="40" y="48"/>
                    <a:pt x="40" y="48"/>
                  </a:cubicBezTo>
                  <a:cubicBezTo>
                    <a:pt x="41" y="47"/>
                    <a:pt x="41" y="47"/>
                    <a:pt x="41" y="47"/>
                  </a:cubicBezTo>
                  <a:cubicBezTo>
                    <a:pt x="80" y="25"/>
                    <a:pt x="80" y="25"/>
                    <a:pt x="80" y="25"/>
                  </a:cubicBezTo>
                  <a:cubicBezTo>
                    <a:pt x="80" y="25"/>
                    <a:pt x="80" y="24"/>
                    <a:pt x="80" y="24"/>
                  </a:cubicBezTo>
                  <a:cubicBezTo>
                    <a:pt x="80" y="24"/>
                    <a:pt x="80" y="23"/>
                    <a:pt x="80" y="23"/>
                  </a:cubicBezTo>
                  <a:cubicBezTo>
                    <a:pt x="41" y="1"/>
                    <a:pt x="41" y="1"/>
                    <a:pt x="41" y="1"/>
                  </a:cubicBezTo>
                  <a:cubicBezTo>
                    <a:pt x="41" y="1"/>
                    <a:pt x="40" y="0"/>
                    <a:pt x="40" y="0"/>
                  </a:cubicBezTo>
                </a:path>
              </a:pathLst>
            </a:custGeom>
            <a:solidFill>
              <a:srgbClr val="E5F8FE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48" name="Freeform 45"/>
            <p:cNvSpPr>
              <a:spLocks/>
            </p:cNvSpPr>
            <p:nvPr/>
          </p:nvSpPr>
          <p:spPr bwMode="auto">
            <a:xfrm>
              <a:off x="6107" y="2902"/>
              <a:ext cx="60" cy="101"/>
            </a:xfrm>
            <a:custGeom>
              <a:avLst/>
              <a:gdLst>
                <a:gd name="T0" fmla="*/ 1 w 41"/>
                <a:gd name="T1" fmla="*/ 0 h 70"/>
                <a:gd name="T2" fmla="*/ 0 w 41"/>
                <a:gd name="T3" fmla="*/ 1 h 70"/>
                <a:gd name="T4" fmla="*/ 0 w 41"/>
                <a:gd name="T5" fmla="*/ 2 h 70"/>
                <a:gd name="T6" fmla="*/ 0 w 41"/>
                <a:gd name="T7" fmla="*/ 46 h 70"/>
                <a:gd name="T8" fmla="*/ 0 w 41"/>
                <a:gd name="T9" fmla="*/ 47 h 70"/>
                <a:gd name="T10" fmla="*/ 39 w 41"/>
                <a:gd name="T11" fmla="*/ 70 h 70"/>
                <a:gd name="T12" fmla="*/ 40 w 41"/>
                <a:gd name="T13" fmla="*/ 70 h 70"/>
                <a:gd name="T14" fmla="*/ 40 w 41"/>
                <a:gd name="T15" fmla="*/ 70 h 70"/>
                <a:gd name="T16" fmla="*/ 41 w 41"/>
                <a:gd name="T17" fmla="*/ 69 h 70"/>
                <a:gd name="T18" fmla="*/ 41 w 41"/>
                <a:gd name="T19" fmla="*/ 24 h 70"/>
                <a:gd name="T20" fmla="*/ 40 w 41"/>
                <a:gd name="T21" fmla="*/ 23 h 70"/>
                <a:gd name="T22" fmla="*/ 2 w 41"/>
                <a:gd name="T23" fmla="*/ 1 h 70"/>
                <a:gd name="T24" fmla="*/ 1 w 41"/>
                <a:gd name="T25" fmla="*/ 0 h 7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41" h="70">
                  <a:moveTo>
                    <a:pt x="1" y="0"/>
                  </a:moveTo>
                  <a:cubicBezTo>
                    <a:pt x="1" y="0"/>
                    <a:pt x="1" y="1"/>
                    <a:pt x="0" y="1"/>
                  </a:cubicBezTo>
                  <a:cubicBezTo>
                    <a:pt x="0" y="1"/>
                    <a:pt x="0" y="1"/>
                    <a:pt x="0" y="2"/>
                  </a:cubicBezTo>
                  <a:cubicBezTo>
                    <a:pt x="0" y="46"/>
                    <a:pt x="0" y="46"/>
                    <a:pt x="0" y="46"/>
                  </a:cubicBezTo>
                  <a:cubicBezTo>
                    <a:pt x="0" y="47"/>
                    <a:pt x="0" y="47"/>
                    <a:pt x="0" y="47"/>
                  </a:cubicBezTo>
                  <a:cubicBezTo>
                    <a:pt x="39" y="70"/>
                    <a:pt x="39" y="70"/>
                    <a:pt x="39" y="70"/>
                  </a:cubicBezTo>
                  <a:cubicBezTo>
                    <a:pt x="40" y="70"/>
                    <a:pt x="40" y="70"/>
                    <a:pt x="40" y="70"/>
                  </a:cubicBezTo>
                  <a:cubicBezTo>
                    <a:pt x="40" y="70"/>
                    <a:pt x="40" y="70"/>
                    <a:pt x="40" y="70"/>
                  </a:cubicBezTo>
                  <a:cubicBezTo>
                    <a:pt x="41" y="70"/>
                    <a:pt x="41" y="69"/>
                    <a:pt x="41" y="69"/>
                  </a:cubicBezTo>
                  <a:cubicBezTo>
                    <a:pt x="41" y="24"/>
                    <a:pt x="41" y="24"/>
                    <a:pt x="41" y="24"/>
                  </a:cubicBezTo>
                  <a:cubicBezTo>
                    <a:pt x="41" y="24"/>
                    <a:pt x="41" y="23"/>
                    <a:pt x="40" y="23"/>
                  </a:cubicBezTo>
                  <a:cubicBezTo>
                    <a:pt x="2" y="1"/>
                    <a:pt x="2" y="1"/>
                    <a:pt x="2" y="1"/>
                  </a:cubicBezTo>
                  <a:cubicBezTo>
                    <a:pt x="1" y="1"/>
                    <a:pt x="1" y="0"/>
                    <a:pt x="1" y="0"/>
                  </a:cubicBezTo>
                </a:path>
              </a:pathLst>
            </a:custGeom>
            <a:solidFill>
              <a:srgbClr val="CCF1FC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49" name="Freeform 46"/>
            <p:cNvSpPr>
              <a:spLocks/>
            </p:cNvSpPr>
            <p:nvPr/>
          </p:nvSpPr>
          <p:spPr bwMode="auto">
            <a:xfrm>
              <a:off x="6180" y="2903"/>
              <a:ext cx="59" cy="100"/>
            </a:xfrm>
            <a:custGeom>
              <a:avLst/>
              <a:gdLst>
                <a:gd name="T0" fmla="*/ 39 w 41"/>
                <a:gd name="T1" fmla="*/ 0 h 69"/>
                <a:gd name="T2" fmla="*/ 39 w 41"/>
                <a:gd name="T3" fmla="*/ 0 h 69"/>
                <a:gd name="T4" fmla="*/ 0 w 41"/>
                <a:gd name="T5" fmla="*/ 22 h 69"/>
                <a:gd name="T6" fmla="*/ 0 w 41"/>
                <a:gd name="T7" fmla="*/ 23 h 69"/>
                <a:gd name="T8" fmla="*/ 0 w 41"/>
                <a:gd name="T9" fmla="*/ 68 h 69"/>
                <a:gd name="T10" fmla="*/ 0 w 41"/>
                <a:gd name="T11" fmla="*/ 69 h 69"/>
                <a:gd name="T12" fmla="*/ 1 w 41"/>
                <a:gd name="T13" fmla="*/ 69 h 69"/>
                <a:gd name="T14" fmla="*/ 1 w 41"/>
                <a:gd name="T15" fmla="*/ 69 h 69"/>
                <a:gd name="T16" fmla="*/ 40 w 41"/>
                <a:gd name="T17" fmla="*/ 46 h 69"/>
                <a:gd name="T18" fmla="*/ 41 w 41"/>
                <a:gd name="T19" fmla="*/ 45 h 69"/>
                <a:gd name="T20" fmla="*/ 41 w 41"/>
                <a:gd name="T21" fmla="*/ 1 h 69"/>
                <a:gd name="T22" fmla="*/ 40 w 41"/>
                <a:gd name="T23" fmla="*/ 0 h 69"/>
                <a:gd name="T24" fmla="*/ 39 w 41"/>
                <a:gd name="T25" fmla="*/ 0 h 6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41" h="69">
                  <a:moveTo>
                    <a:pt x="39" y="0"/>
                  </a:moveTo>
                  <a:cubicBezTo>
                    <a:pt x="39" y="0"/>
                    <a:pt x="39" y="0"/>
                    <a:pt x="39" y="0"/>
                  </a:cubicBezTo>
                  <a:cubicBezTo>
                    <a:pt x="0" y="22"/>
                    <a:pt x="0" y="22"/>
                    <a:pt x="0" y="22"/>
                  </a:cubicBezTo>
                  <a:cubicBezTo>
                    <a:pt x="0" y="22"/>
                    <a:pt x="0" y="23"/>
                    <a:pt x="0" y="23"/>
                  </a:cubicBezTo>
                  <a:cubicBezTo>
                    <a:pt x="0" y="68"/>
                    <a:pt x="0" y="68"/>
                    <a:pt x="0" y="68"/>
                  </a:cubicBezTo>
                  <a:cubicBezTo>
                    <a:pt x="0" y="68"/>
                    <a:pt x="0" y="69"/>
                    <a:pt x="0" y="69"/>
                  </a:cubicBezTo>
                  <a:cubicBezTo>
                    <a:pt x="1" y="69"/>
                    <a:pt x="1" y="69"/>
                    <a:pt x="1" y="69"/>
                  </a:cubicBezTo>
                  <a:cubicBezTo>
                    <a:pt x="1" y="69"/>
                    <a:pt x="1" y="69"/>
                    <a:pt x="1" y="69"/>
                  </a:cubicBezTo>
                  <a:cubicBezTo>
                    <a:pt x="40" y="46"/>
                    <a:pt x="40" y="46"/>
                    <a:pt x="40" y="46"/>
                  </a:cubicBezTo>
                  <a:cubicBezTo>
                    <a:pt x="40" y="46"/>
                    <a:pt x="41" y="46"/>
                    <a:pt x="41" y="45"/>
                  </a:cubicBezTo>
                  <a:cubicBezTo>
                    <a:pt x="41" y="1"/>
                    <a:pt x="41" y="1"/>
                    <a:pt x="41" y="1"/>
                  </a:cubicBezTo>
                  <a:cubicBezTo>
                    <a:pt x="41" y="0"/>
                    <a:pt x="40" y="0"/>
                    <a:pt x="40" y="0"/>
                  </a:cubicBezTo>
                  <a:cubicBezTo>
                    <a:pt x="40" y="0"/>
                    <a:pt x="40" y="0"/>
                    <a:pt x="39" y="0"/>
                  </a:cubicBezTo>
                </a:path>
              </a:pathLst>
            </a:custGeom>
            <a:solidFill>
              <a:srgbClr val="80DDF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50" name="Rectangle 47"/>
            <p:cNvSpPr>
              <a:spLocks noChangeArrowheads="1"/>
            </p:cNvSpPr>
            <p:nvPr/>
          </p:nvSpPr>
          <p:spPr bwMode="auto">
            <a:xfrm>
              <a:off x="6417" y="2788"/>
              <a:ext cx="377" cy="16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none" lIns="0" tIns="0" rIns="0" bIns="0" numCol="1" anchor="t" anchorCtr="0" compatLnSpc="1">
              <a:prstTxWarp prst="textNoShape">
                <a:avLst/>
              </a:prstTxWarp>
              <a:spAutoFit/>
            </a:bodyPr>
            <a:lstStyle>
              <a:lvl1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defTabSz="914225"/>
              <a:r>
                <a:rPr lang="en-US" altLang="en-US" sz="1700">
                  <a:solidFill>
                    <a:srgbClr val="FFFFFF"/>
                  </a:solidFill>
                  <a:latin typeface="Segoe Pro Display Light" panose="020B0302040504020203" pitchFamily="34" charset="0"/>
                </a:rPr>
                <a:t>Virtual</a:t>
              </a:r>
              <a:endParaRPr lang="en-US" altLang="en-US">
                <a:solidFill>
                  <a:srgbClr val="00B0F0"/>
                </a:solidFill>
              </a:endParaRPr>
            </a:p>
          </p:txBody>
        </p:sp>
        <p:sp>
          <p:nvSpPr>
            <p:cNvPr id="51" name="Rectangle 48"/>
            <p:cNvSpPr>
              <a:spLocks noChangeArrowheads="1"/>
            </p:cNvSpPr>
            <p:nvPr/>
          </p:nvSpPr>
          <p:spPr bwMode="auto">
            <a:xfrm>
              <a:off x="6417" y="2933"/>
              <a:ext cx="574" cy="17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none" lIns="0" tIns="0" rIns="0" bIns="0" numCol="1" anchor="t" anchorCtr="0" compatLnSpc="1">
              <a:prstTxWarp prst="textNoShape">
                <a:avLst/>
              </a:prstTxWarp>
              <a:spAutoFit/>
            </a:bodyPr>
            <a:lstStyle>
              <a:lvl1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defTabSz="914225"/>
              <a:r>
                <a:rPr lang="en-US" altLang="en-US">
                  <a:solidFill>
                    <a:srgbClr val="FFFFFF"/>
                  </a:solidFill>
                  <a:latin typeface="Segoe Pro Display Light" panose="020B0302040504020203" pitchFamily="34" charset="0"/>
                </a:rPr>
                <a:t>Machines</a:t>
              </a:r>
              <a:endParaRPr lang="en-US" altLang="en-US">
                <a:solidFill>
                  <a:srgbClr val="00B0F0"/>
                </a:solidFill>
              </a:endParaRPr>
            </a:p>
          </p:txBody>
        </p:sp>
        <p:sp>
          <p:nvSpPr>
            <p:cNvPr id="52" name="Freeform 49"/>
            <p:cNvSpPr>
              <a:spLocks/>
            </p:cNvSpPr>
            <p:nvPr/>
          </p:nvSpPr>
          <p:spPr bwMode="auto">
            <a:xfrm>
              <a:off x="4531" y="318"/>
              <a:ext cx="945" cy="955"/>
            </a:xfrm>
            <a:custGeom>
              <a:avLst/>
              <a:gdLst>
                <a:gd name="T0" fmla="*/ 650 w 650"/>
                <a:gd name="T1" fmla="*/ 0 h 658"/>
                <a:gd name="T2" fmla="*/ 608 w 650"/>
                <a:gd name="T3" fmla="*/ 42 h 658"/>
                <a:gd name="T4" fmla="*/ 608 w 650"/>
                <a:gd name="T5" fmla="*/ 602 h 658"/>
                <a:gd name="T6" fmla="*/ 608 w 650"/>
                <a:gd name="T7" fmla="*/ 617 h 658"/>
                <a:gd name="T8" fmla="*/ 566 w 650"/>
                <a:gd name="T9" fmla="*/ 658 h 658"/>
                <a:gd name="T10" fmla="*/ 0 w 650"/>
                <a:gd name="T11" fmla="*/ 658 h 658"/>
                <a:gd name="T12" fmla="*/ 42 w 650"/>
                <a:gd name="T13" fmla="*/ 617 h 658"/>
                <a:gd name="T14" fmla="*/ 42 w 650"/>
                <a:gd name="T15" fmla="*/ 602 h 658"/>
                <a:gd name="T16" fmla="*/ 42 w 650"/>
                <a:gd name="T17" fmla="*/ 42 h 658"/>
                <a:gd name="T18" fmla="*/ 84 w 650"/>
                <a:gd name="T19" fmla="*/ 0 h 658"/>
                <a:gd name="T20" fmla="*/ 650 w 650"/>
                <a:gd name="T21" fmla="*/ 0 h 65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</a:cxnLst>
              <a:rect l="0" t="0" r="r" b="b"/>
              <a:pathLst>
                <a:path w="650" h="658">
                  <a:moveTo>
                    <a:pt x="650" y="0"/>
                  </a:moveTo>
                  <a:cubicBezTo>
                    <a:pt x="627" y="0"/>
                    <a:pt x="608" y="19"/>
                    <a:pt x="608" y="42"/>
                  </a:cubicBezTo>
                  <a:cubicBezTo>
                    <a:pt x="608" y="602"/>
                    <a:pt x="608" y="602"/>
                    <a:pt x="608" y="602"/>
                  </a:cubicBezTo>
                  <a:cubicBezTo>
                    <a:pt x="608" y="617"/>
                    <a:pt x="608" y="617"/>
                    <a:pt x="608" y="617"/>
                  </a:cubicBezTo>
                  <a:cubicBezTo>
                    <a:pt x="608" y="640"/>
                    <a:pt x="590" y="658"/>
                    <a:pt x="566" y="658"/>
                  </a:cubicBezTo>
                  <a:cubicBezTo>
                    <a:pt x="0" y="658"/>
                    <a:pt x="0" y="658"/>
                    <a:pt x="0" y="658"/>
                  </a:cubicBezTo>
                  <a:cubicBezTo>
                    <a:pt x="23" y="658"/>
                    <a:pt x="42" y="640"/>
                    <a:pt x="42" y="617"/>
                  </a:cubicBezTo>
                  <a:cubicBezTo>
                    <a:pt x="42" y="602"/>
                    <a:pt x="42" y="602"/>
                    <a:pt x="42" y="602"/>
                  </a:cubicBezTo>
                  <a:cubicBezTo>
                    <a:pt x="42" y="42"/>
                    <a:pt x="42" y="42"/>
                    <a:pt x="42" y="42"/>
                  </a:cubicBezTo>
                  <a:cubicBezTo>
                    <a:pt x="42" y="19"/>
                    <a:pt x="60" y="0"/>
                    <a:pt x="84" y="0"/>
                  </a:cubicBezTo>
                  <a:lnTo>
                    <a:pt x="650" y="0"/>
                  </a:lnTo>
                  <a:close/>
                </a:path>
              </a:pathLst>
            </a:custGeom>
            <a:solidFill>
              <a:srgbClr val="D1D3D4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53" name="Freeform 50"/>
            <p:cNvSpPr>
              <a:spLocks/>
            </p:cNvSpPr>
            <p:nvPr/>
          </p:nvSpPr>
          <p:spPr bwMode="auto">
            <a:xfrm>
              <a:off x="4653" y="318"/>
              <a:ext cx="884" cy="120"/>
            </a:xfrm>
            <a:custGeom>
              <a:avLst/>
              <a:gdLst>
                <a:gd name="T0" fmla="*/ 566 w 608"/>
                <a:gd name="T1" fmla="*/ 0 h 83"/>
                <a:gd name="T2" fmla="*/ 0 w 608"/>
                <a:gd name="T3" fmla="*/ 0 h 83"/>
                <a:gd name="T4" fmla="*/ 41 w 608"/>
                <a:gd name="T5" fmla="*/ 42 h 83"/>
                <a:gd name="T6" fmla="*/ 0 w 608"/>
                <a:gd name="T7" fmla="*/ 83 h 83"/>
                <a:gd name="T8" fmla="*/ 566 w 608"/>
                <a:gd name="T9" fmla="*/ 83 h 83"/>
                <a:gd name="T10" fmla="*/ 608 w 608"/>
                <a:gd name="T11" fmla="*/ 42 h 83"/>
                <a:gd name="T12" fmla="*/ 566 w 608"/>
                <a:gd name="T13" fmla="*/ 0 h 8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608" h="83">
                  <a:moveTo>
                    <a:pt x="566" y="0"/>
                  </a:moveTo>
                  <a:cubicBezTo>
                    <a:pt x="0" y="0"/>
                    <a:pt x="0" y="0"/>
                    <a:pt x="0" y="0"/>
                  </a:cubicBezTo>
                  <a:cubicBezTo>
                    <a:pt x="23" y="0"/>
                    <a:pt x="41" y="19"/>
                    <a:pt x="41" y="42"/>
                  </a:cubicBezTo>
                  <a:cubicBezTo>
                    <a:pt x="41" y="65"/>
                    <a:pt x="23" y="83"/>
                    <a:pt x="0" y="83"/>
                  </a:cubicBezTo>
                  <a:cubicBezTo>
                    <a:pt x="566" y="83"/>
                    <a:pt x="566" y="83"/>
                    <a:pt x="566" y="83"/>
                  </a:cubicBezTo>
                  <a:cubicBezTo>
                    <a:pt x="589" y="83"/>
                    <a:pt x="608" y="65"/>
                    <a:pt x="608" y="42"/>
                  </a:cubicBezTo>
                  <a:cubicBezTo>
                    <a:pt x="608" y="19"/>
                    <a:pt x="589" y="0"/>
                    <a:pt x="566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54" name="Freeform 51"/>
            <p:cNvSpPr>
              <a:spLocks/>
            </p:cNvSpPr>
            <p:nvPr/>
          </p:nvSpPr>
          <p:spPr bwMode="auto">
            <a:xfrm>
              <a:off x="4611" y="379"/>
              <a:ext cx="102" cy="59"/>
            </a:xfrm>
            <a:custGeom>
              <a:avLst/>
              <a:gdLst>
                <a:gd name="T0" fmla="*/ 3 w 70"/>
                <a:gd name="T1" fmla="*/ 24 h 41"/>
                <a:gd name="T2" fmla="*/ 29 w 70"/>
                <a:gd name="T3" fmla="*/ 41 h 41"/>
                <a:gd name="T4" fmla="*/ 70 w 70"/>
                <a:gd name="T5" fmla="*/ 0 h 41"/>
                <a:gd name="T6" fmla="*/ 29 w 70"/>
                <a:gd name="T7" fmla="*/ 0 h 41"/>
                <a:gd name="T8" fmla="*/ 3 w 70"/>
                <a:gd name="T9" fmla="*/ 24 h 4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70" h="41">
                  <a:moveTo>
                    <a:pt x="3" y="24"/>
                  </a:moveTo>
                  <a:cubicBezTo>
                    <a:pt x="7" y="40"/>
                    <a:pt x="29" y="41"/>
                    <a:pt x="29" y="41"/>
                  </a:cubicBezTo>
                  <a:cubicBezTo>
                    <a:pt x="52" y="41"/>
                    <a:pt x="70" y="23"/>
                    <a:pt x="70" y="0"/>
                  </a:cubicBezTo>
                  <a:cubicBezTo>
                    <a:pt x="29" y="0"/>
                    <a:pt x="29" y="0"/>
                    <a:pt x="29" y="0"/>
                  </a:cubicBezTo>
                  <a:cubicBezTo>
                    <a:pt x="15" y="0"/>
                    <a:pt x="0" y="9"/>
                    <a:pt x="3" y="24"/>
                  </a:cubicBezTo>
                  <a:close/>
                </a:path>
              </a:pathLst>
            </a:custGeom>
            <a:solidFill>
              <a:srgbClr val="808285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55" name="Freeform 52"/>
            <p:cNvSpPr>
              <a:spLocks/>
            </p:cNvSpPr>
            <p:nvPr/>
          </p:nvSpPr>
          <p:spPr bwMode="auto">
            <a:xfrm>
              <a:off x="4531" y="1153"/>
              <a:ext cx="61" cy="61"/>
            </a:xfrm>
            <a:custGeom>
              <a:avLst/>
              <a:gdLst>
                <a:gd name="T0" fmla="*/ 0 w 42"/>
                <a:gd name="T1" fmla="*/ 0 h 42"/>
                <a:gd name="T2" fmla="*/ 25 w 42"/>
                <a:gd name="T3" fmla="*/ 17 h 42"/>
                <a:gd name="T4" fmla="*/ 0 w 42"/>
                <a:gd name="T5" fmla="*/ 42 h 42"/>
                <a:gd name="T6" fmla="*/ 42 w 42"/>
                <a:gd name="T7" fmla="*/ 42 h 42"/>
                <a:gd name="T8" fmla="*/ 42 w 42"/>
                <a:gd name="T9" fmla="*/ 0 h 42"/>
                <a:gd name="T10" fmla="*/ 0 w 42"/>
                <a:gd name="T11" fmla="*/ 0 h 4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42" h="42">
                  <a:moveTo>
                    <a:pt x="0" y="0"/>
                  </a:moveTo>
                  <a:cubicBezTo>
                    <a:pt x="0" y="0"/>
                    <a:pt x="22" y="2"/>
                    <a:pt x="25" y="17"/>
                  </a:cubicBezTo>
                  <a:cubicBezTo>
                    <a:pt x="29" y="32"/>
                    <a:pt x="13" y="42"/>
                    <a:pt x="0" y="42"/>
                  </a:cubicBezTo>
                  <a:cubicBezTo>
                    <a:pt x="42" y="42"/>
                    <a:pt x="42" y="42"/>
                    <a:pt x="42" y="42"/>
                  </a:cubicBezTo>
                  <a:cubicBezTo>
                    <a:pt x="42" y="0"/>
                    <a:pt x="42" y="0"/>
                    <a:pt x="42" y="0"/>
                  </a:cubicBezTo>
                  <a:cubicBezTo>
                    <a:pt x="0" y="0"/>
                    <a:pt x="0" y="0"/>
                    <a:pt x="0" y="0"/>
                  </a:cubicBezTo>
                  <a:close/>
                </a:path>
              </a:pathLst>
            </a:custGeom>
            <a:solidFill>
              <a:srgbClr val="BCBEC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56" name="Freeform 53"/>
            <p:cNvSpPr>
              <a:spLocks/>
            </p:cNvSpPr>
            <p:nvPr/>
          </p:nvSpPr>
          <p:spPr bwMode="auto">
            <a:xfrm>
              <a:off x="4470" y="1153"/>
              <a:ext cx="122" cy="120"/>
            </a:xfrm>
            <a:custGeom>
              <a:avLst/>
              <a:gdLst>
                <a:gd name="T0" fmla="*/ 42 w 84"/>
                <a:gd name="T1" fmla="*/ 42 h 83"/>
                <a:gd name="T2" fmla="*/ 67 w 84"/>
                <a:gd name="T3" fmla="*/ 17 h 83"/>
                <a:gd name="T4" fmla="*/ 42 w 84"/>
                <a:gd name="T5" fmla="*/ 0 h 83"/>
                <a:gd name="T6" fmla="*/ 0 w 84"/>
                <a:gd name="T7" fmla="*/ 42 h 83"/>
                <a:gd name="T8" fmla="*/ 42 w 84"/>
                <a:gd name="T9" fmla="*/ 83 h 83"/>
                <a:gd name="T10" fmla="*/ 84 w 84"/>
                <a:gd name="T11" fmla="*/ 42 h 83"/>
                <a:gd name="T12" fmla="*/ 82 w 84"/>
                <a:gd name="T13" fmla="*/ 42 h 83"/>
                <a:gd name="T14" fmla="*/ 42 w 84"/>
                <a:gd name="T15" fmla="*/ 42 h 8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</a:cxnLst>
              <a:rect l="0" t="0" r="r" b="b"/>
              <a:pathLst>
                <a:path w="84" h="83">
                  <a:moveTo>
                    <a:pt x="42" y="42"/>
                  </a:moveTo>
                  <a:cubicBezTo>
                    <a:pt x="55" y="42"/>
                    <a:pt x="71" y="32"/>
                    <a:pt x="67" y="17"/>
                  </a:cubicBezTo>
                  <a:cubicBezTo>
                    <a:pt x="64" y="2"/>
                    <a:pt x="42" y="0"/>
                    <a:pt x="42" y="0"/>
                  </a:cubicBezTo>
                  <a:cubicBezTo>
                    <a:pt x="19" y="0"/>
                    <a:pt x="0" y="19"/>
                    <a:pt x="0" y="42"/>
                  </a:cubicBezTo>
                  <a:cubicBezTo>
                    <a:pt x="0" y="65"/>
                    <a:pt x="19" y="83"/>
                    <a:pt x="42" y="83"/>
                  </a:cubicBezTo>
                  <a:cubicBezTo>
                    <a:pt x="65" y="83"/>
                    <a:pt x="84" y="65"/>
                    <a:pt x="84" y="42"/>
                  </a:cubicBezTo>
                  <a:cubicBezTo>
                    <a:pt x="82" y="42"/>
                    <a:pt x="82" y="42"/>
                    <a:pt x="82" y="42"/>
                  </a:cubicBezTo>
                  <a:lnTo>
                    <a:pt x="42" y="42"/>
                  </a:lnTo>
                  <a:close/>
                </a:path>
              </a:pathLst>
            </a:custGeom>
            <a:solidFill>
              <a:srgbClr val="808285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57" name="Rectangle 54"/>
            <p:cNvSpPr>
              <a:spLocks noChangeArrowheads="1"/>
            </p:cNvSpPr>
            <p:nvPr/>
          </p:nvSpPr>
          <p:spPr bwMode="auto">
            <a:xfrm>
              <a:off x="4731" y="523"/>
              <a:ext cx="558" cy="24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none" lIns="0" tIns="0" rIns="0" bIns="0" numCol="1" anchor="t" anchorCtr="0" compatLnSpc="1">
              <a:prstTxWarp prst="textNoShape">
                <a:avLst/>
              </a:prstTxWarp>
              <a:spAutoFit/>
            </a:bodyPr>
            <a:lstStyle>
              <a:lvl1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defTabSz="914225"/>
              <a:r>
                <a:rPr lang="en-US" altLang="en-US" sz="2500">
                  <a:solidFill>
                    <a:srgbClr val="414042"/>
                  </a:solidFill>
                  <a:latin typeface="Segoe Pro Display Light" panose="020B0302040504020203" pitchFamily="34" charset="0"/>
                </a:rPr>
                <a:t>SQL-A</a:t>
              </a:r>
              <a:endParaRPr lang="en-US" altLang="en-US">
                <a:solidFill>
                  <a:srgbClr val="00B0F0"/>
                </a:solidFill>
              </a:endParaRPr>
            </a:p>
          </p:txBody>
        </p:sp>
        <p:sp>
          <p:nvSpPr>
            <p:cNvPr id="58" name="Rectangle 55"/>
            <p:cNvSpPr>
              <a:spLocks noChangeArrowheads="1"/>
            </p:cNvSpPr>
            <p:nvPr/>
          </p:nvSpPr>
          <p:spPr bwMode="auto">
            <a:xfrm>
              <a:off x="4671" y="738"/>
              <a:ext cx="677" cy="24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none" lIns="0" tIns="0" rIns="0" bIns="0" numCol="1" anchor="t" anchorCtr="0" compatLnSpc="1">
              <a:prstTxWarp prst="textNoShape">
                <a:avLst/>
              </a:prstTxWarp>
              <a:spAutoFit/>
            </a:bodyPr>
            <a:lstStyle>
              <a:lvl1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defTabSz="914225"/>
              <a:r>
                <a:rPr lang="en-US" altLang="en-US" sz="2500">
                  <a:solidFill>
                    <a:srgbClr val="414042"/>
                  </a:solidFill>
                  <a:latin typeface="Segoe Pro Display Light" panose="020B0302040504020203" pitchFamily="34" charset="0"/>
                </a:rPr>
                <a:t>Website</a:t>
              </a:r>
              <a:endParaRPr lang="en-US" altLang="en-US">
                <a:solidFill>
                  <a:srgbClr val="00B0F0"/>
                </a:solidFill>
              </a:endParaRPr>
            </a:p>
          </p:txBody>
        </p:sp>
        <p:sp>
          <p:nvSpPr>
            <p:cNvPr id="59" name="Rectangle 56"/>
            <p:cNvSpPr>
              <a:spLocks noChangeArrowheads="1"/>
            </p:cNvSpPr>
            <p:nvPr/>
          </p:nvSpPr>
          <p:spPr bwMode="auto">
            <a:xfrm>
              <a:off x="4676" y="1020"/>
              <a:ext cx="690" cy="7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none" lIns="0" tIns="0" rIns="0" bIns="0" numCol="1" anchor="t" anchorCtr="0" compatLnSpc="1">
              <a:prstTxWarp prst="textNoShape">
                <a:avLst/>
              </a:prstTxWarp>
              <a:spAutoFit/>
            </a:bodyPr>
            <a:lstStyle>
              <a:lvl1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defTabSz="914225"/>
              <a:r>
                <a:rPr lang="en-US" altLang="en-US" sz="800" b="1">
                  <a:solidFill>
                    <a:srgbClr val="414042"/>
                  </a:solidFill>
                  <a:latin typeface="Segoe Pro Display Semibold" panose="020B0702040504020203" pitchFamily="34" charset="0"/>
                </a:rPr>
                <a:t>[SQL CONFIG] VM (2x)</a:t>
              </a:r>
              <a:endParaRPr lang="en-US" altLang="en-US">
                <a:solidFill>
                  <a:srgbClr val="00B0F0"/>
                </a:solidFill>
              </a:endParaRPr>
            </a:p>
          </p:txBody>
        </p:sp>
        <p:sp>
          <p:nvSpPr>
            <p:cNvPr id="60" name="Freeform 57"/>
            <p:cNvSpPr>
              <a:spLocks/>
            </p:cNvSpPr>
            <p:nvPr/>
          </p:nvSpPr>
          <p:spPr bwMode="auto">
            <a:xfrm>
              <a:off x="3534" y="1411"/>
              <a:ext cx="1332" cy="1058"/>
            </a:xfrm>
            <a:custGeom>
              <a:avLst/>
              <a:gdLst>
                <a:gd name="T0" fmla="*/ 1308 w 1332"/>
                <a:gd name="T1" fmla="*/ 0 h 1058"/>
                <a:gd name="T2" fmla="*/ 1308 w 1332"/>
                <a:gd name="T3" fmla="*/ 432 h 1058"/>
                <a:gd name="T4" fmla="*/ 0 w 1332"/>
                <a:gd name="T5" fmla="*/ 432 h 1058"/>
                <a:gd name="T6" fmla="*/ 0 w 1332"/>
                <a:gd name="T7" fmla="*/ 1058 h 1058"/>
                <a:gd name="T8" fmla="*/ 24 w 1332"/>
                <a:gd name="T9" fmla="*/ 1058 h 1058"/>
                <a:gd name="T10" fmla="*/ 24 w 1332"/>
                <a:gd name="T11" fmla="*/ 455 h 1058"/>
                <a:gd name="T12" fmla="*/ 1332 w 1332"/>
                <a:gd name="T13" fmla="*/ 455 h 1058"/>
                <a:gd name="T14" fmla="*/ 1332 w 1332"/>
                <a:gd name="T15" fmla="*/ 0 h 1058"/>
                <a:gd name="T16" fmla="*/ 1308 w 1332"/>
                <a:gd name="T17" fmla="*/ 0 h 1058"/>
                <a:gd name="T18" fmla="*/ 1308 w 1332"/>
                <a:gd name="T19" fmla="*/ 0 h 105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</a:cxnLst>
              <a:rect l="0" t="0" r="r" b="b"/>
              <a:pathLst>
                <a:path w="1332" h="1058">
                  <a:moveTo>
                    <a:pt x="1308" y="0"/>
                  </a:moveTo>
                  <a:lnTo>
                    <a:pt x="1308" y="432"/>
                  </a:lnTo>
                  <a:lnTo>
                    <a:pt x="0" y="432"/>
                  </a:lnTo>
                  <a:lnTo>
                    <a:pt x="0" y="1058"/>
                  </a:lnTo>
                  <a:lnTo>
                    <a:pt x="24" y="1058"/>
                  </a:lnTo>
                  <a:lnTo>
                    <a:pt x="24" y="455"/>
                  </a:lnTo>
                  <a:lnTo>
                    <a:pt x="1332" y="455"/>
                  </a:lnTo>
                  <a:lnTo>
                    <a:pt x="1332" y="0"/>
                  </a:lnTo>
                  <a:lnTo>
                    <a:pt x="1308" y="0"/>
                  </a:lnTo>
                  <a:lnTo>
                    <a:pt x="1308" y="0"/>
                  </a:lnTo>
                  <a:close/>
                </a:path>
              </a:pathLst>
            </a:custGeom>
            <a:solidFill>
              <a:srgbClr val="7CCAF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61" name="Oval 58"/>
            <p:cNvSpPr>
              <a:spLocks noChangeArrowheads="1"/>
            </p:cNvSpPr>
            <p:nvPr/>
          </p:nvSpPr>
          <p:spPr bwMode="auto">
            <a:xfrm>
              <a:off x="4809" y="1368"/>
              <a:ext cx="90" cy="91"/>
            </a:xfrm>
            <a:prstGeom prst="ellipse">
              <a:avLst/>
            </a:prstGeom>
            <a:solidFill>
              <a:srgbClr val="7CCAF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62" name="Freeform 59"/>
            <p:cNvSpPr>
              <a:spLocks/>
            </p:cNvSpPr>
            <p:nvPr/>
          </p:nvSpPr>
          <p:spPr bwMode="auto">
            <a:xfrm>
              <a:off x="3497" y="2454"/>
              <a:ext cx="98" cy="83"/>
            </a:xfrm>
            <a:custGeom>
              <a:avLst/>
              <a:gdLst>
                <a:gd name="T0" fmla="*/ 0 w 98"/>
                <a:gd name="T1" fmla="*/ 0 h 83"/>
                <a:gd name="T2" fmla="*/ 48 w 98"/>
                <a:gd name="T3" fmla="*/ 83 h 83"/>
                <a:gd name="T4" fmla="*/ 98 w 98"/>
                <a:gd name="T5" fmla="*/ 0 h 83"/>
                <a:gd name="T6" fmla="*/ 0 w 98"/>
                <a:gd name="T7" fmla="*/ 0 h 8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98" h="83">
                  <a:moveTo>
                    <a:pt x="0" y="0"/>
                  </a:moveTo>
                  <a:lnTo>
                    <a:pt x="48" y="83"/>
                  </a:lnTo>
                  <a:lnTo>
                    <a:pt x="98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CCAF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63" name="Rectangle 60"/>
            <p:cNvSpPr>
              <a:spLocks noChangeArrowheads="1"/>
            </p:cNvSpPr>
            <p:nvPr/>
          </p:nvSpPr>
          <p:spPr bwMode="auto">
            <a:xfrm>
              <a:off x="4995" y="1411"/>
              <a:ext cx="23" cy="1085"/>
            </a:xfrm>
            <a:prstGeom prst="rect">
              <a:avLst/>
            </a:prstGeom>
            <a:solidFill>
              <a:srgbClr val="7CCAF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64" name="Freeform 61"/>
            <p:cNvSpPr>
              <a:spLocks/>
            </p:cNvSpPr>
            <p:nvPr/>
          </p:nvSpPr>
          <p:spPr bwMode="auto">
            <a:xfrm>
              <a:off x="4995" y="1411"/>
              <a:ext cx="23" cy="1085"/>
            </a:xfrm>
            <a:custGeom>
              <a:avLst/>
              <a:gdLst>
                <a:gd name="T0" fmla="*/ 0 w 23"/>
                <a:gd name="T1" fmla="*/ 0 h 1085"/>
                <a:gd name="T2" fmla="*/ 0 w 23"/>
                <a:gd name="T3" fmla="*/ 1085 h 1085"/>
                <a:gd name="T4" fmla="*/ 23 w 23"/>
                <a:gd name="T5" fmla="*/ 1085 h 1085"/>
                <a:gd name="T6" fmla="*/ 23 w 23"/>
                <a:gd name="T7" fmla="*/ 0 h 10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23" h="1085">
                  <a:moveTo>
                    <a:pt x="0" y="0"/>
                  </a:moveTo>
                  <a:lnTo>
                    <a:pt x="0" y="1085"/>
                  </a:lnTo>
                  <a:lnTo>
                    <a:pt x="23" y="1085"/>
                  </a:lnTo>
                  <a:lnTo>
                    <a:pt x="23" y="0"/>
                  </a:lnTo>
                </a:path>
              </a:pathLst>
            </a:cu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65" name="Oval 62"/>
            <p:cNvSpPr>
              <a:spLocks noChangeArrowheads="1"/>
            </p:cNvSpPr>
            <p:nvPr/>
          </p:nvSpPr>
          <p:spPr bwMode="auto">
            <a:xfrm>
              <a:off x="4961" y="1368"/>
              <a:ext cx="90" cy="91"/>
            </a:xfrm>
            <a:prstGeom prst="ellipse">
              <a:avLst/>
            </a:prstGeom>
            <a:solidFill>
              <a:srgbClr val="7CCAF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66" name="Freeform 63"/>
            <p:cNvSpPr>
              <a:spLocks/>
            </p:cNvSpPr>
            <p:nvPr/>
          </p:nvSpPr>
          <p:spPr bwMode="auto">
            <a:xfrm>
              <a:off x="4958" y="2483"/>
              <a:ext cx="96" cy="83"/>
            </a:xfrm>
            <a:custGeom>
              <a:avLst/>
              <a:gdLst>
                <a:gd name="T0" fmla="*/ 0 w 96"/>
                <a:gd name="T1" fmla="*/ 0 h 83"/>
                <a:gd name="T2" fmla="*/ 48 w 96"/>
                <a:gd name="T3" fmla="*/ 83 h 83"/>
                <a:gd name="T4" fmla="*/ 96 w 96"/>
                <a:gd name="T5" fmla="*/ 0 h 83"/>
                <a:gd name="T6" fmla="*/ 0 w 96"/>
                <a:gd name="T7" fmla="*/ 0 h 8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96" h="83">
                  <a:moveTo>
                    <a:pt x="0" y="0"/>
                  </a:moveTo>
                  <a:lnTo>
                    <a:pt x="48" y="83"/>
                  </a:lnTo>
                  <a:lnTo>
                    <a:pt x="96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CCAF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67" name="Freeform 64"/>
            <p:cNvSpPr>
              <a:spLocks/>
            </p:cNvSpPr>
            <p:nvPr/>
          </p:nvSpPr>
          <p:spPr bwMode="auto">
            <a:xfrm>
              <a:off x="5147" y="1411"/>
              <a:ext cx="1416" cy="1085"/>
            </a:xfrm>
            <a:custGeom>
              <a:avLst/>
              <a:gdLst>
                <a:gd name="T0" fmla="*/ 0 w 1416"/>
                <a:gd name="T1" fmla="*/ 0 h 1085"/>
                <a:gd name="T2" fmla="*/ 0 w 1416"/>
                <a:gd name="T3" fmla="*/ 455 h 1085"/>
                <a:gd name="T4" fmla="*/ 1392 w 1416"/>
                <a:gd name="T5" fmla="*/ 455 h 1085"/>
                <a:gd name="T6" fmla="*/ 1392 w 1416"/>
                <a:gd name="T7" fmla="*/ 1085 h 1085"/>
                <a:gd name="T8" fmla="*/ 1416 w 1416"/>
                <a:gd name="T9" fmla="*/ 1085 h 1085"/>
                <a:gd name="T10" fmla="*/ 1416 w 1416"/>
                <a:gd name="T11" fmla="*/ 432 h 1085"/>
                <a:gd name="T12" fmla="*/ 25 w 1416"/>
                <a:gd name="T13" fmla="*/ 432 h 1085"/>
                <a:gd name="T14" fmla="*/ 25 w 1416"/>
                <a:gd name="T15" fmla="*/ 0 h 1085"/>
                <a:gd name="T16" fmla="*/ 0 w 1416"/>
                <a:gd name="T17" fmla="*/ 0 h 1085"/>
                <a:gd name="T18" fmla="*/ 0 w 1416"/>
                <a:gd name="T19" fmla="*/ 0 h 10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</a:cxnLst>
              <a:rect l="0" t="0" r="r" b="b"/>
              <a:pathLst>
                <a:path w="1416" h="1085">
                  <a:moveTo>
                    <a:pt x="0" y="0"/>
                  </a:moveTo>
                  <a:lnTo>
                    <a:pt x="0" y="455"/>
                  </a:lnTo>
                  <a:lnTo>
                    <a:pt x="1392" y="455"/>
                  </a:lnTo>
                  <a:lnTo>
                    <a:pt x="1392" y="1085"/>
                  </a:lnTo>
                  <a:lnTo>
                    <a:pt x="1416" y="1085"/>
                  </a:lnTo>
                  <a:lnTo>
                    <a:pt x="1416" y="432"/>
                  </a:lnTo>
                  <a:lnTo>
                    <a:pt x="25" y="432"/>
                  </a:lnTo>
                  <a:lnTo>
                    <a:pt x="25" y="0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CCAF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68" name="Oval 65"/>
            <p:cNvSpPr>
              <a:spLocks noChangeArrowheads="1"/>
            </p:cNvSpPr>
            <p:nvPr/>
          </p:nvSpPr>
          <p:spPr bwMode="auto">
            <a:xfrm>
              <a:off x="5114" y="1368"/>
              <a:ext cx="91" cy="91"/>
            </a:xfrm>
            <a:prstGeom prst="ellipse">
              <a:avLst/>
            </a:prstGeom>
            <a:solidFill>
              <a:srgbClr val="7CCAF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69" name="Freeform 66"/>
            <p:cNvSpPr>
              <a:spLocks/>
            </p:cNvSpPr>
            <p:nvPr/>
          </p:nvSpPr>
          <p:spPr bwMode="auto">
            <a:xfrm>
              <a:off x="6502" y="2483"/>
              <a:ext cx="98" cy="83"/>
            </a:xfrm>
            <a:custGeom>
              <a:avLst/>
              <a:gdLst>
                <a:gd name="T0" fmla="*/ 0 w 98"/>
                <a:gd name="T1" fmla="*/ 0 h 83"/>
                <a:gd name="T2" fmla="*/ 48 w 98"/>
                <a:gd name="T3" fmla="*/ 83 h 83"/>
                <a:gd name="T4" fmla="*/ 98 w 98"/>
                <a:gd name="T5" fmla="*/ 0 h 83"/>
                <a:gd name="T6" fmla="*/ 0 w 98"/>
                <a:gd name="T7" fmla="*/ 0 h 8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98" h="83">
                  <a:moveTo>
                    <a:pt x="0" y="0"/>
                  </a:moveTo>
                  <a:lnTo>
                    <a:pt x="48" y="83"/>
                  </a:lnTo>
                  <a:lnTo>
                    <a:pt x="98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CCAF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70" name="Freeform 67"/>
            <p:cNvSpPr>
              <a:spLocks/>
            </p:cNvSpPr>
            <p:nvPr/>
          </p:nvSpPr>
          <p:spPr bwMode="auto">
            <a:xfrm>
              <a:off x="6193" y="2059"/>
              <a:ext cx="681" cy="254"/>
            </a:xfrm>
            <a:custGeom>
              <a:avLst/>
              <a:gdLst>
                <a:gd name="T0" fmla="*/ 469 w 469"/>
                <a:gd name="T1" fmla="*/ 145 h 175"/>
                <a:gd name="T2" fmla="*/ 439 w 469"/>
                <a:gd name="T3" fmla="*/ 175 h 175"/>
                <a:gd name="T4" fmla="*/ 30 w 469"/>
                <a:gd name="T5" fmla="*/ 175 h 175"/>
                <a:gd name="T6" fmla="*/ 0 w 469"/>
                <a:gd name="T7" fmla="*/ 145 h 175"/>
                <a:gd name="T8" fmla="*/ 0 w 469"/>
                <a:gd name="T9" fmla="*/ 30 h 175"/>
                <a:gd name="T10" fmla="*/ 30 w 469"/>
                <a:gd name="T11" fmla="*/ 0 h 175"/>
                <a:gd name="T12" fmla="*/ 439 w 469"/>
                <a:gd name="T13" fmla="*/ 0 h 175"/>
                <a:gd name="T14" fmla="*/ 469 w 469"/>
                <a:gd name="T15" fmla="*/ 30 h 175"/>
                <a:gd name="T16" fmla="*/ 469 w 469"/>
                <a:gd name="T17" fmla="*/ 145 h 17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469" h="175">
                  <a:moveTo>
                    <a:pt x="469" y="145"/>
                  </a:moveTo>
                  <a:cubicBezTo>
                    <a:pt x="469" y="162"/>
                    <a:pt x="455" y="175"/>
                    <a:pt x="439" y="175"/>
                  </a:cubicBezTo>
                  <a:cubicBezTo>
                    <a:pt x="30" y="175"/>
                    <a:pt x="30" y="175"/>
                    <a:pt x="30" y="175"/>
                  </a:cubicBezTo>
                  <a:cubicBezTo>
                    <a:pt x="13" y="175"/>
                    <a:pt x="0" y="162"/>
                    <a:pt x="0" y="145"/>
                  </a:cubicBezTo>
                  <a:cubicBezTo>
                    <a:pt x="0" y="30"/>
                    <a:pt x="0" y="30"/>
                    <a:pt x="0" y="30"/>
                  </a:cubicBezTo>
                  <a:cubicBezTo>
                    <a:pt x="0" y="13"/>
                    <a:pt x="13" y="0"/>
                    <a:pt x="30" y="0"/>
                  </a:cubicBezTo>
                  <a:cubicBezTo>
                    <a:pt x="439" y="0"/>
                    <a:pt x="439" y="0"/>
                    <a:pt x="439" y="0"/>
                  </a:cubicBezTo>
                  <a:cubicBezTo>
                    <a:pt x="455" y="0"/>
                    <a:pt x="469" y="13"/>
                    <a:pt x="469" y="30"/>
                  </a:cubicBezTo>
                  <a:lnTo>
                    <a:pt x="469" y="145"/>
                  </a:lnTo>
                  <a:close/>
                </a:path>
              </a:pathLst>
            </a:custGeom>
            <a:solidFill>
              <a:srgbClr val="0075C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71" name="Rectangle 68"/>
            <p:cNvSpPr>
              <a:spLocks noChangeArrowheads="1"/>
            </p:cNvSpPr>
            <p:nvPr/>
          </p:nvSpPr>
          <p:spPr bwMode="auto">
            <a:xfrm>
              <a:off x="6236" y="2141"/>
              <a:ext cx="597" cy="8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none" lIns="0" tIns="0" rIns="0" bIns="0" numCol="1" anchor="t" anchorCtr="0" compatLnSpc="1">
              <a:prstTxWarp prst="textNoShape">
                <a:avLst/>
              </a:prstTxWarp>
              <a:spAutoFit/>
            </a:bodyPr>
            <a:lstStyle>
              <a:lvl1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defTabSz="914225"/>
              <a:r>
                <a:rPr lang="en-US" altLang="en-US" sz="900" b="1">
                  <a:solidFill>
                    <a:srgbClr val="FFFFFF"/>
                  </a:solidFill>
                  <a:latin typeface="Segoe UI Semibold" panose="020B0702040204020203" pitchFamily="34" charset="0"/>
                </a:rPr>
                <a:t>DEPENDS ON SQL</a:t>
              </a:r>
              <a:endParaRPr lang="en-US" altLang="en-US">
                <a:solidFill>
                  <a:srgbClr val="00B0F0"/>
                </a:solidFill>
              </a:endParaRPr>
            </a:p>
          </p:txBody>
        </p:sp>
        <p:sp>
          <p:nvSpPr>
            <p:cNvPr id="72" name="Freeform 69"/>
            <p:cNvSpPr>
              <a:spLocks/>
            </p:cNvSpPr>
            <p:nvPr/>
          </p:nvSpPr>
          <p:spPr bwMode="auto">
            <a:xfrm>
              <a:off x="4669" y="2059"/>
              <a:ext cx="682" cy="254"/>
            </a:xfrm>
            <a:custGeom>
              <a:avLst/>
              <a:gdLst>
                <a:gd name="T0" fmla="*/ 469 w 469"/>
                <a:gd name="T1" fmla="*/ 145 h 175"/>
                <a:gd name="T2" fmla="*/ 439 w 469"/>
                <a:gd name="T3" fmla="*/ 175 h 175"/>
                <a:gd name="T4" fmla="*/ 31 w 469"/>
                <a:gd name="T5" fmla="*/ 175 h 175"/>
                <a:gd name="T6" fmla="*/ 0 w 469"/>
                <a:gd name="T7" fmla="*/ 145 h 175"/>
                <a:gd name="T8" fmla="*/ 0 w 469"/>
                <a:gd name="T9" fmla="*/ 30 h 175"/>
                <a:gd name="T10" fmla="*/ 31 w 469"/>
                <a:gd name="T11" fmla="*/ 0 h 175"/>
                <a:gd name="T12" fmla="*/ 439 w 469"/>
                <a:gd name="T13" fmla="*/ 0 h 175"/>
                <a:gd name="T14" fmla="*/ 469 w 469"/>
                <a:gd name="T15" fmla="*/ 30 h 175"/>
                <a:gd name="T16" fmla="*/ 469 w 469"/>
                <a:gd name="T17" fmla="*/ 145 h 17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469" h="175">
                  <a:moveTo>
                    <a:pt x="469" y="145"/>
                  </a:moveTo>
                  <a:cubicBezTo>
                    <a:pt x="469" y="162"/>
                    <a:pt x="456" y="175"/>
                    <a:pt x="439" y="175"/>
                  </a:cubicBezTo>
                  <a:cubicBezTo>
                    <a:pt x="31" y="175"/>
                    <a:pt x="31" y="175"/>
                    <a:pt x="31" y="175"/>
                  </a:cubicBezTo>
                  <a:cubicBezTo>
                    <a:pt x="14" y="175"/>
                    <a:pt x="0" y="162"/>
                    <a:pt x="0" y="145"/>
                  </a:cubicBezTo>
                  <a:cubicBezTo>
                    <a:pt x="0" y="30"/>
                    <a:pt x="0" y="30"/>
                    <a:pt x="0" y="30"/>
                  </a:cubicBezTo>
                  <a:cubicBezTo>
                    <a:pt x="0" y="13"/>
                    <a:pt x="14" y="0"/>
                    <a:pt x="31" y="0"/>
                  </a:cubicBezTo>
                  <a:cubicBezTo>
                    <a:pt x="439" y="0"/>
                    <a:pt x="439" y="0"/>
                    <a:pt x="439" y="0"/>
                  </a:cubicBezTo>
                  <a:cubicBezTo>
                    <a:pt x="456" y="0"/>
                    <a:pt x="469" y="13"/>
                    <a:pt x="469" y="30"/>
                  </a:cubicBezTo>
                  <a:lnTo>
                    <a:pt x="469" y="145"/>
                  </a:lnTo>
                  <a:close/>
                </a:path>
              </a:pathLst>
            </a:custGeom>
            <a:solidFill>
              <a:srgbClr val="0075C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73" name="Rectangle 70"/>
            <p:cNvSpPr>
              <a:spLocks noChangeArrowheads="1"/>
            </p:cNvSpPr>
            <p:nvPr/>
          </p:nvSpPr>
          <p:spPr bwMode="auto">
            <a:xfrm>
              <a:off x="4713" y="2141"/>
              <a:ext cx="597" cy="8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none" lIns="0" tIns="0" rIns="0" bIns="0" numCol="1" anchor="t" anchorCtr="0" compatLnSpc="1">
              <a:prstTxWarp prst="textNoShape">
                <a:avLst/>
              </a:prstTxWarp>
              <a:spAutoFit/>
            </a:bodyPr>
            <a:lstStyle>
              <a:lvl1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defTabSz="914225"/>
              <a:r>
                <a:rPr lang="en-US" altLang="en-US" sz="900" b="1">
                  <a:solidFill>
                    <a:srgbClr val="FFFFFF"/>
                  </a:solidFill>
                  <a:latin typeface="Segoe UI Semibold" panose="020B0702040204020203" pitchFamily="34" charset="0"/>
                </a:rPr>
                <a:t>DEPENDS ON SQL</a:t>
              </a:r>
              <a:endParaRPr lang="en-US" altLang="en-US">
                <a:solidFill>
                  <a:srgbClr val="00B0F0"/>
                </a:solidFill>
              </a:endParaRPr>
            </a:p>
          </p:txBody>
        </p:sp>
        <p:sp>
          <p:nvSpPr>
            <p:cNvPr id="74" name="Freeform 71"/>
            <p:cNvSpPr>
              <a:spLocks/>
            </p:cNvSpPr>
            <p:nvPr/>
          </p:nvSpPr>
          <p:spPr bwMode="auto">
            <a:xfrm>
              <a:off x="3500" y="3277"/>
              <a:ext cx="1535" cy="499"/>
            </a:xfrm>
            <a:custGeom>
              <a:avLst/>
              <a:gdLst>
                <a:gd name="T0" fmla="*/ 0 w 1535"/>
                <a:gd name="T1" fmla="*/ 0 h 499"/>
                <a:gd name="T2" fmla="*/ 0 w 1535"/>
                <a:gd name="T3" fmla="*/ 499 h 499"/>
                <a:gd name="T4" fmla="*/ 1535 w 1535"/>
                <a:gd name="T5" fmla="*/ 499 h 499"/>
                <a:gd name="T6" fmla="*/ 1535 w 1535"/>
                <a:gd name="T7" fmla="*/ 113 h 499"/>
                <a:gd name="T8" fmla="*/ 1511 w 1535"/>
                <a:gd name="T9" fmla="*/ 113 h 499"/>
                <a:gd name="T10" fmla="*/ 1511 w 1535"/>
                <a:gd name="T11" fmla="*/ 475 h 499"/>
                <a:gd name="T12" fmla="*/ 25 w 1535"/>
                <a:gd name="T13" fmla="*/ 475 h 499"/>
                <a:gd name="T14" fmla="*/ 25 w 1535"/>
                <a:gd name="T15" fmla="*/ 0 h 499"/>
                <a:gd name="T16" fmla="*/ 0 w 1535"/>
                <a:gd name="T17" fmla="*/ 0 h 499"/>
                <a:gd name="T18" fmla="*/ 0 w 1535"/>
                <a:gd name="T19" fmla="*/ 0 h 49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</a:cxnLst>
              <a:rect l="0" t="0" r="r" b="b"/>
              <a:pathLst>
                <a:path w="1535" h="499">
                  <a:moveTo>
                    <a:pt x="0" y="0"/>
                  </a:moveTo>
                  <a:lnTo>
                    <a:pt x="0" y="499"/>
                  </a:lnTo>
                  <a:lnTo>
                    <a:pt x="1535" y="499"/>
                  </a:lnTo>
                  <a:lnTo>
                    <a:pt x="1535" y="113"/>
                  </a:lnTo>
                  <a:lnTo>
                    <a:pt x="1511" y="113"/>
                  </a:lnTo>
                  <a:lnTo>
                    <a:pt x="1511" y="475"/>
                  </a:lnTo>
                  <a:lnTo>
                    <a:pt x="25" y="475"/>
                  </a:lnTo>
                  <a:lnTo>
                    <a:pt x="25" y="0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CCAF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75" name="Oval 72"/>
            <p:cNvSpPr>
              <a:spLocks noChangeArrowheads="1"/>
            </p:cNvSpPr>
            <p:nvPr/>
          </p:nvSpPr>
          <p:spPr bwMode="auto">
            <a:xfrm>
              <a:off x="3467" y="3233"/>
              <a:ext cx="90" cy="91"/>
            </a:xfrm>
            <a:prstGeom prst="ellipse">
              <a:avLst/>
            </a:prstGeom>
            <a:solidFill>
              <a:srgbClr val="7CCAF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76" name="Freeform 73"/>
            <p:cNvSpPr>
              <a:spLocks/>
            </p:cNvSpPr>
            <p:nvPr/>
          </p:nvSpPr>
          <p:spPr bwMode="auto">
            <a:xfrm>
              <a:off x="4976" y="3322"/>
              <a:ext cx="96" cy="82"/>
            </a:xfrm>
            <a:custGeom>
              <a:avLst/>
              <a:gdLst>
                <a:gd name="T0" fmla="*/ 96 w 96"/>
                <a:gd name="T1" fmla="*/ 82 h 82"/>
                <a:gd name="T2" fmla="*/ 48 w 96"/>
                <a:gd name="T3" fmla="*/ 0 h 82"/>
                <a:gd name="T4" fmla="*/ 0 w 96"/>
                <a:gd name="T5" fmla="*/ 82 h 82"/>
                <a:gd name="T6" fmla="*/ 96 w 96"/>
                <a:gd name="T7" fmla="*/ 82 h 8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96" h="82">
                  <a:moveTo>
                    <a:pt x="96" y="82"/>
                  </a:moveTo>
                  <a:lnTo>
                    <a:pt x="48" y="0"/>
                  </a:lnTo>
                  <a:lnTo>
                    <a:pt x="0" y="82"/>
                  </a:lnTo>
                  <a:lnTo>
                    <a:pt x="96" y="82"/>
                  </a:lnTo>
                  <a:close/>
                </a:path>
              </a:pathLst>
            </a:custGeom>
            <a:solidFill>
              <a:srgbClr val="7CCAF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77" name="Freeform 74"/>
            <p:cNvSpPr>
              <a:spLocks/>
            </p:cNvSpPr>
            <p:nvPr/>
          </p:nvSpPr>
          <p:spPr bwMode="auto">
            <a:xfrm>
              <a:off x="3929" y="3635"/>
              <a:ext cx="681" cy="255"/>
            </a:xfrm>
            <a:custGeom>
              <a:avLst/>
              <a:gdLst>
                <a:gd name="T0" fmla="*/ 469 w 469"/>
                <a:gd name="T1" fmla="*/ 145 h 175"/>
                <a:gd name="T2" fmla="*/ 438 w 469"/>
                <a:gd name="T3" fmla="*/ 175 h 175"/>
                <a:gd name="T4" fmla="*/ 30 w 469"/>
                <a:gd name="T5" fmla="*/ 175 h 175"/>
                <a:gd name="T6" fmla="*/ 0 w 469"/>
                <a:gd name="T7" fmla="*/ 145 h 175"/>
                <a:gd name="T8" fmla="*/ 0 w 469"/>
                <a:gd name="T9" fmla="*/ 30 h 175"/>
                <a:gd name="T10" fmla="*/ 30 w 469"/>
                <a:gd name="T11" fmla="*/ 0 h 175"/>
                <a:gd name="T12" fmla="*/ 438 w 469"/>
                <a:gd name="T13" fmla="*/ 0 h 175"/>
                <a:gd name="T14" fmla="*/ 469 w 469"/>
                <a:gd name="T15" fmla="*/ 30 h 175"/>
                <a:gd name="T16" fmla="*/ 469 w 469"/>
                <a:gd name="T17" fmla="*/ 145 h 17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469" h="175">
                  <a:moveTo>
                    <a:pt x="469" y="145"/>
                  </a:moveTo>
                  <a:cubicBezTo>
                    <a:pt x="469" y="162"/>
                    <a:pt x="455" y="175"/>
                    <a:pt x="438" y="175"/>
                  </a:cubicBezTo>
                  <a:cubicBezTo>
                    <a:pt x="30" y="175"/>
                    <a:pt x="30" y="175"/>
                    <a:pt x="30" y="175"/>
                  </a:cubicBezTo>
                  <a:cubicBezTo>
                    <a:pt x="13" y="175"/>
                    <a:pt x="0" y="162"/>
                    <a:pt x="0" y="145"/>
                  </a:cubicBezTo>
                  <a:cubicBezTo>
                    <a:pt x="0" y="30"/>
                    <a:pt x="0" y="30"/>
                    <a:pt x="0" y="30"/>
                  </a:cubicBezTo>
                  <a:cubicBezTo>
                    <a:pt x="0" y="13"/>
                    <a:pt x="13" y="0"/>
                    <a:pt x="30" y="0"/>
                  </a:cubicBezTo>
                  <a:cubicBezTo>
                    <a:pt x="438" y="0"/>
                    <a:pt x="438" y="0"/>
                    <a:pt x="438" y="0"/>
                  </a:cubicBezTo>
                  <a:cubicBezTo>
                    <a:pt x="455" y="0"/>
                    <a:pt x="469" y="13"/>
                    <a:pt x="469" y="30"/>
                  </a:cubicBezTo>
                  <a:lnTo>
                    <a:pt x="469" y="145"/>
                  </a:lnTo>
                  <a:close/>
                </a:path>
              </a:pathLst>
            </a:custGeom>
            <a:solidFill>
              <a:srgbClr val="0075C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27" tIns="45713" rIns="91427" bIns="45713" numCol="1" anchor="t" anchorCtr="0" compatLnSpc="1">
              <a:prstTxWarp prst="textNoShape">
                <a:avLst/>
              </a:prstTxWarp>
            </a:bodyPr>
            <a:lstStyle/>
            <a:p>
              <a:pPr defTabSz="914225"/>
              <a:endParaRPr lang="en-US">
                <a:solidFill>
                  <a:srgbClr val="00B0F0"/>
                </a:solidFill>
              </a:endParaRPr>
            </a:p>
          </p:txBody>
        </p:sp>
        <p:sp>
          <p:nvSpPr>
            <p:cNvPr id="78" name="Rectangle 75"/>
            <p:cNvSpPr>
              <a:spLocks noChangeArrowheads="1"/>
            </p:cNvSpPr>
            <p:nvPr/>
          </p:nvSpPr>
          <p:spPr bwMode="auto">
            <a:xfrm>
              <a:off x="4023" y="3702"/>
              <a:ext cx="160" cy="10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none" lIns="0" tIns="0" rIns="0" bIns="0" numCol="1" anchor="t" anchorCtr="0" compatLnSpc="1">
              <a:prstTxWarp prst="textNoShape">
                <a:avLst/>
              </a:prstTxWarp>
              <a:spAutoFit/>
            </a:bodyPr>
            <a:lstStyle>
              <a:lvl1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defTabSz="914225"/>
              <a:r>
                <a:rPr lang="en-US" altLang="en-US" sz="1100" b="1">
                  <a:solidFill>
                    <a:srgbClr val="FFFFFF"/>
                  </a:solidFill>
                  <a:latin typeface="Segoe UI Semibold" panose="020B0702040204020203" pitchFamily="34" charset="0"/>
                </a:rPr>
                <a:t>SQL</a:t>
              </a:r>
              <a:endParaRPr lang="en-US" altLang="en-US">
                <a:solidFill>
                  <a:srgbClr val="00B0F0"/>
                </a:solidFill>
              </a:endParaRPr>
            </a:p>
          </p:txBody>
        </p:sp>
        <p:sp>
          <p:nvSpPr>
            <p:cNvPr id="79" name="Rectangle 76"/>
            <p:cNvSpPr>
              <a:spLocks noChangeArrowheads="1"/>
            </p:cNvSpPr>
            <p:nvPr/>
          </p:nvSpPr>
          <p:spPr bwMode="auto">
            <a:xfrm>
              <a:off x="4204" y="3702"/>
              <a:ext cx="56" cy="10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none" lIns="0" tIns="0" rIns="0" bIns="0" numCol="1" anchor="t" anchorCtr="0" compatLnSpc="1">
              <a:prstTxWarp prst="textNoShape">
                <a:avLst/>
              </a:prstTxWarp>
              <a:spAutoFit/>
            </a:bodyPr>
            <a:lstStyle>
              <a:lvl1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defTabSz="914225"/>
              <a:r>
                <a:rPr lang="en-US" altLang="en-US" sz="1100" b="1">
                  <a:solidFill>
                    <a:srgbClr val="FFFFFF"/>
                  </a:solidFill>
                  <a:latin typeface="Segoe UI Semibold" panose="020B0702040204020203" pitchFamily="34" charset="0"/>
                </a:rPr>
                <a:t>C</a:t>
              </a:r>
              <a:endParaRPr lang="en-US" altLang="en-US">
                <a:solidFill>
                  <a:srgbClr val="00B0F0"/>
                </a:solidFill>
              </a:endParaRPr>
            </a:p>
          </p:txBody>
        </p:sp>
        <p:sp>
          <p:nvSpPr>
            <p:cNvPr id="80" name="Rectangle 77"/>
            <p:cNvSpPr>
              <a:spLocks noChangeArrowheads="1"/>
            </p:cNvSpPr>
            <p:nvPr/>
          </p:nvSpPr>
          <p:spPr bwMode="auto">
            <a:xfrm>
              <a:off x="4257" y="3702"/>
              <a:ext cx="269" cy="10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none" lIns="0" tIns="0" rIns="0" bIns="0" numCol="1" anchor="t" anchorCtr="0" compatLnSpc="1">
              <a:prstTxWarp prst="textNoShape">
                <a:avLst/>
              </a:prstTxWarp>
              <a:spAutoFit/>
            </a:bodyPr>
            <a:lstStyle>
              <a:lvl1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defTabSz="914225"/>
              <a:r>
                <a:rPr lang="en-US" altLang="en-US" sz="1100" b="1">
                  <a:solidFill>
                    <a:srgbClr val="FFFFFF"/>
                  </a:solidFill>
                  <a:latin typeface="Segoe UI Semibold" panose="020B0702040204020203" pitchFamily="34" charset="0"/>
                </a:rPr>
                <a:t>ONFIG</a:t>
              </a:r>
              <a:endParaRPr lang="en-US" altLang="en-US">
                <a:solidFill>
                  <a:srgbClr val="00B0F0"/>
                </a:solidFill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187988897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Add your own Power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20000"/>
          </a:bodyPr>
          <a:lstStyle/>
          <a:p>
            <a:pPr marL="0" indent="0">
              <a:lnSpc>
                <a:spcPct val="100000"/>
              </a:lnSpc>
              <a:spcAft>
                <a:spcPts val="600"/>
              </a:spcAft>
              <a:buNone/>
            </a:pPr>
            <a:r>
              <a:rPr lang="en-US" sz="2400" dirty="0"/>
              <a:t>Some resources can be extended allowing more code or data inside the resource</a:t>
            </a:r>
          </a:p>
          <a:p>
            <a:pPr marL="733686" lvl="2" indent="-285695">
              <a:lnSpc>
                <a:spcPct val="100000"/>
              </a:lnSpc>
              <a:spcAft>
                <a:spcPts val="600"/>
              </a:spcAft>
            </a:pPr>
            <a:r>
              <a:rPr lang="en-US" sz="1900" dirty="0"/>
              <a:t>AV agent inside a VM</a:t>
            </a:r>
          </a:p>
          <a:p>
            <a:pPr marL="733686" lvl="2" indent="-285695">
              <a:lnSpc>
                <a:spcPct val="100000"/>
              </a:lnSpc>
              <a:spcAft>
                <a:spcPts val="600"/>
              </a:spcAft>
            </a:pPr>
            <a:r>
              <a:rPr lang="en-US" sz="1900" dirty="0"/>
              <a:t>WordPress </a:t>
            </a:r>
            <a:r>
              <a:rPr lang="en-US" sz="1900" dirty="0" err="1"/>
              <a:t>Webdeploy</a:t>
            </a:r>
            <a:r>
              <a:rPr lang="en-US" sz="1900" dirty="0"/>
              <a:t> package on a Website</a:t>
            </a:r>
            <a:endParaRPr lang="en-US" sz="500" dirty="0"/>
          </a:p>
          <a:p>
            <a:pPr marL="0" indent="0">
              <a:lnSpc>
                <a:spcPct val="100000"/>
              </a:lnSpc>
              <a:spcAft>
                <a:spcPts val="600"/>
              </a:spcAft>
              <a:buNone/>
            </a:pPr>
            <a:r>
              <a:rPr lang="en-US" sz="2400" dirty="0"/>
              <a:t>Allow for Scripting or Imperative configuration of resources</a:t>
            </a:r>
          </a:p>
          <a:p>
            <a:pPr marL="0" indent="0">
              <a:lnSpc>
                <a:spcPct val="100000"/>
              </a:lnSpc>
              <a:spcAft>
                <a:spcPts val="600"/>
              </a:spcAft>
              <a:buNone/>
            </a:pPr>
            <a:r>
              <a:rPr lang="en-US" sz="2400" dirty="0"/>
              <a:t>Extensible solution (Windows and Linux):</a:t>
            </a:r>
          </a:p>
          <a:p>
            <a:pPr marL="733686" lvl="2" indent="-285695">
              <a:lnSpc>
                <a:spcPct val="100000"/>
              </a:lnSpc>
              <a:spcAft>
                <a:spcPts val="600"/>
              </a:spcAft>
            </a:pPr>
            <a:r>
              <a:rPr lang="en-US" sz="1900" dirty="0"/>
              <a:t>VMM Agent</a:t>
            </a:r>
          </a:p>
          <a:p>
            <a:pPr marL="733686" lvl="2" indent="-285695">
              <a:lnSpc>
                <a:spcPct val="100000"/>
              </a:lnSpc>
              <a:spcAft>
                <a:spcPts val="600"/>
              </a:spcAft>
            </a:pPr>
            <a:r>
              <a:rPr lang="en-US" sz="1900" dirty="0"/>
              <a:t>DSC (in-VM PowerShell)</a:t>
            </a:r>
          </a:p>
          <a:p>
            <a:pPr marL="733686" lvl="2" indent="-285695">
              <a:lnSpc>
                <a:spcPct val="100000"/>
              </a:lnSpc>
              <a:spcAft>
                <a:spcPts val="600"/>
              </a:spcAft>
            </a:pPr>
            <a:r>
              <a:rPr lang="en-US" sz="1900" dirty="0"/>
              <a:t>Chef</a:t>
            </a:r>
          </a:p>
          <a:p>
            <a:pPr marL="733686" lvl="2" indent="-285695">
              <a:lnSpc>
                <a:spcPct val="100000"/>
              </a:lnSpc>
              <a:spcAft>
                <a:spcPts val="600"/>
              </a:spcAft>
            </a:pPr>
            <a:r>
              <a:rPr lang="en-US" sz="1900" dirty="0"/>
              <a:t>Puppet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A164282-434E-41D4-9582-783D542A7B68}" type="slidenum">
              <a:rPr lang="en-US" smtClean="0"/>
              <a:pPr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78920549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med" p14:dur="700">
        <p:fade/>
      </p:transition>
    </mc:Choice>
    <mc:Fallback>
      <p:transition spd="med">
        <p:fade/>
      </p:transition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idx="1"/>
          </p:nvPr>
        </p:nvSpPr>
        <p:spPr>
          <a:xfrm>
            <a:off x="300363" y="1336151"/>
            <a:ext cx="2165766" cy="3023445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2400" dirty="0">
                <a:latin typeface="Segoe UI Light" panose="020B0502040204020203" pitchFamily="34" charset="0"/>
                <a:cs typeface="Segoe UI Light" panose="020B0502040204020203" pitchFamily="34" charset="0"/>
              </a:rPr>
              <a:t>Consistent Management Layer</a:t>
            </a:r>
            <a:endParaRPr lang="en-US" sz="1800" dirty="0">
              <a:latin typeface="Segoe UI Light" panose="020B0502040204020203" pitchFamily="34" charset="0"/>
              <a:cs typeface="Segoe UI Light" panose="020B0502040204020203" pitchFamily="34" charset="0"/>
            </a:endParaRPr>
          </a:p>
        </p:txBody>
      </p:sp>
      <p:pic>
        <p:nvPicPr>
          <p:cNvPr id="460" name="Picture 459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750096" y="462027"/>
            <a:ext cx="9264279" cy="55213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2404743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347B3AB9-7DF9-4B79-AED6-8CDF16FD306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/>
              <a:t>Try It at home 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1811CB6C-20F9-4DC3-A864-6D151ADECC9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fr-FR" dirty="0">
                <a:hlinkClick r:id="rId2"/>
              </a:rPr>
              <a:t>https://github.com/Azure/azure-quickstart-templates</a:t>
            </a:r>
            <a:endParaRPr lang="fr-FR" dirty="0"/>
          </a:p>
          <a:p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568484677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BCE9B53E-BFB1-4E9F-8A00-62781858463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br>
              <a:rPr lang="fr-FR" dirty="0"/>
            </a:br>
            <a:r>
              <a:rPr lang="en-US" dirty="0"/>
              <a:t>Et </a:t>
            </a:r>
            <a:r>
              <a:rPr lang="en-US" dirty="0" err="1"/>
              <a:t>si</a:t>
            </a:r>
            <a:r>
              <a:rPr lang="en-US" dirty="0"/>
              <a:t> on </a:t>
            </a:r>
            <a:r>
              <a:rPr lang="en-US" dirty="0" err="1"/>
              <a:t>faisait</a:t>
            </a:r>
            <a:r>
              <a:rPr lang="en-US" dirty="0"/>
              <a:t> des Container</a:t>
            </a:r>
            <a:br>
              <a:rPr lang="en-US" dirty="0"/>
            </a:br>
            <a:endParaRPr lang="fr-FR" dirty="0"/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C971335F-F194-4554-AD87-D28FA826573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fr-FR" dirty="0"/>
              <a:t>Univers </a:t>
            </a:r>
            <a:r>
              <a:rPr lang="fr-FR" dirty="0" err="1"/>
              <a:t>Kubernetes</a:t>
            </a:r>
            <a:endParaRPr lang="fr-FR" dirty="0"/>
          </a:p>
          <a:p>
            <a:endParaRPr lang="en-US" dirty="0"/>
          </a:p>
          <a:p>
            <a:r>
              <a:rPr lang="en-US" dirty="0"/>
              <a:t>Azure Kubernetes Service + Service Catalog + Open Service Broker</a:t>
            </a:r>
          </a:p>
          <a:p>
            <a:endParaRPr lang="en-US" dirty="0"/>
          </a:p>
          <a:p>
            <a:r>
              <a:rPr lang="fr-FR" dirty="0" err="1"/>
              <a:t>Provisioner</a:t>
            </a:r>
            <a:r>
              <a:rPr lang="fr-FR" dirty="0"/>
              <a:t> les ressources Azure directement depuis les outils </a:t>
            </a:r>
            <a:r>
              <a:rPr lang="fr-FR" dirty="0" err="1"/>
              <a:t>kubernetes</a:t>
            </a:r>
            <a:r>
              <a:rPr lang="fr-FR" dirty="0"/>
              <a:t> (</a:t>
            </a:r>
            <a:r>
              <a:rPr lang="fr-FR" dirty="0" err="1"/>
              <a:t>Helm</a:t>
            </a:r>
            <a:r>
              <a:rPr lang="fr-FR" dirty="0"/>
              <a:t>)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26799652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916336E9-47A1-448C-A57B-521CCCABB4C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/>
              <a:t>Open service Broker Azure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A7A2817F-EEEA-4846-B703-33F605F50F9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fr-FR" dirty="0" err="1"/>
              <a:t>Provisioner</a:t>
            </a:r>
            <a:r>
              <a:rPr lang="fr-FR" dirty="0"/>
              <a:t> les ressources Azure directement depuis les outils </a:t>
            </a:r>
            <a:r>
              <a:rPr lang="fr-FR" dirty="0" err="1"/>
              <a:t>kubernetes</a:t>
            </a:r>
            <a:r>
              <a:rPr lang="fr-FR" dirty="0"/>
              <a:t> (</a:t>
            </a:r>
            <a:r>
              <a:rPr lang="fr-FR" dirty="0" err="1"/>
              <a:t>Helm</a:t>
            </a:r>
            <a:r>
              <a:rPr lang="fr-FR" dirty="0"/>
              <a:t>)</a:t>
            </a:r>
          </a:p>
        </p:txBody>
      </p:sp>
    </p:spTree>
    <p:extLst>
      <p:ext uri="{BB962C8B-B14F-4D97-AF65-F5344CB8AC3E}">
        <p14:creationId xmlns:p14="http://schemas.microsoft.com/office/powerpoint/2010/main" val="1554643372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AB779CCE-62A1-4FB2-B221-887E89A3D43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 err="1"/>
              <a:t>Devops</a:t>
            </a:r>
            <a:r>
              <a:rPr lang="fr-FR" dirty="0"/>
              <a:t> 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7F49C21F-4F00-4AA9-97CC-B0FEA4C8C29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fr-FR" dirty="0"/>
              <a:t>Azure </a:t>
            </a:r>
            <a:r>
              <a:rPr lang="fr-FR" dirty="0" err="1"/>
              <a:t>Devops</a:t>
            </a:r>
            <a:r>
              <a:rPr lang="fr-FR" dirty="0"/>
              <a:t> pour gérer vos </a:t>
            </a:r>
            <a:r>
              <a:rPr lang="fr-FR" dirty="0" err="1"/>
              <a:t>templates</a:t>
            </a:r>
            <a:r>
              <a:rPr lang="fr-FR" dirty="0"/>
              <a:t> ARM dans Azure Pipeline</a:t>
            </a:r>
          </a:p>
          <a:p>
            <a:r>
              <a:rPr lang="fr-FR" dirty="0"/>
              <a:t>Coder en </a:t>
            </a:r>
            <a:r>
              <a:rPr lang="fr-FR" dirty="0" err="1"/>
              <a:t>Yaml</a:t>
            </a:r>
            <a:r>
              <a:rPr lang="fr-FR" dirty="0"/>
              <a:t> vos pipeline </a:t>
            </a:r>
            <a:r>
              <a:rPr lang="fr-FR" dirty="0" err="1"/>
              <a:t>Devops</a:t>
            </a:r>
            <a:r>
              <a:rPr lang="fr-FR" dirty="0"/>
              <a:t>.</a:t>
            </a:r>
          </a:p>
          <a:p>
            <a:r>
              <a:rPr lang="fr-FR" dirty="0"/>
              <a:t>https://github.com/Microsoft/azure-pipelines-tasks</a:t>
            </a:r>
          </a:p>
          <a:p>
            <a:endParaRPr lang="fr-FR" dirty="0"/>
          </a:p>
          <a:p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294416484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56B4D4BD-1329-4962-96BB-4BD8246B3D4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82941" y="5350933"/>
            <a:ext cx="8534400" cy="1507067"/>
          </a:xfrm>
        </p:spPr>
        <p:txBody>
          <a:bodyPr/>
          <a:lstStyle/>
          <a:p>
            <a:r>
              <a:rPr lang="fr-FR" dirty="0" err="1"/>
              <a:t>Devops</a:t>
            </a:r>
            <a:r>
              <a:rPr lang="fr-FR" dirty="0"/>
              <a:t> </a:t>
            </a:r>
            <a:r>
              <a:rPr lang="fr-FR" dirty="0" err="1"/>
              <a:t>Kubernetes</a:t>
            </a:r>
            <a:endParaRPr lang="fr-FR" dirty="0"/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8B1FBF6E-2033-4AA2-BB53-222EFF1D934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fr-FR" dirty="0"/>
          </a:p>
        </p:txBody>
      </p:sp>
      <p:pic>
        <p:nvPicPr>
          <p:cNvPr id="4" name="Image 3">
            <a:extLst>
              <a:ext uri="{FF2B5EF4-FFF2-40B4-BE49-F238E27FC236}">
                <a16:creationId xmlns:a16="http://schemas.microsoft.com/office/drawing/2014/main" id="{D78716D2-5A58-4F55-81BE-F58B6A3D80E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9480" y="509751"/>
            <a:ext cx="8581322" cy="495984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57125327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E966ACFB-0CB4-453B-9E06-39DA45B4A73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/>
              <a:t>Try </a:t>
            </a:r>
            <a:r>
              <a:rPr lang="fr-FR" dirty="0" err="1"/>
              <a:t>this</a:t>
            </a:r>
            <a:r>
              <a:rPr lang="fr-FR" dirty="0"/>
              <a:t> at home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38AFB25B-FAD4-42DE-80BD-6BDF2D27D44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err="1"/>
              <a:t>MiniKube</a:t>
            </a:r>
            <a:r>
              <a:rPr lang="en-US" dirty="0"/>
              <a:t> </a:t>
            </a:r>
            <a:r>
              <a:rPr lang="en-US" dirty="0" err="1"/>
              <a:t>Quickstart</a:t>
            </a:r>
            <a:endParaRPr lang="en-US" dirty="0"/>
          </a:p>
          <a:p>
            <a:r>
              <a:rPr lang="en-US" dirty="0"/>
              <a:t>https://github.com/Azure/open-service-broker-azure/blob/master/docs/quickstart-minikube.md </a:t>
            </a:r>
          </a:p>
          <a:p>
            <a:r>
              <a:rPr lang="fr-FR" dirty="0"/>
              <a:t>AKS </a:t>
            </a:r>
            <a:r>
              <a:rPr lang="fr-FR" dirty="0" err="1"/>
              <a:t>Quickstart</a:t>
            </a:r>
            <a:endParaRPr lang="fr-FR" dirty="0"/>
          </a:p>
          <a:p>
            <a:r>
              <a:rPr lang="fr-FR" dirty="0"/>
              <a:t>https://github.com/Azure/open-service-broker-azure/blob/master/docs/quickstart-aks.md</a:t>
            </a:r>
          </a:p>
          <a:p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600519072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3B2387B-00FB-4CF8-ABA8-E79E83F389C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/>
              <a:t>Merci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96D86BBA-01E9-4B09-BB46-A3FE176AD3F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fr-FR" dirty="0"/>
              <a:t>Questions ? </a:t>
            </a:r>
          </a:p>
        </p:txBody>
      </p:sp>
    </p:spTree>
    <p:extLst>
      <p:ext uri="{BB962C8B-B14F-4D97-AF65-F5344CB8AC3E}">
        <p14:creationId xmlns:p14="http://schemas.microsoft.com/office/powerpoint/2010/main" val="3431431339"/>
      </p:ext>
    </p:extLst>
  </p:cSld>
  <p:clrMapOvr>
    <a:masterClrMapping/>
  </p:clrMapOvr>
</p:sld>
</file>

<file path=ppt/theme/theme1.xml><?xml version="1.0" encoding="utf-8"?>
<a:theme xmlns:a="http://schemas.openxmlformats.org/drawingml/2006/main" name="Secteur">
  <a:themeElements>
    <a:clrScheme name="Secteur">
      <a:dk1>
        <a:sysClr val="windowText" lastClr="000000"/>
      </a:dk1>
      <a:lt1>
        <a:sysClr val="window" lastClr="FFFFFF"/>
      </a:lt1>
      <a:dk2>
        <a:srgbClr val="146194"/>
      </a:dk2>
      <a:lt2>
        <a:srgbClr val="76DBF4"/>
      </a:lt2>
      <a:accent1>
        <a:srgbClr val="052F61"/>
      </a:accent1>
      <a:accent2>
        <a:srgbClr val="A50E82"/>
      </a:accent2>
      <a:accent3>
        <a:srgbClr val="14967C"/>
      </a:accent3>
      <a:accent4>
        <a:srgbClr val="6A9E1F"/>
      </a:accent4>
      <a:accent5>
        <a:srgbClr val="E87D37"/>
      </a:accent5>
      <a:accent6>
        <a:srgbClr val="C62324"/>
      </a:accent6>
      <a:hlink>
        <a:srgbClr val="0D2E46"/>
      </a:hlink>
      <a:folHlink>
        <a:srgbClr val="356A95"/>
      </a:folHlink>
    </a:clrScheme>
    <a:fontScheme name="Secteur">
      <a:majorFont>
        <a:latin typeface="Century Gothic" panose="020B0502020202020204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entury Gothic" panose="020B0502020202020204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Secteur">
      <a:fillStyleLst>
        <a:solidFill>
          <a:schemeClr val="phClr"/>
        </a:solidFill>
        <a:gradFill rotWithShape="1">
          <a:gsLst>
            <a:gs pos="0">
              <a:schemeClr val="phClr">
                <a:tint val="62000"/>
                <a:hueMod val="94000"/>
                <a:satMod val="140000"/>
                <a:lumMod val="110000"/>
              </a:schemeClr>
            </a:gs>
            <a:gs pos="100000">
              <a:schemeClr val="phClr">
                <a:tint val="84000"/>
                <a:satMod val="16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8000"/>
                <a:hueMod val="94000"/>
                <a:satMod val="130000"/>
                <a:lumMod val="128000"/>
              </a:schemeClr>
            </a:gs>
            <a:gs pos="100000">
              <a:schemeClr val="phClr">
                <a:shade val="94000"/>
                <a:lumMod val="88000"/>
              </a:schemeClr>
            </a:gs>
          </a:gsLst>
          <a:lin ang="5400000" scaled="0"/>
        </a:gradFill>
      </a:fillStyleLst>
      <a:lnStyleLst>
        <a:ln w="9525" cap="rnd" cmpd="sng" algn="ctr">
          <a:solidFill>
            <a:schemeClr val="phClr">
              <a:tint val="76000"/>
              <a:alpha val="60000"/>
              <a:hueMod val="94000"/>
            </a:schemeClr>
          </a:solidFill>
          <a:prstDash val="solid"/>
        </a:ln>
        <a:ln w="15875" cap="rnd" cmpd="sng" algn="ctr">
          <a:solidFill>
            <a:schemeClr val="phClr">
              <a:hueMod val="94000"/>
            </a:schemeClr>
          </a:solidFill>
          <a:prstDash val="solid"/>
        </a:ln>
        <a:ln w="28575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innerShdw blurRad="25400" dist="12700" dir="13500000">
              <a:srgbClr val="000000">
                <a:alpha val="45000"/>
              </a:srgbClr>
            </a:innerShdw>
          </a:effectLst>
        </a:effectStyle>
        <a:effectStyle>
          <a:effectLst>
            <a:outerShdw blurRad="50800" dist="38100" dir="5400000" rotWithShape="0">
              <a:srgbClr val="000000">
                <a:alpha val="46000"/>
              </a:srgbClr>
            </a:outerShdw>
          </a:effectLst>
          <a:scene3d>
            <a:camera prst="orthographicFront">
              <a:rot lat="0" lon="0" rev="0"/>
            </a:camera>
            <a:lightRig rig="threePt" dir="t"/>
          </a:scene3d>
          <a:sp3d prstMaterial="plastic">
            <a:bevelT w="25400" h="25400"/>
          </a:sp3d>
        </a:effectStyle>
      </a:effectStyleLst>
      <a:bgFillStyleLst>
        <a:solidFill>
          <a:schemeClr val="phClr"/>
        </a:solidFill>
        <a:gradFill rotWithShape="1">
          <a:gsLst>
            <a:gs pos="10000">
              <a:schemeClr val="phClr">
                <a:tint val="97000"/>
                <a:hueMod val="92000"/>
                <a:satMod val="169000"/>
                <a:lumMod val="164000"/>
              </a:schemeClr>
            </a:gs>
            <a:gs pos="100000">
              <a:schemeClr val="phClr">
                <a:shade val="96000"/>
                <a:satMod val="120000"/>
                <a:lumMod val="90000"/>
              </a:schemeClr>
            </a:gs>
          </a:gsLst>
          <a:lin ang="6120000" scaled="1"/>
        </a:gradFill>
        <a:gradFill rotWithShape="1">
          <a:gsLst>
            <a:gs pos="0">
              <a:schemeClr val="phClr">
                <a:tint val="97000"/>
                <a:hueMod val="92000"/>
                <a:satMod val="169000"/>
                <a:lumMod val="164000"/>
              </a:schemeClr>
            </a:gs>
            <a:gs pos="100000">
              <a:schemeClr val="phClr">
                <a:shade val="96000"/>
                <a:satMod val="120000"/>
                <a:lumMod val="90000"/>
              </a:schemeClr>
            </a:gs>
          </a:gsLst>
          <a:path path="circle">
            <a:fillToRect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Slice" id="{0507925B-6AC9-4358-8E18-C330545D08F8}" vid="{13FEC7C6-62A9-40C4-99D2-581AACACAA2F}"/>
    </a:ext>
  </a:extLst>
</a:theme>
</file>

<file path=ppt/theme/theme2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Slice</Template>
  <TotalTime>0</TotalTime>
  <Words>421</Words>
  <Application>Microsoft Office PowerPoint</Application>
  <PresentationFormat>Grand écran</PresentationFormat>
  <Paragraphs>111</Paragraphs>
  <Slides>15</Slides>
  <Notes>7</Notes>
  <HiddenSlides>1</HiddenSlides>
  <MMClips>0</MMClips>
  <ScaleCrop>false</ScaleCrop>
  <HeadingPairs>
    <vt:vector size="6" baseType="variant">
      <vt:variant>
        <vt:lpstr>Polices utilisées</vt:lpstr>
      </vt:variant>
      <vt:variant>
        <vt:i4>9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15</vt:i4>
      </vt:variant>
    </vt:vector>
  </HeadingPairs>
  <TitlesOfParts>
    <vt:vector size="25" baseType="lpstr">
      <vt:lpstr>Arial</vt:lpstr>
      <vt:lpstr>Calibri</vt:lpstr>
      <vt:lpstr>Century Gothic</vt:lpstr>
      <vt:lpstr>Segoe Pro Display Light</vt:lpstr>
      <vt:lpstr>Segoe Pro Display Semibold</vt:lpstr>
      <vt:lpstr>Segoe UI Light</vt:lpstr>
      <vt:lpstr>Segoe UI Semibold</vt:lpstr>
      <vt:lpstr>Wingdings</vt:lpstr>
      <vt:lpstr>Wingdings 3</vt:lpstr>
      <vt:lpstr>Secteur</vt:lpstr>
      <vt:lpstr>DEVCON 7 Infra as code</vt:lpstr>
      <vt:lpstr>Scénario simple</vt:lpstr>
      <vt:lpstr>Introducing Resource Manager</vt:lpstr>
      <vt:lpstr>Coupling for Resources</vt:lpstr>
      <vt:lpstr>Resource Group Lifecycle</vt:lpstr>
      <vt:lpstr>Power of Repeatability</vt:lpstr>
      <vt:lpstr>Add your own Power</vt:lpstr>
      <vt:lpstr>Présentation PowerPoint</vt:lpstr>
      <vt:lpstr>Try It at home </vt:lpstr>
      <vt:lpstr> Et si on faisait des Container </vt:lpstr>
      <vt:lpstr>Open service Broker Azure</vt:lpstr>
      <vt:lpstr>Devops </vt:lpstr>
      <vt:lpstr>Devops Kubernetes</vt:lpstr>
      <vt:lpstr>Try this at home</vt:lpstr>
      <vt:lpstr>Merci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Présentation PowerPoint</dc:title>
  <dc:creator>Aymeric Weinbach</dc:creator>
  <cp:lastModifiedBy>Aymeric Weinbach</cp:lastModifiedBy>
  <cp:revision>17</cp:revision>
  <dcterms:created xsi:type="dcterms:W3CDTF">2018-12-13T13:04:52Z</dcterms:created>
  <dcterms:modified xsi:type="dcterms:W3CDTF">2018-12-13T14:51:34Z</dcterms:modified>
</cp:coreProperties>
</file>