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9"/>
  </p:notesMasterIdLst>
  <p:sldIdLst>
    <p:sldId id="256" r:id="rId3"/>
    <p:sldId id="257" r:id="rId4"/>
    <p:sldId id="271" r:id="rId5"/>
    <p:sldId id="282" r:id="rId6"/>
    <p:sldId id="262" r:id="rId7"/>
    <p:sldId id="259" r:id="rId8"/>
    <p:sldId id="260" r:id="rId9"/>
    <p:sldId id="272" r:id="rId10"/>
    <p:sldId id="258" r:id="rId11"/>
    <p:sldId id="283" r:id="rId12"/>
    <p:sldId id="265" r:id="rId13"/>
    <p:sldId id="279" r:id="rId14"/>
    <p:sldId id="275" r:id="rId15"/>
    <p:sldId id="274" r:id="rId16"/>
    <p:sldId id="264" r:id="rId17"/>
    <p:sldId id="273" r:id="rId18"/>
    <p:sldId id="276" r:id="rId19"/>
    <p:sldId id="284" r:id="rId20"/>
    <p:sldId id="277" r:id="rId21"/>
    <p:sldId id="286" r:id="rId22"/>
    <p:sldId id="287" r:id="rId23"/>
    <p:sldId id="288" r:id="rId24"/>
    <p:sldId id="289" r:id="rId25"/>
    <p:sldId id="290" r:id="rId26"/>
    <p:sldId id="315" r:id="rId27"/>
    <p:sldId id="291" r:id="rId28"/>
    <p:sldId id="292" r:id="rId29"/>
    <p:sldId id="293" r:id="rId30"/>
    <p:sldId id="294" r:id="rId31"/>
    <p:sldId id="295" r:id="rId32"/>
    <p:sldId id="296" r:id="rId33"/>
    <p:sldId id="310" r:id="rId34"/>
    <p:sldId id="298" r:id="rId35"/>
    <p:sldId id="299" r:id="rId36"/>
    <p:sldId id="316" r:id="rId37"/>
    <p:sldId id="301" r:id="rId38"/>
    <p:sldId id="302" r:id="rId39"/>
    <p:sldId id="317" r:id="rId40"/>
    <p:sldId id="304" r:id="rId41"/>
    <p:sldId id="303" r:id="rId42"/>
    <p:sldId id="314" r:id="rId43"/>
    <p:sldId id="305" r:id="rId44"/>
    <p:sldId id="306" r:id="rId45"/>
    <p:sldId id="311" r:id="rId46"/>
    <p:sldId id="309" r:id="rId47"/>
    <p:sldId id="28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GEZ Frédéric" initials="SF" lastIdx="12" clrIdx="0">
    <p:extLst>
      <p:ext uri="{19B8F6BF-5375-455C-9EA6-DF929625EA0E}">
        <p15:presenceInfo xmlns:p15="http://schemas.microsoft.com/office/powerpoint/2012/main" userId="S-1-5-21-1977685876-266805523-491813205-16194" providerId="AD"/>
      </p:ext>
    </p:extLst>
  </p:cmAuthor>
  <p:cmAuthor id="2" name="Vincent Rivière" initials="VR" lastIdx="11" clrIdx="1">
    <p:extLst>
      <p:ext uri="{19B8F6BF-5375-455C-9EA6-DF929625EA0E}">
        <p15:presenceInfo xmlns:p15="http://schemas.microsoft.com/office/powerpoint/2012/main" userId="5791d21f84769c06" providerId="Windows Live"/>
      </p:ext>
    </p:extLst>
  </p:cmAuthor>
  <p:cmAuthor id="3" name="Freddo" initials="F" lastIdx="4" clrIdx="2">
    <p:extLst>
      <p:ext uri="{19B8F6BF-5375-455C-9EA6-DF929625EA0E}">
        <p15:presenceInfo xmlns:p15="http://schemas.microsoft.com/office/powerpoint/2012/main" userId="Fred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E3E"/>
    <a:srgbClr val="6B6B6B"/>
    <a:srgbClr val="FFFFFF"/>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43" autoAdjust="0"/>
  </p:normalViewPr>
  <p:slideViewPr>
    <p:cSldViewPr snapToGrid="0">
      <p:cViewPr varScale="1">
        <p:scale>
          <a:sx n="70" d="100"/>
          <a:sy n="70" d="100"/>
        </p:scale>
        <p:origin x="12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1C3E2-F5AE-431A-BD21-C9E51C88B0B6}" type="datetimeFigureOut">
              <a:rPr lang="fr-FR" smtClean="0"/>
              <a:t>13/09/2018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A82D0-766A-4B6A-839D-E07B9B0C1FBC}" type="slidenum">
              <a:rPr lang="fr-FR" smtClean="0"/>
              <a:t>‹#›</a:t>
            </a:fld>
            <a:endParaRPr lang="fr-FR"/>
          </a:p>
        </p:txBody>
      </p:sp>
    </p:spTree>
    <p:extLst>
      <p:ext uri="{BB962C8B-B14F-4D97-AF65-F5344CB8AC3E}">
        <p14:creationId xmlns:p14="http://schemas.microsoft.com/office/powerpoint/2010/main" val="1634621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Note : the Atari ST arrived in June 1985, the Amiga 1000 in July 1985...</a:t>
            </a:r>
            <a:endParaRPr lang="fr-FR" sz="1200" dirty="0">
              <a:solidFill>
                <a:schemeClr val="bg1"/>
              </a:solidFill>
            </a:endParaRPr>
          </a:p>
        </p:txBody>
      </p:sp>
      <p:sp>
        <p:nvSpPr>
          <p:cNvPr id="4" name="Slide Number Placeholder 3"/>
          <p:cNvSpPr>
            <a:spLocks noGrp="1"/>
          </p:cNvSpPr>
          <p:nvPr>
            <p:ph type="sldNum" sz="quarter" idx="10"/>
          </p:nvPr>
        </p:nvSpPr>
        <p:spPr/>
        <p:txBody>
          <a:bodyPr/>
          <a:lstStyle/>
          <a:p>
            <a:fld id="{603A82D0-766A-4B6A-839D-E07B9B0C1FBC}" type="slidenum">
              <a:rPr lang="fr-FR" smtClean="0"/>
              <a:t>3</a:t>
            </a:fld>
            <a:endParaRPr lang="fr-FR"/>
          </a:p>
        </p:txBody>
      </p:sp>
    </p:spTree>
    <p:extLst>
      <p:ext uri="{BB962C8B-B14F-4D97-AF65-F5344CB8AC3E}">
        <p14:creationId xmlns:p14="http://schemas.microsoft.com/office/powerpoint/2010/main" val="29971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03A82D0-766A-4B6A-839D-E07B9B0C1FBC}" type="slidenum">
              <a:rPr lang="fr-FR" smtClean="0"/>
              <a:t>4</a:t>
            </a:fld>
            <a:endParaRPr lang="fr-FR"/>
          </a:p>
        </p:txBody>
      </p:sp>
    </p:spTree>
    <p:extLst>
      <p:ext uri="{BB962C8B-B14F-4D97-AF65-F5344CB8AC3E}">
        <p14:creationId xmlns:p14="http://schemas.microsoft.com/office/powerpoint/2010/main" val="13722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GEM vous permet également de présenter des graphiques complexes et de les afficher sur différents périphériques.</a:t>
            </a:r>
          </a:p>
          <a:p>
            <a:r>
              <a:rPr lang="fr-FR" dirty="0"/>
              <a:t>Il est conçu pour que ces fonctionnalités puissent être définies, consultées et utilisées avec un nombre relativement restreint de routines.</a:t>
            </a:r>
          </a:p>
          <a:p>
            <a:r>
              <a:rPr lang="fr-FR" dirty="0"/>
              <a:t>Il permet également le multitâche limité grâce aux accessoires de bureau.</a:t>
            </a:r>
          </a:p>
        </p:txBody>
      </p:sp>
      <p:sp>
        <p:nvSpPr>
          <p:cNvPr id="4" name="Slide Number Placeholder 3"/>
          <p:cNvSpPr>
            <a:spLocks noGrp="1"/>
          </p:cNvSpPr>
          <p:nvPr>
            <p:ph type="sldNum" sz="quarter" idx="10"/>
          </p:nvPr>
        </p:nvSpPr>
        <p:spPr/>
        <p:txBody>
          <a:bodyPr/>
          <a:lstStyle/>
          <a:p>
            <a:fld id="{603A82D0-766A-4B6A-839D-E07B9B0C1FBC}" type="slidenum">
              <a:rPr lang="fr-FR" smtClean="0"/>
              <a:t>10</a:t>
            </a:fld>
            <a:endParaRPr lang="fr-FR"/>
          </a:p>
        </p:txBody>
      </p:sp>
    </p:spTree>
    <p:extLst>
      <p:ext uri="{BB962C8B-B14F-4D97-AF65-F5344CB8AC3E}">
        <p14:creationId xmlns:p14="http://schemas.microsoft.com/office/powerpoint/2010/main" val="103271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a:t>
            </a:r>
            <a:r>
              <a:rPr lang="fr-FR" dirty="0" err="1"/>
              <a:t>Jackinstosh</a:t>
            </a:r>
            <a:r>
              <a:rPr lang="fr-FR" dirty="0"/>
              <a:t> » - System 6.0.3</a:t>
            </a:r>
            <a:endParaRPr lang="en-US" dirty="0"/>
          </a:p>
        </p:txBody>
      </p:sp>
      <p:sp>
        <p:nvSpPr>
          <p:cNvPr id="4" name="Slide Number Placeholder 3"/>
          <p:cNvSpPr>
            <a:spLocks noGrp="1"/>
          </p:cNvSpPr>
          <p:nvPr>
            <p:ph type="sldNum" sz="quarter" idx="10"/>
          </p:nvPr>
        </p:nvSpPr>
        <p:spPr/>
        <p:txBody>
          <a:bodyPr/>
          <a:lstStyle/>
          <a:p>
            <a:fld id="{603A82D0-766A-4B6A-839D-E07B9B0C1FBC}" type="slidenum">
              <a:rPr lang="fr-FR" smtClean="0"/>
              <a:t>13</a:t>
            </a:fld>
            <a:endParaRPr lang="fr-FR"/>
          </a:p>
        </p:txBody>
      </p:sp>
    </p:spTree>
    <p:extLst>
      <p:ext uri="{BB962C8B-B14F-4D97-AF65-F5344CB8AC3E}">
        <p14:creationId xmlns:p14="http://schemas.microsoft.com/office/powerpoint/2010/main" val="105409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Questions :</a:t>
            </a:r>
          </a:p>
          <a:p>
            <a:pPr marL="171450" indent="-171450">
              <a:buFontTx/>
              <a:buChar char="-"/>
            </a:pPr>
            <a:r>
              <a:rPr lang="fr-FR" dirty="0"/>
              <a:t>Qui est la première et la dernière version du TOS pour le ST ?</a:t>
            </a:r>
          </a:p>
          <a:p>
            <a:pPr marL="171450" indent="-171450">
              <a:buFontTx/>
              <a:buChar char="-"/>
            </a:pPr>
            <a:r>
              <a:rPr lang="fr-FR" dirty="0"/>
              <a:t>Ceux qui ne sont pas de vrai TOS ?</a:t>
            </a:r>
          </a:p>
          <a:p>
            <a:pPr marL="171450" indent="-171450">
              <a:buFontTx/>
              <a:buChar char="-"/>
            </a:pPr>
            <a:r>
              <a:rPr lang="fr-FR" dirty="0"/>
              <a:t>Lequel est un TOS non officiel ?</a:t>
            </a:r>
          </a:p>
        </p:txBody>
      </p:sp>
      <p:sp>
        <p:nvSpPr>
          <p:cNvPr id="4" name="Slide Number Placeholder 3"/>
          <p:cNvSpPr>
            <a:spLocks noGrp="1"/>
          </p:cNvSpPr>
          <p:nvPr>
            <p:ph type="sldNum" sz="quarter" idx="10"/>
          </p:nvPr>
        </p:nvSpPr>
        <p:spPr/>
        <p:txBody>
          <a:bodyPr/>
          <a:lstStyle/>
          <a:p>
            <a:fld id="{603A82D0-766A-4B6A-839D-E07B9B0C1FBC}" type="slidenum">
              <a:rPr lang="fr-FR" smtClean="0"/>
              <a:t>15</a:t>
            </a:fld>
            <a:endParaRPr lang="fr-FR"/>
          </a:p>
        </p:txBody>
      </p:sp>
    </p:spTree>
    <p:extLst>
      <p:ext uri="{BB962C8B-B14F-4D97-AF65-F5344CB8AC3E}">
        <p14:creationId xmlns:p14="http://schemas.microsoft.com/office/powerpoint/2010/main" val="3258136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have up to 16 logical drives, 14 of them can be hard disk partitions. Each one is limited to 32766 data clusters, up to 16384 bytes each. It means, that the maximum capacity of a partition is about 512 MB.</a:t>
            </a:r>
          </a:p>
          <a:p>
            <a:r>
              <a:rPr lang="fr-FR" sz="1200" b="0" i="0" kern="1200" dirty="0">
                <a:solidFill>
                  <a:schemeClr val="tx1"/>
                </a:solidFill>
                <a:effectLst/>
                <a:latin typeface="+mn-lt"/>
                <a:ea typeface="+mn-ea"/>
                <a:cs typeface="+mn-cs"/>
              </a:rPr>
              <a:t>// = cela signifie, en gros que les différents coprocesseurs agissent parallèlement les uns aux autres.</a:t>
            </a:r>
          </a:p>
          <a:p>
            <a:r>
              <a:rPr lang="fr-FR" sz="1200" b="0" i="0" kern="1200" dirty="0">
                <a:solidFill>
                  <a:schemeClr val="tx1"/>
                </a:solidFill>
                <a:effectLst/>
                <a:latin typeface="+mn-lt"/>
                <a:ea typeface="+mn-ea"/>
                <a:cs typeface="+mn-cs"/>
              </a:rPr>
              <a:t>Ils ont de ce fait des rapports directs et peuvent communiquer sans passer par le chef, le 68000 !</a:t>
            </a:r>
          </a:p>
          <a:p>
            <a:r>
              <a:rPr lang="en-US" dirty="0" err="1"/>
              <a:t>Langues</a:t>
            </a:r>
            <a:r>
              <a:rPr lang="en-US" dirty="0"/>
              <a:t>: United </a:t>
            </a:r>
            <a:r>
              <a:rPr lang="en-US" dirty="0" err="1"/>
              <a:t>Kingdom,United</a:t>
            </a:r>
            <a:r>
              <a:rPr lang="en-US" dirty="0"/>
              <a:t> </a:t>
            </a:r>
            <a:r>
              <a:rPr lang="en-US" dirty="0" err="1"/>
              <a:t>States,Finland,Norway</a:t>
            </a:r>
            <a:r>
              <a:rPr lang="en-US" dirty="0"/>
              <a:t> / </a:t>
            </a:r>
            <a:r>
              <a:rPr lang="en-US" dirty="0" err="1"/>
              <a:t>Denmark,Sweden,Japan,Germany,French</a:t>
            </a:r>
            <a:r>
              <a:rPr lang="en-US" dirty="0"/>
              <a:t> </a:t>
            </a:r>
            <a:r>
              <a:rPr lang="en-US" dirty="0" err="1"/>
              <a:t>Canada,France,Italy,Spain</a:t>
            </a:r>
            <a:endParaRPr lang="fr-FR" dirty="0"/>
          </a:p>
        </p:txBody>
      </p:sp>
      <p:sp>
        <p:nvSpPr>
          <p:cNvPr id="4" name="Slide Number Placeholder 3"/>
          <p:cNvSpPr>
            <a:spLocks noGrp="1"/>
          </p:cNvSpPr>
          <p:nvPr>
            <p:ph type="sldNum" sz="quarter" idx="10"/>
          </p:nvPr>
        </p:nvSpPr>
        <p:spPr/>
        <p:txBody>
          <a:bodyPr/>
          <a:lstStyle/>
          <a:p>
            <a:fld id="{603A82D0-766A-4B6A-839D-E07B9B0C1FBC}" type="slidenum">
              <a:rPr lang="fr-FR" smtClean="0"/>
              <a:t>16</a:t>
            </a:fld>
            <a:endParaRPr lang="fr-FR"/>
          </a:p>
        </p:txBody>
      </p:sp>
    </p:spTree>
    <p:extLst>
      <p:ext uri="{BB962C8B-B14F-4D97-AF65-F5344CB8AC3E}">
        <p14:creationId xmlns:p14="http://schemas.microsoft.com/office/powerpoint/2010/main" val="40687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bg1"/>
                </a:solidFill>
              </a:rPr>
              <a:t>Assessments after the ATARI ST and Atari STF</a:t>
            </a:r>
            <a:endParaRPr lang="en-US" dirty="0"/>
          </a:p>
        </p:txBody>
      </p:sp>
      <p:sp>
        <p:nvSpPr>
          <p:cNvPr id="4" name="Slide Number Placeholder 3"/>
          <p:cNvSpPr>
            <a:spLocks noGrp="1"/>
          </p:cNvSpPr>
          <p:nvPr>
            <p:ph type="sldNum" sz="quarter" idx="10"/>
          </p:nvPr>
        </p:nvSpPr>
        <p:spPr/>
        <p:txBody>
          <a:bodyPr/>
          <a:lstStyle/>
          <a:p>
            <a:fld id="{603A82D0-766A-4B6A-839D-E07B9B0C1FBC}" type="slidenum">
              <a:rPr lang="fr-FR" smtClean="0"/>
              <a:t>17</a:t>
            </a:fld>
            <a:endParaRPr lang="fr-FR"/>
          </a:p>
        </p:txBody>
      </p:sp>
    </p:spTree>
    <p:extLst>
      <p:ext uri="{BB962C8B-B14F-4D97-AF65-F5344CB8AC3E}">
        <p14:creationId xmlns:p14="http://schemas.microsoft.com/office/powerpoint/2010/main" val="64124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bg1"/>
                </a:solidFill>
              </a:rPr>
              <a:t>Assessments after the ATARI ST and Atari STF</a:t>
            </a:r>
            <a:endParaRPr lang="en-US" dirty="0"/>
          </a:p>
        </p:txBody>
      </p:sp>
      <p:sp>
        <p:nvSpPr>
          <p:cNvPr id="4" name="Slide Number Placeholder 3"/>
          <p:cNvSpPr>
            <a:spLocks noGrp="1"/>
          </p:cNvSpPr>
          <p:nvPr>
            <p:ph type="sldNum" sz="quarter" idx="10"/>
          </p:nvPr>
        </p:nvSpPr>
        <p:spPr/>
        <p:txBody>
          <a:bodyPr/>
          <a:lstStyle/>
          <a:p>
            <a:fld id="{603A82D0-766A-4B6A-839D-E07B9B0C1FBC}" type="slidenum">
              <a:rPr lang="fr-FR" smtClean="0"/>
              <a:t>18</a:t>
            </a:fld>
            <a:endParaRPr lang="fr-FR"/>
          </a:p>
        </p:txBody>
      </p:sp>
    </p:spTree>
    <p:extLst>
      <p:ext uri="{BB962C8B-B14F-4D97-AF65-F5344CB8AC3E}">
        <p14:creationId xmlns:p14="http://schemas.microsoft.com/office/powerpoint/2010/main" val="275874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72260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76430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952939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337564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239759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46674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140637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2705A8-9604-405E-AE06-0D659046BEF0}" type="datetimeFigureOut">
              <a:rPr lang="fr-FR" smtClean="0"/>
              <a:t>13/09/2018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944779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2705A8-9604-405E-AE06-0D659046BEF0}" type="datetimeFigureOut">
              <a:rPr lang="fr-FR" smtClean="0"/>
              <a:t>13/09/2018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293915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705A8-9604-405E-AE06-0D659046BEF0}" type="datetimeFigureOut">
              <a:rPr lang="fr-FR" smtClean="0"/>
              <a:t>13/09/2018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1327280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8119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94300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10921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1248820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40475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2705A8-9604-405E-AE06-0D659046BEF0}" type="datetimeFigureOut">
              <a:rPr lang="fr-FR" smtClean="0"/>
              <a:t>13/09/2018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27268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248444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2705A8-9604-405E-AE06-0D659046BEF0}" type="datetimeFigureOut">
              <a:rPr lang="fr-FR" smtClean="0"/>
              <a:t>13/09/2018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159875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2705A8-9604-405E-AE06-0D659046BEF0}" type="datetimeFigureOut">
              <a:rPr lang="fr-FR" smtClean="0"/>
              <a:t>13/09/2018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145925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705A8-9604-405E-AE06-0D659046BEF0}" type="datetimeFigureOut">
              <a:rPr lang="fr-FR" smtClean="0"/>
              <a:t>13/09/2018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301010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2306483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2705A8-9604-405E-AE06-0D659046BEF0}" type="datetimeFigureOut">
              <a:rPr lang="fr-FR" smtClean="0"/>
              <a:t>13/09/2018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938905A-3964-4861-AABF-707F2DDE69BD}" type="slidenum">
              <a:rPr lang="fr-FR" smtClean="0"/>
              <a:t>‹#›</a:t>
            </a:fld>
            <a:endParaRPr lang="fr-FR"/>
          </a:p>
        </p:txBody>
      </p:sp>
    </p:spTree>
    <p:extLst>
      <p:ext uri="{BB962C8B-B14F-4D97-AF65-F5344CB8AC3E}">
        <p14:creationId xmlns:p14="http://schemas.microsoft.com/office/powerpoint/2010/main" val="44596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705A8-9604-405E-AE06-0D659046BEF0}" type="datetimeFigureOut">
              <a:rPr lang="fr-FR" smtClean="0"/>
              <a:t>13/09/2018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905A-3964-4861-AABF-707F2DDE69BD}" type="slidenum">
              <a:rPr lang="fr-FR" smtClean="0"/>
              <a:t>‹#›</a:t>
            </a:fld>
            <a:endParaRPr lang="fr-FR"/>
          </a:p>
        </p:txBody>
      </p:sp>
    </p:spTree>
    <p:extLst>
      <p:ext uri="{BB962C8B-B14F-4D97-AF65-F5344CB8AC3E}">
        <p14:creationId xmlns:p14="http://schemas.microsoft.com/office/powerpoint/2010/main" val="2788597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705A8-9604-405E-AE06-0D659046BEF0}" type="datetimeFigureOut">
              <a:rPr lang="fr-FR" smtClean="0"/>
              <a:t>13/09/2018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905A-3964-4861-AABF-707F2DDE69BD}" type="slidenum">
              <a:rPr lang="fr-FR" smtClean="0"/>
              <a:t>‹#›</a:t>
            </a:fld>
            <a:endParaRPr lang="fr-FR"/>
          </a:p>
        </p:txBody>
      </p:sp>
    </p:spTree>
    <p:extLst>
      <p:ext uri="{BB962C8B-B14F-4D97-AF65-F5344CB8AC3E}">
        <p14:creationId xmlns:p14="http://schemas.microsoft.com/office/powerpoint/2010/main" val="2853282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hyperlink" Target="http://www.medusacomputer.com/"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hyperlink" Target="http://www.uweschneider.de/en/projects_milan.php"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didierm.pagesperso-orange.fr/ct60/index-e.htm" TargetMode="External"/><Relationship Id="rId7" Type="http://schemas.openxmlformats.org/officeDocument/2006/relationships/hyperlink" Target="http://atari.8bitchip.info/tosimpr.html"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firebee.org/" TargetMode="External"/><Relationship Id="rId5" Type="http://schemas.openxmlformats.org/officeDocument/2006/relationships/hyperlink" Target="http://didierm.pagesperso-orange.fr/firebeee.htm" TargetMode="External"/><Relationship Id="rId4" Type="http://schemas.openxmlformats.org/officeDocument/2006/relationships/hyperlink" Target="http://powerphenix.com/ct60/english/welcome.htm" TargetMode="External"/><Relationship Id="rId9"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hyperlink" Target="http://www.atari-forum.com/viewtopic.php?f=14&amp;t=33171" TargetMode="External"/><Relationship Id="rId2" Type="http://schemas.openxmlformats.org/officeDocument/2006/relationships/hyperlink" Target="http://www4.pair.com/gribnif/downloads/geneva/"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s://www.application-systems.de/magicmac/" TargetMode="External"/><Relationship Id="rId2" Type="http://schemas.openxmlformats.org/officeDocument/2006/relationships/hyperlink" Target="https://www.application-systems.de/atari/"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gitlab.com/AndreasK/AtariX" TargetMode="External"/><Relationship Id="rId4" Type="http://schemas.openxmlformats.org/officeDocument/2006/relationships/hyperlink" Target="https://www.application-systems.de/magicpc/"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freemint.github.io/" TargetMode="External"/><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hyperlink" Target="https://sourceforge.net/p/freemint/mailman/freemint-discus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freemint.github.io/sparemint/sparemint/"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emutos.sourceforge.net/" TargetMode="External"/><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hyperlink" Target="http://emutos.sourceforge.net/" TargetMode="External"/><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en.wikipedia.org/wiki/Graphics_Environment_Manager" TargetMode="External"/><Relationship Id="rId7" Type="http://schemas.openxmlformats.org/officeDocument/2006/relationships/hyperlink" Target="https://fr.wikipedia.org/wiki/OpenGEM"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s://fr.wikipedia.org/wiki/FreeGEM" TargetMode="External"/><Relationship Id="rId5" Type="http://schemas.openxmlformats.org/officeDocument/2006/relationships/hyperlink" Target="http://www.seasip.info/Gem/" TargetMode="External"/><Relationship Id="rId4" Type="http://schemas.openxmlformats.org/officeDocument/2006/relationships/hyperlink" Target="http://www.deltasof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hyperlink" Target="https://hatari.tuxfamily.org/"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aranym.github.io/" TargetMode="External"/><Relationship Id="rId4" Type="http://schemas.openxmlformats.org/officeDocument/2006/relationships/hyperlink" Target="https://sourceforge.net/projects/steemsse/"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aranym.github.io/afros.html" TargetMode="External"/><Relationship Id="rId7" Type="http://schemas.openxmlformats.org/officeDocument/2006/relationships/hyperlink" Target="https://sites.google.com/site/emaappsarch/news/beekeyandbeepibeta9areavailable"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s://sites.google.com/site/emaappsarch/news/finallythebetaishere" TargetMode="External"/><Relationship Id="rId5" Type="http://schemas.openxmlformats.org/officeDocument/2006/relationships/hyperlink" Target="https://atari.joska.no/VanillaMiNT/" TargetMode="External"/><Relationship Id="rId4" Type="http://schemas.openxmlformats.org/officeDocument/2006/relationships/hyperlink" Target="http://eureka2.12.pagesperso-orange.fr/miniPack.zi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sites.google.com/site/emaappsarch/news/beekeyandbeepibeta9areavailable"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3" Type="http://schemas.openxmlformats.org/officeDocument/2006/relationships/hyperlink" Target="http://firebee.org/" TargetMode="External"/><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84.jp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c/Vretrocomputing" TargetMode="External"/><Relationship Id="rId2" Type="http://schemas.openxmlformats.org/officeDocument/2006/relationships/hyperlink" Target="http://foss-north.se/2018/speakers-and-talks.html#vriviere"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F13B-9434-46B3-B04E-BA3ACDCF4492}"/>
              </a:ext>
            </a:extLst>
          </p:cNvPr>
          <p:cNvSpPr>
            <a:spLocks noGrp="1"/>
          </p:cNvSpPr>
          <p:nvPr>
            <p:ph type="ctrTitle"/>
          </p:nvPr>
        </p:nvSpPr>
        <p:spPr>
          <a:xfrm>
            <a:off x="6746628" y="1783959"/>
            <a:ext cx="4645250" cy="2889114"/>
          </a:xfrm>
        </p:spPr>
        <p:txBody>
          <a:bodyPr anchor="b">
            <a:normAutofit/>
          </a:bodyPr>
          <a:lstStyle/>
          <a:p>
            <a:r>
              <a:rPr lang="fr-FR" sz="9600" b="1" dirty="0"/>
              <a:t>ATARI ST</a:t>
            </a:r>
          </a:p>
        </p:txBody>
      </p:sp>
      <p:sp>
        <p:nvSpPr>
          <p:cNvPr id="3" name="Subtitle 2">
            <a:extLst>
              <a:ext uri="{FF2B5EF4-FFF2-40B4-BE49-F238E27FC236}">
                <a16:creationId xmlns:a16="http://schemas.microsoft.com/office/drawing/2014/main" id="{74FA7DB6-F55F-41A1-B44C-C2225834EC87}"/>
              </a:ext>
            </a:extLst>
          </p:cNvPr>
          <p:cNvSpPr>
            <a:spLocks noGrp="1"/>
          </p:cNvSpPr>
          <p:nvPr>
            <p:ph type="subTitle" idx="1"/>
          </p:nvPr>
        </p:nvSpPr>
        <p:spPr>
          <a:xfrm>
            <a:off x="6746627" y="4750893"/>
            <a:ext cx="4645250" cy="1147863"/>
          </a:xfrm>
        </p:spPr>
        <p:txBody>
          <a:bodyPr anchor="t">
            <a:normAutofit/>
          </a:bodyPr>
          <a:lstStyle/>
          <a:p>
            <a:r>
              <a:rPr lang="en-US" sz="4000" dirty="0"/>
              <a:t>History of </a:t>
            </a:r>
            <a:r>
              <a:rPr lang="en-US" sz="4000" b="1" dirty="0"/>
              <a:t>T</a:t>
            </a:r>
            <a:r>
              <a:rPr lang="en-US" sz="4000" dirty="0"/>
              <a:t>he </a:t>
            </a:r>
            <a:r>
              <a:rPr lang="en-US" sz="4000" b="1" dirty="0"/>
              <a:t>OS</a:t>
            </a:r>
          </a:p>
        </p:txBody>
      </p:sp>
      <p:sp>
        <p:nvSpPr>
          <p:cNvPr id="31" name="Freeform: Shape 3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068436-016E-48B2-917E-6C82AD083141}"/>
              </a:ext>
            </a:extLst>
          </p:cNvPr>
          <p:cNvPicPr>
            <a:picLocks noChangeAspect="1"/>
          </p:cNvPicPr>
          <p:nvPr/>
        </p:nvPicPr>
        <p:blipFill rotWithShape="1">
          <a:blip r:embed="rId2">
            <a:extLst>
              <a:ext uri="{28A0092B-C50C-407E-A947-70E740481C1C}">
                <a14:useLocalDpi xmlns:a14="http://schemas.microsoft.com/office/drawing/2010/main" val="0"/>
              </a:ext>
            </a:extLst>
          </a:blip>
          <a:srcRect t="11772"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6755266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49275"/>
          </a:xfrm>
        </p:spPr>
        <p:txBody>
          <a:bodyPr>
            <a:normAutofit fontScale="90000"/>
          </a:bodyPr>
          <a:lstStyle/>
          <a:p>
            <a:r>
              <a:rPr lang="en-US" dirty="0">
                <a:solidFill>
                  <a:schemeClr val="bg1"/>
                </a:solidFill>
              </a:rPr>
              <a:t>GEM - Graphics Environment Manager</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216515"/>
            <a:ext cx="10515600" cy="5181750"/>
          </a:xfrm>
        </p:spPr>
        <p:txBody>
          <a:bodyPr>
            <a:normAutofit/>
          </a:bodyPr>
          <a:lstStyle/>
          <a:p>
            <a:pPr marL="0" indent="0">
              <a:buNone/>
            </a:pPr>
            <a:r>
              <a:rPr lang="en-US" dirty="0">
                <a:solidFill>
                  <a:schemeClr val="bg1"/>
                </a:solidFill>
              </a:rPr>
              <a:t>The Graphics Environment Manager is a machine independent with set of routines that enable the programmer to use windows, dialogs, the mouse, buttons, and sliders to interface with an end user.</a:t>
            </a:r>
          </a:p>
          <a:p>
            <a:pPr marL="4489450" indent="0">
              <a:buNone/>
            </a:pPr>
            <a:endParaRPr lang="en-US" dirty="0">
              <a:solidFill>
                <a:schemeClr val="bg1"/>
              </a:solidFill>
            </a:endParaRPr>
          </a:p>
          <a:p>
            <a:pPr marL="4489450" indent="0">
              <a:buNone/>
            </a:pPr>
            <a:r>
              <a:rPr lang="en-US" dirty="0">
                <a:solidFill>
                  <a:schemeClr val="bg1"/>
                </a:solidFill>
              </a:rPr>
              <a:t>GEM also allows you to present complex graphics and output them to a number of different devices. It is built so that these features can be defined, accessed, and used with a relatively small number of routines. It also allows limited multitasking through desk accessories.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9" y="2872917"/>
            <a:ext cx="5079002" cy="3165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CD31C158-1E5C-46B3-9FFF-8448459B238A}"/>
              </a:ext>
            </a:extLst>
          </p:cNvPr>
          <p:cNvSpPr txBox="1"/>
          <p:nvPr/>
        </p:nvSpPr>
        <p:spPr>
          <a:xfrm>
            <a:off x="4159926" y="6028933"/>
            <a:ext cx="1103635" cy="369332"/>
          </a:xfrm>
          <a:prstGeom prst="rect">
            <a:avLst/>
          </a:prstGeom>
          <a:noFill/>
        </p:spPr>
        <p:txBody>
          <a:bodyPr wrap="none" rtlCol="0">
            <a:spAutoFit/>
          </a:bodyPr>
          <a:lstStyle/>
          <a:p>
            <a:r>
              <a:rPr lang="fr-FR" dirty="0"/>
              <a:t>GEMView</a:t>
            </a:r>
          </a:p>
        </p:txBody>
      </p:sp>
    </p:spTree>
    <p:extLst>
      <p:ext uri="{BB962C8B-B14F-4D97-AF65-F5344CB8AC3E}">
        <p14:creationId xmlns:p14="http://schemas.microsoft.com/office/powerpoint/2010/main" val="344686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D12096-883B-433A-839D-656C686BC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372" y="3428999"/>
            <a:ext cx="3990609" cy="2925387"/>
          </a:xfrm>
          <a:prstGeom prst="rect">
            <a:avLst/>
          </a:prstGeom>
          <a:solidFill>
            <a:srgbClr val="FFFFFF">
              <a:shade val="85000"/>
            </a:srgbClr>
          </a:solidFill>
          <a:ln w="190500"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49275"/>
          </a:xfrm>
        </p:spPr>
        <p:txBody>
          <a:bodyPr>
            <a:normAutofit fontScale="90000"/>
          </a:bodyPr>
          <a:lstStyle/>
          <a:p>
            <a:r>
              <a:rPr lang="en-US" dirty="0">
                <a:solidFill>
                  <a:schemeClr val="bg1"/>
                </a:solidFill>
              </a:rPr>
              <a:t>GEM - Graphics Environment Manager</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216515"/>
            <a:ext cx="10515600" cy="5435008"/>
          </a:xfrm>
        </p:spPr>
        <p:txBody>
          <a:bodyPr>
            <a:normAutofit fontScale="92500" lnSpcReduction="10000"/>
          </a:bodyPr>
          <a:lstStyle/>
          <a:p>
            <a:pPr marL="0" indent="0">
              <a:buNone/>
            </a:pPr>
            <a:r>
              <a:rPr lang="en-US" dirty="0">
                <a:solidFill>
                  <a:schemeClr val="bg1"/>
                </a:solidFill>
              </a:rPr>
              <a:t>The desktop uses icons to represent devices and files and has windows and dialog boxes. The standard desktop has a trashcan and two floppy disk icons.</a:t>
            </a:r>
            <a:br>
              <a:rPr lang="en-US" dirty="0">
                <a:solidFill>
                  <a:schemeClr val="bg1"/>
                </a:solidFill>
              </a:rPr>
            </a:br>
            <a:r>
              <a:rPr lang="en-US" dirty="0">
                <a:solidFill>
                  <a:schemeClr val="bg1"/>
                </a:solidFill>
              </a:rPr>
              <a:t>On the top part is a drop down menu. It changes its contents depending on the application (much like on a Macintosh), though applications are not required to even use the menu in which case it is removed.</a:t>
            </a:r>
          </a:p>
          <a:p>
            <a:pPr marL="0" indent="0">
              <a:buNone/>
            </a:pPr>
            <a:br>
              <a:rPr lang="en-US" sz="2400" dirty="0">
                <a:solidFill>
                  <a:schemeClr val="bg1"/>
                </a:solidFill>
              </a:rPr>
            </a:br>
            <a:r>
              <a:rPr lang="en-US" dirty="0">
                <a:solidFill>
                  <a:schemeClr val="bg1"/>
                </a:solidFill>
              </a:rPr>
              <a:t>TOS can execute a variety of different filetypes identified by their extensions:</a:t>
            </a:r>
          </a:p>
          <a:p>
            <a:pPr lvl="1">
              <a:buFont typeface="Courier New" panose="02070309020205020404" pitchFamily="49" charset="0"/>
              <a:buChar char="o"/>
            </a:pPr>
            <a:r>
              <a:rPr lang="en-US" b="1" dirty="0">
                <a:solidFill>
                  <a:schemeClr val="bg1"/>
                </a:solidFill>
              </a:rPr>
              <a:t>.ACC </a:t>
            </a:r>
            <a:r>
              <a:rPr lang="en-US" dirty="0">
                <a:solidFill>
                  <a:schemeClr val="bg1"/>
                </a:solidFill>
              </a:rPr>
              <a:t>- Desktop accessory (loaded automatically)</a:t>
            </a:r>
          </a:p>
          <a:p>
            <a:pPr lvl="1">
              <a:buFont typeface="Courier New" panose="02070309020205020404" pitchFamily="49" charset="0"/>
              <a:buChar char="o"/>
            </a:pPr>
            <a:r>
              <a:rPr lang="en-US" b="1" dirty="0">
                <a:solidFill>
                  <a:schemeClr val="bg1"/>
                </a:solidFill>
              </a:rPr>
              <a:t>.PRG </a:t>
            </a:r>
            <a:r>
              <a:rPr lang="en-US" dirty="0">
                <a:solidFill>
                  <a:schemeClr val="bg1"/>
                </a:solidFill>
              </a:rPr>
              <a:t>and </a:t>
            </a:r>
            <a:r>
              <a:rPr lang="en-US" b="1" dirty="0">
                <a:solidFill>
                  <a:schemeClr val="bg1"/>
                </a:solidFill>
              </a:rPr>
              <a:t>.APP </a:t>
            </a:r>
            <a:r>
              <a:rPr lang="en-US" dirty="0">
                <a:solidFill>
                  <a:schemeClr val="bg1"/>
                </a:solidFill>
              </a:rPr>
              <a:t>- Executable program (often GEM programs)</a:t>
            </a:r>
          </a:p>
          <a:p>
            <a:pPr lvl="1">
              <a:buFont typeface="Courier New" panose="02070309020205020404" pitchFamily="49" charset="0"/>
              <a:buChar char="o"/>
            </a:pPr>
            <a:r>
              <a:rPr lang="en-US" b="1" dirty="0">
                <a:solidFill>
                  <a:schemeClr val="bg1"/>
                </a:solidFill>
              </a:rPr>
              <a:t>.TOS </a:t>
            </a:r>
            <a:r>
              <a:rPr lang="en-US" dirty="0">
                <a:solidFill>
                  <a:schemeClr val="bg1"/>
                </a:solidFill>
              </a:rPr>
              <a:t>- Programs that only uses GEMDOS and not the GEM system to work.</a:t>
            </a:r>
          </a:p>
          <a:p>
            <a:pPr lvl="1">
              <a:buFont typeface="Courier New" panose="02070309020205020404" pitchFamily="49" charset="0"/>
              <a:buChar char="o"/>
            </a:pPr>
            <a:r>
              <a:rPr lang="en-US" b="1" dirty="0">
                <a:solidFill>
                  <a:schemeClr val="bg1"/>
                </a:solidFill>
              </a:rPr>
              <a:t>.TTP </a:t>
            </a:r>
            <a:r>
              <a:rPr lang="en-US" dirty="0">
                <a:solidFill>
                  <a:schemeClr val="bg1"/>
                </a:solidFill>
              </a:rPr>
              <a:t>- TOS Takes Parameters. Opens up a dialog box in which you can add arguments for the program.</a:t>
            </a:r>
          </a:p>
          <a:p>
            <a:pPr marL="0" indent="0">
              <a:buNone/>
            </a:pPr>
            <a:br>
              <a:rPr lang="en-US" sz="2400" dirty="0">
                <a:solidFill>
                  <a:schemeClr val="bg1"/>
                </a:solidFill>
              </a:rPr>
            </a:br>
            <a:r>
              <a:rPr lang="en-US" dirty="0">
                <a:solidFill>
                  <a:schemeClr val="bg1"/>
                </a:solidFill>
              </a:rPr>
              <a:t>If the floppy is inserted into the drive when the computer boots, it will bypass the GEM desktop and boot the program contained in an AUTO folder. This is used by many demos and most games </a:t>
            </a:r>
            <a:r>
              <a:rPr lang="en-US" dirty="0">
                <a:solidFill>
                  <a:schemeClr val="bg1"/>
                </a:solidFill>
                <a:sym typeface="Wingdings" panose="05000000000000000000" pitchFamily="2" charset="2"/>
              </a:rPr>
              <a:t></a:t>
            </a:r>
            <a:endParaRPr lang="en-US" sz="2400" dirty="0">
              <a:solidFill>
                <a:schemeClr val="bg1"/>
              </a:solidFill>
            </a:endParaRPr>
          </a:p>
        </p:txBody>
      </p:sp>
    </p:spTree>
    <p:extLst>
      <p:ext uri="{BB962C8B-B14F-4D97-AF65-F5344CB8AC3E}">
        <p14:creationId xmlns:p14="http://schemas.microsoft.com/office/powerpoint/2010/main" val="261264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49275"/>
          </a:xfrm>
        </p:spPr>
        <p:txBody>
          <a:bodyPr>
            <a:normAutofit fontScale="90000"/>
          </a:bodyPr>
          <a:lstStyle/>
          <a:p>
            <a:r>
              <a:rPr lang="fr-FR" dirty="0">
                <a:solidFill>
                  <a:schemeClr val="bg1"/>
                </a:solidFill>
              </a:rPr>
              <a:t>Atari ST - Ready to use?</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4489" y="1053196"/>
            <a:ext cx="7363022" cy="5522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516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432" y="1029681"/>
            <a:ext cx="5421268" cy="3614177"/>
          </a:xfrm>
          <a:prstGeom prst="rect">
            <a:avLst/>
          </a:prstGeom>
        </p:spPr>
      </p:pic>
      <p:sp>
        <p:nvSpPr>
          <p:cNvPr id="6" name="Content Placeholder 5"/>
          <p:cNvSpPr>
            <a:spLocks noGrp="1"/>
          </p:cNvSpPr>
          <p:nvPr>
            <p:ph idx="1"/>
          </p:nvPr>
        </p:nvSpPr>
        <p:spPr>
          <a:xfrm>
            <a:off x="2737251" y="3120420"/>
            <a:ext cx="8934156" cy="1994021"/>
          </a:xfrm>
        </p:spPr>
        <p:txBody>
          <a:bodyPr>
            <a:noAutofit/>
          </a:bodyPr>
          <a:lstStyle/>
          <a:p>
            <a:pPr marL="266700" indent="0" algn="r" defTabSz="358775">
              <a:buNone/>
            </a:pPr>
            <a:r>
              <a:rPr lang="fr-FR" sz="4400" b="1" dirty="0">
                <a:solidFill>
                  <a:schemeClr val="bg1"/>
                </a:solidFill>
                <a:effectLst>
                  <a:outerShdw blurRad="38100" dist="38100" dir="2700000" algn="tl">
                    <a:srgbClr val="000000">
                      <a:alpha val="43137"/>
                    </a:srgbClr>
                  </a:outerShdw>
                </a:effectLst>
              </a:rPr>
              <a:t>MAC</a:t>
            </a:r>
            <a:endParaRPr lang="fr-FR" sz="3200" b="1" dirty="0">
              <a:solidFill>
                <a:schemeClr val="bg1"/>
              </a:solidFill>
              <a:effectLst>
                <a:outerShdw blurRad="38100" dist="38100" dir="2700000" algn="tl">
                  <a:srgbClr val="000000">
                    <a:alpha val="43137"/>
                  </a:srgbClr>
                </a:outerShdw>
              </a:effectLst>
            </a:endParaRPr>
          </a:p>
          <a:p>
            <a:pPr marL="266700" lvl="2" indent="0" algn="r" defTabSz="358775">
              <a:buFont typeface="Wingdings" panose="05000000000000000000" pitchFamily="2" charset="2"/>
              <a:buChar char="ü"/>
            </a:pPr>
            <a:r>
              <a:rPr lang="fr-FR" sz="2800" dirty="0">
                <a:solidFill>
                  <a:schemeClr val="bg1"/>
                </a:solidFill>
                <a:effectLst>
                  <a:outerShdw blurRad="38100" dist="38100" dir="2700000" algn="tl">
                    <a:srgbClr val="000000">
                      <a:alpha val="43137"/>
                    </a:srgbClr>
                  </a:outerShdw>
                </a:effectLst>
              </a:rPr>
              <a:t> Soft : </a:t>
            </a:r>
            <a:r>
              <a:rPr lang="fr-FR" sz="2800" b="1" dirty="0">
                <a:solidFill>
                  <a:schemeClr val="bg1"/>
                </a:solidFill>
                <a:effectLst>
                  <a:outerShdw blurRad="38100" dist="38100" dir="2700000" algn="tl">
                    <a:srgbClr val="000000">
                      <a:alpha val="43137"/>
                    </a:srgbClr>
                  </a:outerShdw>
                </a:effectLst>
              </a:rPr>
              <a:t>Aladin</a:t>
            </a:r>
          </a:p>
          <a:p>
            <a:pPr marL="266700" lvl="2" indent="0" algn="r" defTabSz="358775">
              <a:buFont typeface="Wingdings" panose="05000000000000000000" pitchFamily="2" charset="2"/>
              <a:buChar char="ü"/>
            </a:pPr>
            <a:r>
              <a:rPr lang="fr-FR" sz="2800" dirty="0">
                <a:solidFill>
                  <a:schemeClr val="bg1"/>
                </a:solidFill>
                <a:effectLst>
                  <a:outerShdw blurRad="38100" dist="38100" dir="2700000" algn="tl">
                    <a:srgbClr val="000000">
                      <a:alpha val="43137"/>
                    </a:srgbClr>
                  </a:outerShdw>
                </a:effectLst>
              </a:rPr>
              <a:t> Hardware : </a:t>
            </a:r>
            <a:r>
              <a:rPr lang="fr-FR" sz="2800" b="1" dirty="0">
                <a:solidFill>
                  <a:schemeClr val="bg1"/>
                </a:solidFill>
                <a:effectLst>
                  <a:outerShdw blurRad="38100" dist="38100" dir="2700000" algn="tl">
                    <a:srgbClr val="000000">
                      <a:alpha val="43137"/>
                    </a:srgbClr>
                  </a:outerShdw>
                </a:effectLst>
              </a:rPr>
              <a:t>Spectre GCR</a:t>
            </a:r>
          </a:p>
          <a:p>
            <a:pPr marL="3052763" lvl="1" indent="0" algn="r">
              <a:buNone/>
            </a:pPr>
            <a:r>
              <a:rPr lang="fr-FR" sz="2000" dirty="0">
                <a:effectLst>
                  <a:outerShdw blurRad="38100" dist="38100" dir="2700000" algn="tl">
                    <a:srgbClr val="000000">
                      <a:alpha val="43137"/>
                    </a:srgbClr>
                  </a:outerShdw>
                </a:effectLst>
              </a:rPr>
              <a:t>Atari STF surnamed « Jackintosh »</a:t>
            </a:r>
          </a:p>
          <a:p>
            <a:pPr marL="3671888" indent="265113">
              <a:buNone/>
            </a:pPr>
            <a:br>
              <a:rPr lang="fr-FR" sz="4400" dirty="0">
                <a:solidFill>
                  <a:schemeClr val="bg1"/>
                </a:solidFill>
              </a:rPr>
            </a:br>
            <a:endParaRPr lang="en-US" sz="36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53" y="939386"/>
            <a:ext cx="3207915" cy="47418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813" y="3019795"/>
            <a:ext cx="4277321" cy="2673326"/>
          </a:xfrm>
          <a:prstGeom prst="rect">
            <a:avLst/>
          </a:prstGeom>
        </p:spPr>
      </p:pic>
      <p:grpSp>
        <p:nvGrpSpPr>
          <p:cNvPr id="10" name="Group 9"/>
          <p:cNvGrpSpPr/>
          <p:nvPr/>
        </p:nvGrpSpPr>
        <p:grpSpPr>
          <a:xfrm>
            <a:off x="513566" y="5822469"/>
            <a:ext cx="11198269" cy="830997"/>
            <a:chOff x="513566" y="6068652"/>
            <a:chExt cx="11198269" cy="830997"/>
          </a:xfrm>
        </p:grpSpPr>
        <p:sp>
          <p:nvSpPr>
            <p:cNvPr id="3" name="TextBox 2"/>
            <p:cNvSpPr txBox="1"/>
            <p:nvPr/>
          </p:nvSpPr>
          <p:spPr>
            <a:xfrm>
              <a:off x="513566" y="6068652"/>
              <a:ext cx="11198269" cy="830997"/>
            </a:xfrm>
            <a:prstGeom prst="rect">
              <a:avLst/>
            </a:prstGeom>
            <a:noFill/>
          </p:spPr>
          <p:txBody>
            <a:bodyPr wrap="square" rtlCol="0">
              <a:spAutoFit/>
            </a:bodyPr>
            <a:lstStyle/>
            <a:p>
              <a:r>
                <a:rPr lang="en-US" sz="2400" dirty="0">
                  <a:solidFill>
                    <a:schemeClr val="bg1"/>
                  </a:solidFill>
                </a:rPr>
                <a:t>       GEMDOS which makes easy the transition from the PC to the ST and is compatible with the DOS calls of the PC (</a:t>
              </a:r>
              <a:r>
                <a:rPr lang="en-US" sz="2400" dirty="0" err="1">
                  <a:solidFill>
                    <a:schemeClr val="bg1"/>
                  </a:solidFill>
                </a:rPr>
                <a:t>int</a:t>
              </a:r>
              <a:r>
                <a:rPr lang="en-US" sz="2400" dirty="0">
                  <a:solidFill>
                    <a:schemeClr val="bg1"/>
                  </a:solidFill>
                </a:rPr>
                <a:t> 21h)</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57" y="6075035"/>
              <a:ext cx="419048" cy="393651"/>
            </a:xfrm>
            <a:prstGeom prst="rect">
              <a:avLst/>
            </a:prstGeom>
          </p:spPr>
        </p:pic>
      </p:grpSp>
      <p:sp>
        <p:nvSpPr>
          <p:cNvPr id="11" name="TextBox 10">
            <a:extLst>
              <a:ext uri="{FF2B5EF4-FFF2-40B4-BE49-F238E27FC236}">
                <a16:creationId xmlns:a16="http://schemas.microsoft.com/office/drawing/2014/main" id="{859BBC30-6378-45C7-895D-2C784F8D6B37}"/>
              </a:ext>
            </a:extLst>
          </p:cNvPr>
          <p:cNvSpPr txBox="1"/>
          <p:nvPr/>
        </p:nvSpPr>
        <p:spPr>
          <a:xfrm>
            <a:off x="1781813" y="4033908"/>
            <a:ext cx="4487550" cy="1692771"/>
          </a:xfrm>
          <a:prstGeom prst="rect">
            <a:avLst/>
          </a:prstGeom>
          <a:noFill/>
        </p:spPr>
        <p:txBody>
          <a:bodyPr wrap="square" rtlCol="0">
            <a:spAutoFit/>
          </a:bodyPr>
          <a:lstStyle/>
          <a:p>
            <a:pPr indent="265113">
              <a:buNone/>
            </a:pPr>
            <a:r>
              <a:rPr lang="fr-FR" sz="4800" dirty="0">
                <a:solidFill>
                  <a:schemeClr val="bg1"/>
                </a:solidFill>
                <a:effectLst>
                  <a:outerShdw blurRad="38100" dist="38100" dir="2700000" algn="tl">
                    <a:srgbClr val="000000">
                      <a:alpha val="43137"/>
                    </a:srgbClr>
                  </a:outerShdw>
                </a:effectLst>
              </a:rPr>
              <a:t>IBM </a:t>
            </a:r>
            <a:r>
              <a:rPr lang="fr-FR" sz="4400" b="1" dirty="0">
                <a:solidFill>
                  <a:schemeClr val="bg1"/>
                </a:solidFill>
                <a:effectLst>
                  <a:outerShdw blurRad="38100" dist="38100" dir="2700000" algn="tl">
                    <a:srgbClr val="000000">
                      <a:alpha val="43137"/>
                    </a:srgbClr>
                  </a:outerShdw>
                </a:effectLst>
              </a:rPr>
              <a:t>PC</a:t>
            </a:r>
            <a:endParaRPr lang="fr-FR" sz="3600" b="1" dirty="0">
              <a:solidFill>
                <a:schemeClr val="bg1"/>
              </a:solidFill>
              <a:effectLst>
                <a:outerShdw blurRad="38100" dist="38100" dir="2700000" algn="tl">
                  <a:srgbClr val="000000">
                    <a:alpha val="43137"/>
                  </a:srgbClr>
                </a:outerShdw>
              </a:effectLst>
            </a:endParaRPr>
          </a:p>
          <a:p>
            <a:pPr marL="0" lvl="2" indent="265113">
              <a:buFont typeface="Wingdings" panose="05000000000000000000" pitchFamily="2" charset="2"/>
              <a:buChar char="ü"/>
            </a:pPr>
            <a:r>
              <a:rPr lang="fr-FR" sz="2800" dirty="0">
                <a:solidFill>
                  <a:schemeClr val="bg1"/>
                </a:solidFill>
                <a:effectLst>
                  <a:outerShdw blurRad="38100" dist="38100" dir="2700000" algn="tl">
                    <a:srgbClr val="000000">
                      <a:alpha val="43137"/>
                    </a:srgbClr>
                  </a:outerShdw>
                </a:effectLst>
              </a:rPr>
              <a:t>Soft : </a:t>
            </a:r>
            <a:r>
              <a:rPr lang="fr-FR" sz="2800" b="1" dirty="0">
                <a:solidFill>
                  <a:schemeClr val="bg1"/>
                </a:solidFill>
                <a:effectLst>
                  <a:outerShdw blurRad="38100" dist="38100" dir="2700000" algn="tl">
                    <a:srgbClr val="000000">
                      <a:alpha val="43137"/>
                    </a:srgbClr>
                  </a:outerShdw>
                </a:effectLst>
              </a:rPr>
              <a:t>PC DITTO</a:t>
            </a:r>
          </a:p>
          <a:p>
            <a:pPr marL="0" lvl="2" indent="265113">
              <a:buFont typeface="Wingdings" panose="05000000000000000000" pitchFamily="2" charset="2"/>
              <a:buChar char="ü"/>
            </a:pPr>
            <a:r>
              <a:rPr lang="fr-FR" sz="2800" dirty="0">
                <a:solidFill>
                  <a:schemeClr val="bg1"/>
                </a:solidFill>
                <a:effectLst>
                  <a:outerShdw blurRad="38100" dist="38100" dir="2700000" algn="tl">
                    <a:srgbClr val="000000">
                      <a:alpha val="43137"/>
                    </a:srgbClr>
                  </a:outerShdw>
                </a:effectLst>
              </a:rPr>
              <a:t>Hardware : </a:t>
            </a:r>
            <a:r>
              <a:rPr lang="fr-FR" sz="2800" b="1" dirty="0" err="1">
                <a:solidFill>
                  <a:schemeClr val="bg1"/>
                </a:solidFill>
                <a:effectLst>
                  <a:outerShdw blurRad="38100" dist="38100" dir="2700000" algn="tl">
                    <a:srgbClr val="000000">
                      <a:alpha val="43137"/>
                    </a:srgbClr>
                  </a:outerShdw>
                </a:effectLst>
              </a:rPr>
              <a:t>SuperCharger</a:t>
            </a:r>
            <a:endParaRPr lang="fr-FR" sz="2800" b="1"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49275"/>
          </a:xfrm>
        </p:spPr>
        <p:txBody>
          <a:bodyPr>
            <a:normAutofit fontScale="90000"/>
          </a:bodyPr>
          <a:lstStyle/>
          <a:p>
            <a:r>
              <a:rPr lang="en-US" dirty="0">
                <a:solidFill>
                  <a:schemeClr val="bg1"/>
                </a:solidFill>
              </a:rPr>
              <a:t>System compliance and emulations</a:t>
            </a:r>
          </a:p>
        </p:txBody>
      </p:sp>
    </p:spTree>
    <p:extLst>
      <p:ext uri="{BB962C8B-B14F-4D97-AF65-F5344CB8AC3E}">
        <p14:creationId xmlns:p14="http://schemas.microsoft.com/office/powerpoint/2010/main" val="270213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49275"/>
          </a:xfrm>
        </p:spPr>
        <p:txBody>
          <a:bodyPr>
            <a:normAutofit fontScale="90000"/>
          </a:bodyPr>
          <a:lstStyle/>
          <a:p>
            <a:r>
              <a:rPr lang="fr-FR" dirty="0">
                <a:solidFill>
                  <a:schemeClr val="bg1"/>
                </a:solidFill>
              </a:rPr>
              <a:t>Evolution of the Atari ST OS</a:t>
            </a:r>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2151545894"/>
              </p:ext>
            </p:extLst>
          </p:nvPr>
        </p:nvGraphicFramePr>
        <p:xfrm>
          <a:off x="313566" y="3157464"/>
          <a:ext cx="11111216" cy="3200400"/>
        </p:xfrm>
        <a:graphic>
          <a:graphicData uri="http://schemas.openxmlformats.org/drawingml/2006/table">
            <a:tbl>
              <a:tblPr firstRow="1" bandRow="1">
                <a:tableStyleId>{E929F9F4-4A8F-4326-A1B4-22849713DDAB}</a:tableStyleId>
              </a:tblPr>
              <a:tblGrid>
                <a:gridCol w="1199837">
                  <a:extLst>
                    <a:ext uri="{9D8B030D-6E8A-4147-A177-3AD203B41FA5}">
                      <a16:colId xmlns:a16="http://schemas.microsoft.com/office/drawing/2014/main" val="1421163325"/>
                    </a:ext>
                  </a:extLst>
                </a:gridCol>
                <a:gridCol w="1913206">
                  <a:extLst>
                    <a:ext uri="{9D8B030D-6E8A-4147-A177-3AD203B41FA5}">
                      <a16:colId xmlns:a16="http://schemas.microsoft.com/office/drawing/2014/main" val="500223454"/>
                    </a:ext>
                  </a:extLst>
                </a:gridCol>
                <a:gridCol w="1758461">
                  <a:extLst>
                    <a:ext uri="{9D8B030D-6E8A-4147-A177-3AD203B41FA5}">
                      <a16:colId xmlns:a16="http://schemas.microsoft.com/office/drawing/2014/main" val="695466869"/>
                    </a:ext>
                  </a:extLst>
                </a:gridCol>
                <a:gridCol w="1336431">
                  <a:extLst>
                    <a:ext uri="{9D8B030D-6E8A-4147-A177-3AD203B41FA5}">
                      <a16:colId xmlns:a16="http://schemas.microsoft.com/office/drawing/2014/main" val="754766130"/>
                    </a:ext>
                  </a:extLst>
                </a:gridCol>
                <a:gridCol w="1505243">
                  <a:extLst>
                    <a:ext uri="{9D8B030D-6E8A-4147-A177-3AD203B41FA5}">
                      <a16:colId xmlns:a16="http://schemas.microsoft.com/office/drawing/2014/main" val="441142837"/>
                    </a:ext>
                  </a:extLst>
                </a:gridCol>
                <a:gridCol w="942536">
                  <a:extLst>
                    <a:ext uri="{9D8B030D-6E8A-4147-A177-3AD203B41FA5}">
                      <a16:colId xmlns:a16="http://schemas.microsoft.com/office/drawing/2014/main" val="2777548646"/>
                    </a:ext>
                  </a:extLst>
                </a:gridCol>
                <a:gridCol w="2455502">
                  <a:extLst>
                    <a:ext uri="{9D8B030D-6E8A-4147-A177-3AD203B41FA5}">
                      <a16:colId xmlns:a16="http://schemas.microsoft.com/office/drawing/2014/main" val="722977492"/>
                    </a:ext>
                  </a:extLst>
                </a:gridCol>
              </a:tblGrid>
              <a:tr h="370840">
                <a:tc>
                  <a:txBody>
                    <a:bodyPr/>
                    <a:lstStyle/>
                    <a:p>
                      <a:pPr algn="ctr"/>
                      <a:r>
                        <a:rPr lang="fr-FR" sz="2400" dirty="0"/>
                        <a:t>Version</a:t>
                      </a:r>
                      <a:endParaRPr lang="en-US" sz="2400" dirty="0"/>
                    </a:p>
                  </a:txBody>
                  <a:tcPr/>
                </a:tc>
                <a:tc>
                  <a:txBody>
                    <a:bodyPr/>
                    <a:lstStyle/>
                    <a:p>
                      <a:pPr algn="ctr"/>
                      <a:r>
                        <a:rPr lang="fr-FR" sz="2400" dirty="0"/>
                        <a:t>Name</a:t>
                      </a:r>
                      <a:endParaRPr lang="en-US" sz="2400" dirty="0"/>
                    </a:p>
                  </a:txBody>
                  <a:tcPr/>
                </a:tc>
                <a:tc>
                  <a:txBody>
                    <a:bodyPr/>
                    <a:lstStyle/>
                    <a:p>
                      <a:pPr algn="ctr"/>
                      <a:r>
                        <a:rPr lang="fr-FR" sz="2400" dirty="0"/>
                        <a:t>Date</a:t>
                      </a:r>
                      <a:endParaRPr lang="en-US" sz="2400" dirty="0"/>
                    </a:p>
                  </a:txBody>
                  <a:tcPr/>
                </a:tc>
                <a:tc>
                  <a:txBody>
                    <a:bodyPr/>
                    <a:lstStyle/>
                    <a:p>
                      <a:pPr algn="ctr"/>
                      <a:r>
                        <a:rPr lang="fr-FR" sz="2400" dirty="0"/>
                        <a:t>Support</a:t>
                      </a:r>
                      <a:endParaRPr lang="en-US" sz="2400" dirty="0"/>
                    </a:p>
                  </a:txBody>
                  <a:tcPr/>
                </a:tc>
                <a:tc>
                  <a:txBody>
                    <a:bodyPr/>
                    <a:lstStyle/>
                    <a:p>
                      <a:pPr algn="ctr"/>
                      <a:r>
                        <a:rPr lang="fr-FR" sz="2400" dirty="0"/>
                        <a:t>GEMDOS</a:t>
                      </a:r>
                      <a:endParaRPr lang="en-US" sz="2400" dirty="0"/>
                    </a:p>
                  </a:txBody>
                  <a:tcPr/>
                </a:tc>
                <a:tc>
                  <a:txBody>
                    <a:bodyPr/>
                    <a:lstStyle/>
                    <a:p>
                      <a:pPr algn="ctr"/>
                      <a:r>
                        <a:rPr lang="fr-FR" sz="2400" dirty="0"/>
                        <a:t>AES</a:t>
                      </a:r>
                      <a:endParaRPr lang="en-US" sz="2400" dirty="0"/>
                    </a:p>
                  </a:txBody>
                  <a:tcPr/>
                </a:tc>
                <a:tc>
                  <a:txBody>
                    <a:bodyPr/>
                    <a:lstStyle/>
                    <a:p>
                      <a:pPr algn="ctr"/>
                      <a:r>
                        <a:rPr lang="en-US" sz="2400" dirty="0"/>
                        <a:t>Model</a:t>
                      </a:r>
                    </a:p>
                  </a:txBody>
                  <a:tcPr/>
                </a:tc>
                <a:extLst>
                  <a:ext uri="{0D108BD9-81ED-4DB2-BD59-A6C34878D82A}">
                    <a16:rowId xmlns:a16="http://schemas.microsoft.com/office/drawing/2014/main" val="3534613367"/>
                  </a:ext>
                </a:extLst>
              </a:tr>
              <a:tr h="370840">
                <a:tc>
                  <a:txBody>
                    <a:bodyPr/>
                    <a:lstStyle/>
                    <a:p>
                      <a:pPr algn="ctr"/>
                      <a:r>
                        <a:rPr lang="fr-FR" sz="2400" dirty="0"/>
                        <a:t>1.00</a:t>
                      </a:r>
                      <a:endParaRPr lang="en-US" sz="2400" dirty="0"/>
                    </a:p>
                  </a:txBody>
                  <a:tcPr/>
                </a:tc>
                <a:tc>
                  <a:txBody>
                    <a:bodyPr/>
                    <a:lstStyle/>
                    <a:p>
                      <a:pPr algn="ctr"/>
                      <a:r>
                        <a:rPr lang="en-US" sz="2400" dirty="0"/>
                        <a:t>Mushroom</a:t>
                      </a:r>
                    </a:p>
                  </a:txBody>
                  <a:tcPr/>
                </a:tc>
                <a:tc>
                  <a:txBody>
                    <a:bodyPr/>
                    <a:lstStyle/>
                    <a:p>
                      <a:pPr algn="ctr"/>
                      <a:r>
                        <a:rPr lang="en-US" sz="2400" dirty="0"/>
                        <a:t>20.06.1985</a:t>
                      </a:r>
                    </a:p>
                  </a:txBody>
                  <a:tcPr/>
                </a:tc>
                <a:tc>
                  <a:txBody>
                    <a:bodyPr/>
                    <a:lstStyle/>
                    <a:p>
                      <a:pPr algn="ctr"/>
                      <a:r>
                        <a:rPr lang="fr-FR" sz="2400" dirty="0"/>
                        <a:t>RAM</a:t>
                      </a:r>
                      <a:endParaRPr lang="en-US" sz="2400" dirty="0"/>
                    </a:p>
                  </a:txBody>
                  <a:tcPr/>
                </a:tc>
                <a:tc>
                  <a:txBody>
                    <a:bodyPr/>
                    <a:lstStyle/>
                    <a:p>
                      <a:pPr algn="ctr"/>
                      <a:r>
                        <a:rPr lang="fr-FR" sz="2400" dirty="0"/>
                        <a:t>0.13</a:t>
                      </a:r>
                      <a:endParaRPr lang="en-US" sz="2400" dirty="0"/>
                    </a:p>
                  </a:txBody>
                  <a:tcPr/>
                </a:tc>
                <a:tc>
                  <a:txBody>
                    <a:bodyPr/>
                    <a:lstStyle/>
                    <a:p>
                      <a:pPr algn="ctr"/>
                      <a:r>
                        <a:rPr lang="fr-FR" sz="2400" dirty="0"/>
                        <a:t>1.01</a:t>
                      </a:r>
                      <a:endParaRPr lang="en-US" sz="2400" dirty="0"/>
                    </a:p>
                  </a:txBody>
                  <a:tcPr/>
                </a:tc>
                <a:tc>
                  <a:txBody>
                    <a:bodyPr/>
                    <a:lstStyle/>
                    <a:p>
                      <a:pPr algn="ctr"/>
                      <a:r>
                        <a:rPr lang="en-US" sz="2400" dirty="0"/>
                        <a:t>ST</a:t>
                      </a:r>
                    </a:p>
                  </a:txBody>
                  <a:tcPr/>
                </a:tc>
                <a:extLst>
                  <a:ext uri="{0D108BD9-81ED-4DB2-BD59-A6C34878D82A}">
                    <a16:rowId xmlns:a16="http://schemas.microsoft.com/office/drawing/2014/main" val="2988147650"/>
                  </a:ext>
                </a:extLst>
              </a:tr>
              <a:tr h="370840">
                <a:tc>
                  <a:txBody>
                    <a:bodyPr/>
                    <a:lstStyle/>
                    <a:p>
                      <a:pPr algn="ctr"/>
                      <a:r>
                        <a:rPr lang="fr-FR" sz="2400" dirty="0"/>
                        <a:t>1.00</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Old TOS</a:t>
                      </a:r>
                      <a:endParaRPr lang="en-US" sz="2400" b="1" dirty="0"/>
                    </a:p>
                  </a:txBody>
                  <a:tcPr/>
                </a:tc>
                <a:tc>
                  <a:txBody>
                    <a:bodyPr/>
                    <a:lstStyle/>
                    <a:p>
                      <a:pPr algn="ctr"/>
                      <a:r>
                        <a:rPr lang="en-US" sz="2400" dirty="0"/>
                        <a:t>06.02.1986</a:t>
                      </a:r>
                    </a:p>
                  </a:txBody>
                  <a:tcPr/>
                </a:tc>
                <a:tc>
                  <a:txBody>
                    <a:bodyPr/>
                    <a:lstStyle/>
                    <a:p>
                      <a:pPr algn="ctr"/>
                      <a:r>
                        <a:rPr lang="fr-FR" sz="2400" dirty="0"/>
                        <a:t>ROM</a:t>
                      </a:r>
                      <a:endParaRPr lang="en-US" sz="2400" dirty="0"/>
                    </a:p>
                  </a:txBody>
                  <a:tcPr/>
                </a:tc>
                <a:tc>
                  <a:txBody>
                    <a:bodyPr/>
                    <a:lstStyle/>
                    <a:p>
                      <a:pPr algn="ctr"/>
                      <a:r>
                        <a:rPr lang="fr-FR" sz="2400" dirty="0"/>
                        <a:t>0.13</a:t>
                      </a:r>
                      <a:endParaRPr lang="en-US" sz="2400" dirty="0"/>
                    </a:p>
                  </a:txBody>
                  <a:tcPr/>
                </a:tc>
                <a:tc>
                  <a:txBody>
                    <a:bodyPr/>
                    <a:lstStyle/>
                    <a:p>
                      <a:pPr algn="ctr"/>
                      <a:r>
                        <a:rPr lang="fr-FR" sz="2400" dirty="0"/>
                        <a:t>1.20</a:t>
                      </a:r>
                      <a:endParaRPr lang="en-US" sz="2400" dirty="0"/>
                    </a:p>
                  </a:txBody>
                  <a:tcPr/>
                </a:tc>
                <a:tc>
                  <a:txBody>
                    <a:bodyPr/>
                    <a:lstStyle/>
                    <a:p>
                      <a:pPr algn="ctr"/>
                      <a:r>
                        <a:rPr lang="en-US" sz="2400" dirty="0"/>
                        <a:t>ST/STF</a:t>
                      </a:r>
                    </a:p>
                  </a:txBody>
                  <a:tcPr/>
                </a:tc>
                <a:extLst>
                  <a:ext uri="{0D108BD9-81ED-4DB2-BD59-A6C34878D82A}">
                    <a16:rowId xmlns:a16="http://schemas.microsoft.com/office/drawing/2014/main" val="368671214"/>
                  </a:ext>
                </a:extLst>
              </a:tr>
              <a:tr h="370840">
                <a:tc>
                  <a:txBody>
                    <a:bodyPr/>
                    <a:lstStyle/>
                    <a:p>
                      <a:pPr algn="ctr"/>
                      <a:r>
                        <a:rPr lang="fr-FR" sz="2400" dirty="0"/>
                        <a:t>1.02</a:t>
                      </a:r>
                      <a:endParaRPr lang="en-US" sz="2400" dirty="0"/>
                    </a:p>
                  </a:txBody>
                  <a:tcPr/>
                </a:tc>
                <a:tc>
                  <a:txBody>
                    <a:bodyPr/>
                    <a:lstStyle/>
                    <a:p>
                      <a:pPr algn="ctr"/>
                      <a:r>
                        <a:rPr lang="en-US" sz="2400" dirty="0"/>
                        <a:t>Blitter</a:t>
                      </a:r>
                    </a:p>
                  </a:txBody>
                  <a:tcPr/>
                </a:tc>
                <a:tc>
                  <a:txBody>
                    <a:bodyPr/>
                    <a:lstStyle/>
                    <a:p>
                      <a:pPr algn="ctr"/>
                      <a:r>
                        <a:rPr lang="en-US" sz="2400" dirty="0"/>
                        <a:t>22.04.1987</a:t>
                      </a:r>
                    </a:p>
                  </a:txBody>
                  <a:tcPr/>
                </a:tc>
                <a:tc>
                  <a:txBody>
                    <a:bodyPr/>
                    <a:lstStyle/>
                    <a:p>
                      <a:pPr algn="ctr"/>
                      <a:r>
                        <a:rPr lang="fr-FR" sz="2400" dirty="0"/>
                        <a:t>ROM</a:t>
                      </a:r>
                      <a:endParaRPr lang="en-US" sz="2400" dirty="0"/>
                    </a:p>
                  </a:txBody>
                  <a:tcPr/>
                </a:tc>
                <a:tc>
                  <a:txBody>
                    <a:bodyPr/>
                    <a:lstStyle/>
                    <a:p>
                      <a:pPr algn="ctr"/>
                      <a:r>
                        <a:rPr lang="fr-FR" sz="2400" dirty="0"/>
                        <a:t>0.13</a:t>
                      </a:r>
                      <a:endParaRPr lang="en-US" sz="2400" dirty="0"/>
                    </a:p>
                  </a:txBody>
                  <a:tcPr/>
                </a:tc>
                <a:tc>
                  <a:txBody>
                    <a:bodyPr/>
                    <a:lstStyle/>
                    <a:p>
                      <a:pPr algn="ctr"/>
                      <a:r>
                        <a:rPr lang="fr-FR" sz="2400" dirty="0"/>
                        <a:t>1.40</a:t>
                      </a:r>
                      <a:endParaRPr lang="en-US" sz="2400" dirty="0"/>
                    </a:p>
                  </a:txBody>
                  <a:tcPr/>
                </a:tc>
                <a:tc>
                  <a:txBody>
                    <a:bodyPr/>
                    <a:lstStyle/>
                    <a:p>
                      <a:pPr algn="ctr"/>
                      <a:r>
                        <a:rPr lang="en-US" sz="2400" dirty="0"/>
                        <a:t>MEGA/STF</a:t>
                      </a:r>
                    </a:p>
                  </a:txBody>
                  <a:tcPr/>
                </a:tc>
                <a:extLst>
                  <a:ext uri="{0D108BD9-81ED-4DB2-BD59-A6C34878D82A}">
                    <a16:rowId xmlns:a16="http://schemas.microsoft.com/office/drawing/2014/main" val="1890368505"/>
                  </a:ext>
                </a:extLst>
              </a:tr>
              <a:tr h="370840">
                <a:tc>
                  <a:txBody>
                    <a:bodyPr/>
                    <a:lstStyle/>
                    <a:p>
                      <a:pPr algn="ctr"/>
                      <a:r>
                        <a:rPr lang="fr-FR" sz="2400" dirty="0"/>
                        <a:t>1.04</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Rainbow TOS</a:t>
                      </a:r>
                      <a:endParaRPr lang="en-US"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22.02.1989</a:t>
                      </a:r>
                    </a:p>
                  </a:txBody>
                  <a:tcPr/>
                </a:tc>
                <a:tc>
                  <a:txBody>
                    <a:bodyPr/>
                    <a:lstStyle/>
                    <a:p>
                      <a:pPr algn="ctr"/>
                      <a:r>
                        <a:rPr lang="fr-FR" sz="2400" dirty="0"/>
                        <a:t>ROM</a:t>
                      </a:r>
                      <a:endParaRPr lang="en-US" sz="2400" dirty="0"/>
                    </a:p>
                  </a:txBody>
                  <a:tcPr/>
                </a:tc>
                <a:tc>
                  <a:txBody>
                    <a:bodyPr/>
                    <a:lstStyle/>
                    <a:p>
                      <a:pPr algn="ctr"/>
                      <a:r>
                        <a:rPr lang="fr-FR" sz="2400" dirty="0"/>
                        <a:t>0.15</a:t>
                      </a:r>
                      <a:endParaRPr lang="en-US" sz="2400" dirty="0"/>
                    </a:p>
                  </a:txBody>
                  <a:tcPr/>
                </a:tc>
                <a:tc>
                  <a:txBody>
                    <a:bodyPr/>
                    <a:lstStyle/>
                    <a:p>
                      <a:pPr algn="ctr"/>
                      <a:r>
                        <a:rPr lang="fr-FR" sz="2400" dirty="0"/>
                        <a:t>1.40</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MEGA/STF/STACY</a:t>
                      </a:r>
                    </a:p>
                  </a:txBody>
                  <a:tcPr/>
                </a:tc>
                <a:extLst>
                  <a:ext uri="{0D108BD9-81ED-4DB2-BD59-A6C34878D82A}">
                    <a16:rowId xmlns:a16="http://schemas.microsoft.com/office/drawing/2014/main" val="3277397078"/>
                  </a:ext>
                </a:extLst>
              </a:tr>
              <a:tr h="370840">
                <a:tc>
                  <a:txBody>
                    <a:bodyPr/>
                    <a:lstStyle/>
                    <a:p>
                      <a:pPr algn="ctr"/>
                      <a:r>
                        <a:rPr lang="fr-FR" sz="2400" dirty="0"/>
                        <a:t>1.06</a:t>
                      </a:r>
                      <a:endParaRPr lang="en-US" sz="2400" dirty="0"/>
                    </a:p>
                  </a:txBody>
                  <a:tcPr/>
                </a:tc>
                <a:tc>
                  <a:txBody>
                    <a:bodyPr/>
                    <a:lstStyle/>
                    <a:p>
                      <a:pPr algn="ctr"/>
                      <a:r>
                        <a:rPr lang="en-US" sz="2400" dirty="0"/>
                        <a:t>STE TOS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19.06.1989</a:t>
                      </a:r>
                    </a:p>
                  </a:txBody>
                  <a:tcPr/>
                </a:tc>
                <a:tc>
                  <a:txBody>
                    <a:bodyPr/>
                    <a:lstStyle/>
                    <a:p>
                      <a:pPr algn="ctr"/>
                      <a:r>
                        <a:rPr lang="fr-FR" sz="2400" dirty="0"/>
                        <a:t>ROM</a:t>
                      </a:r>
                      <a:endParaRPr lang="en-US" sz="2400" dirty="0"/>
                    </a:p>
                  </a:txBody>
                  <a:tcPr/>
                </a:tc>
                <a:tc>
                  <a:txBody>
                    <a:bodyPr/>
                    <a:lstStyle/>
                    <a:p>
                      <a:pPr algn="ctr"/>
                      <a:r>
                        <a:rPr lang="fr-FR" sz="2400" dirty="0"/>
                        <a:t>0.15</a:t>
                      </a:r>
                      <a:endParaRPr lang="en-US" sz="2400" dirty="0"/>
                    </a:p>
                  </a:txBody>
                  <a:tcPr/>
                </a:tc>
                <a:tc>
                  <a:txBody>
                    <a:bodyPr/>
                    <a:lstStyle/>
                    <a:p>
                      <a:pPr algn="ctr"/>
                      <a:r>
                        <a:rPr lang="fr-FR" sz="2400" dirty="0"/>
                        <a:t>1.40</a:t>
                      </a:r>
                      <a:endParaRPr lang="en-US" sz="2400" dirty="0"/>
                    </a:p>
                  </a:txBody>
                  <a:tcPr/>
                </a:tc>
                <a:tc>
                  <a:txBody>
                    <a:bodyPr/>
                    <a:lstStyle/>
                    <a:p>
                      <a:pPr algn="ctr"/>
                      <a:r>
                        <a:rPr lang="en-US" sz="2400" dirty="0"/>
                        <a:t>STE</a:t>
                      </a:r>
                    </a:p>
                  </a:txBody>
                  <a:tcPr/>
                </a:tc>
                <a:extLst>
                  <a:ext uri="{0D108BD9-81ED-4DB2-BD59-A6C34878D82A}">
                    <a16:rowId xmlns:a16="http://schemas.microsoft.com/office/drawing/2014/main" val="3838537593"/>
                  </a:ext>
                </a:extLst>
              </a:tr>
              <a:tr h="370840">
                <a:tc>
                  <a:txBody>
                    <a:bodyPr/>
                    <a:lstStyle/>
                    <a:p>
                      <a:pPr algn="ctr"/>
                      <a:r>
                        <a:rPr lang="fr-FR" sz="2400" dirty="0"/>
                        <a:t>1.62</a:t>
                      </a:r>
                      <a:endParaRPr lang="en-US" sz="2400" dirty="0"/>
                    </a:p>
                  </a:txBody>
                  <a:tcPr/>
                </a:tc>
                <a:tc>
                  <a:txBody>
                    <a:bodyPr/>
                    <a:lstStyle/>
                    <a:p>
                      <a:pPr algn="ctr"/>
                      <a:r>
                        <a:rPr lang="en-US" sz="2400" dirty="0"/>
                        <a:t>STE TOS</a:t>
                      </a:r>
                    </a:p>
                  </a:txBody>
                  <a:tcPr/>
                </a:tc>
                <a:tc>
                  <a:txBody>
                    <a:bodyPr/>
                    <a:lstStyle/>
                    <a:p>
                      <a:pPr algn="ctr"/>
                      <a:r>
                        <a:rPr lang="en-US" sz="2400" dirty="0"/>
                        <a:t>11.01.1990</a:t>
                      </a:r>
                    </a:p>
                  </a:txBody>
                  <a:tcPr/>
                </a:tc>
                <a:tc>
                  <a:txBody>
                    <a:bodyPr/>
                    <a:lstStyle/>
                    <a:p>
                      <a:pPr algn="ctr"/>
                      <a:r>
                        <a:rPr lang="fr-FR" sz="2400" dirty="0"/>
                        <a:t>ROM</a:t>
                      </a:r>
                      <a:endParaRPr lang="en-US" sz="2400" dirty="0"/>
                    </a:p>
                  </a:txBody>
                  <a:tcPr/>
                </a:tc>
                <a:tc>
                  <a:txBody>
                    <a:bodyPr/>
                    <a:lstStyle/>
                    <a:p>
                      <a:pPr algn="ctr"/>
                      <a:r>
                        <a:rPr lang="fr-FR" sz="2400" dirty="0"/>
                        <a:t>0.17</a:t>
                      </a:r>
                      <a:endParaRPr lang="en-US" sz="2400" dirty="0"/>
                    </a:p>
                  </a:txBody>
                  <a:tcPr/>
                </a:tc>
                <a:tc>
                  <a:txBody>
                    <a:bodyPr/>
                    <a:lstStyle/>
                    <a:p>
                      <a:pPr algn="ctr"/>
                      <a:r>
                        <a:rPr lang="fr-FR" sz="2400" dirty="0"/>
                        <a:t>1.40</a:t>
                      </a:r>
                      <a:endParaRPr lang="en-US" sz="2400" dirty="0"/>
                    </a:p>
                  </a:txBody>
                  <a:tcPr/>
                </a:tc>
                <a:tc>
                  <a:txBody>
                    <a:bodyPr/>
                    <a:lstStyle/>
                    <a:p>
                      <a:pPr algn="ctr"/>
                      <a:r>
                        <a:rPr lang="en-US" sz="2400" dirty="0"/>
                        <a:t>STE</a:t>
                      </a:r>
                    </a:p>
                  </a:txBody>
                  <a:tcPr/>
                </a:tc>
                <a:extLst>
                  <a:ext uri="{0D108BD9-81ED-4DB2-BD59-A6C34878D82A}">
                    <a16:rowId xmlns:a16="http://schemas.microsoft.com/office/drawing/2014/main" val="1242917193"/>
                  </a:ext>
                </a:extLst>
              </a:tr>
            </a:tbl>
          </a:graphicData>
        </a:graphic>
      </p:graphicFrame>
      <p:grpSp>
        <p:nvGrpSpPr>
          <p:cNvPr id="31" name="Group 30"/>
          <p:cNvGrpSpPr/>
          <p:nvPr/>
        </p:nvGrpSpPr>
        <p:grpSpPr>
          <a:xfrm>
            <a:off x="398207" y="1211406"/>
            <a:ext cx="11326761" cy="1840832"/>
            <a:chOff x="674354" y="1211406"/>
            <a:chExt cx="10828422" cy="1840832"/>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54" y="1211406"/>
              <a:ext cx="10828422" cy="18408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5" name="Group 24"/>
            <p:cNvGrpSpPr/>
            <p:nvPr/>
          </p:nvGrpSpPr>
          <p:grpSpPr>
            <a:xfrm>
              <a:off x="823632" y="1460247"/>
              <a:ext cx="10530168" cy="1395663"/>
              <a:chOff x="656193" y="1467850"/>
              <a:chExt cx="10530168" cy="1395663"/>
            </a:xfrm>
          </p:grpSpPr>
          <p:sp>
            <p:nvSpPr>
              <p:cNvPr id="24" name="Rectangle 23"/>
              <p:cNvSpPr/>
              <p:nvPr/>
            </p:nvSpPr>
            <p:spPr>
              <a:xfrm>
                <a:off x="656193" y="1467850"/>
                <a:ext cx="10530168" cy="139566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p:cNvSpPr/>
              <p:nvPr/>
            </p:nvSpPr>
            <p:spPr>
              <a:xfrm>
                <a:off x="994611" y="1811080"/>
                <a:ext cx="9906000" cy="91604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p:cNvSpPr txBox="1"/>
              <p:nvPr/>
            </p:nvSpPr>
            <p:spPr>
              <a:xfrm>
                <a:off x="656193" y="2394760"/>
                <a:ext cx="652743" cy="369332"/>
              </a:xfrm>
              <a:prstGeom prst="rect">
                <a:avLst/>
              </a:prstGeom>
              <a:noFill/>
            </p:spPr>
            <p:txBody>
              <a:bodyPr wrap="none" rtlCol="0">
                <a:spAutoFit/>
              </a:bodyPr>
              <a:lstStyle/>
              <a:p>
                <a:r>
                  <a:rPr lang="fr-FR" dirty="0">
                    <a:solidFill>
                      <a:schemeClr val="bg1"/>
                    </a:solidFill>
                  </a:rPr>
                  <a:t>1985</a:t>
                </a:r>
                <a:endParaRPr lang="en-US" dirty="0">
                  <a:solidFill>
                    <a:schemeClr val="bg1"/>
                  </a:solidFill>
                </a:endParaRPr>
              </a:p>
            </p:txBody>
          </p:sp>
          <p:sp>
            <p:nvSpPr>
              <p:cNvPr id="6" name="TextBox 5"/>
              <p:cNvSpPr txBox="1"/>
              <p:nvPr/>
            </p:nvSpPr>
            <p:spPr>
              <a:xfrm>
                <a:off x="10533618" y="2394760"/>
                <a:ext cx="652743" cy="369332"/>
              </a:xfrm>
              <a:prstGeom prst="rect">
                <a:avLst/>
              </a:prstGeom>
              <a:noFill/>
            </p:spPr>
            <p:txBody>
              <a:bodyPr wrap="none" rtlCol="0">
                <a:spAutoFit/>
              </a:bodyPr>
              <a:lstStyle/>
              <a:p>
                <a:r>
                  <a:rPr lang="fr-FR" dirty="0">
                    <a:solidFill>
                      <a:schemeClr val="bg1"/>
                    </a:solidFill>
                  </a:rPr>
                  <a:t>1990</a:t>
                </a:r>
                <a:endParaRPr lang="en-US" dirty="0">
                  <a:solidFill>
                    <a:schemeClr val="bg1"/>
                  </a:solidFill>
                </a:endParaRPr>
              </a:p>
            </p:txBody>
          </p:sp>
          <p:sp>
            <p:nvSpPr>
              <p:cNvPr id="5" name="TextBox 4"/>
              <p:cNvSpPr txBox="1"/>
              <p:nvPr/>
            </p:nvSpPr>
            <p:spPr>
              <a:xfrm>
                <a:off x="1069101" y="1889424"/>
                <a:ext cx="1571969" cy="400110"/>
              </a:xfrm>
              <a:prstGeom prst="rect">
                <a:avLst/>
              </a:prstGeom>
              <a:noFill/>
            </p:spPr>
            <p:txBody>
              <a:bodyPr wrap="none" rtlCol="0">
                <a:spAutoFit/>
              </a:bodyPr>
              <a:lstStyle/>
              <a:p>
                <a:r>
                  <a:rPr lang="en-US" sz="2000" b="1" dirty="0"/>
                  <a:t>MUSHROOM</a:t>
                </a:r>
              </a:p>
            </p:txBody>
          </p:sp>
          <p:sp>
            <p:nvSpPr>
              <p:cNvPr id="7" name="TextBox 6"/>
              <p:cNvSpPr txBox="1"/>
              <p:nvPr/>
            </p:nvSpPr>
            <p:spPr>
              <a:xfrm>
                <a:off x="5043877" y="2206723"/>
                <a:ext cx="1032590" cy="400110"/>
              </a:xfrm>
              <a:prstGeom prst="rect">
                <a:avLst/>
              </a:prstGeom>
              <a:noFill/>
            </p:spPr>
            <p:txBody>
              <a:bodyPr wrap="none" rtlCol="0">
                <a:spAutoFit/>
              </a:bodyPr>
              <a:lstStyle/>
              <a:p>
                <a:r>
                  <a:rPr lang="en-US" sz="2000" b="1" dirty="0"/>
                  <a:t>BLITTER</a:t>
                </a:r>
              </a:p>
            </p:txBody>
          </p:sp>
          <p:sp>
            <p:nvSpPr>
              <p:cNvPr id="10" name="TextBox 9"/>
              <p:cNvSpPr txBox="1"/>
              <p:nvPr/>
            </p:nvSpPr>
            <p:spPr>
              <a:xfrm>
                <a:off x="7898374" y="1889424"/>
                <a:ext cx="1740798" cy="400110"/>
              </a:xfrm>
              <a:prstGeom prst="rect">
                <a:avLst/>
              </a:prstGeom>
              <a:noFill/>
            </p:spPr>
            <p:txBody>
              <a:bodyPr wrap="none" rtlCol="0">
                <a:spAutoFit/>
              </a:bodyPr>
              <a:lstStyle/>
              <a:p>
                <a:r>
                  <a:rPr lang="en-US" sz="2000" b="1" dirty="0"/>
                  <a:t>RAINBOW TOS</a:t>
                </a:r>
              </a:p>
            </p:txBody>
          </p:sp>
          <p:sp>
            <p:nvSpPr>
              <p:cNvPr id="11" name="TextBox 10"/>
              <p:cNvSpPr txBox="1"/>
              <p:nvPr/>
            </p:nvSpPr>
            <p:spPr>
              <a:xfrm>
                <a:off x="9689555" y="2139425"/>
                <a:ext cx="1028102" cy="400110"/>
              </a:xfrm>
              <a:prstGeom prst="rect">
                <a:avLst/>
              </a:prstGeom>
              <a:noFill/>
            </p:spPr>
            <p:txBody>
              <a:bodyPr wrap="none" rtlCol="0">
                <a:spAutoFit/>
              </a:bodyPr>
              <a:lstStyle/>
              <a:p>
                <a:r>
                  <a:rPr lang="en-US" sz="2000" b="1" dirty="0"/>
                  <a:t>STE TOS</a:t>
                </a:r>
              </a:p>
            </p:txBody>
          </p:sp>
          <p:sp>
            <p:nvSpPr>
              <p:cNvPr id="14" name="TextBox 13"/>
              <p:cNvSpPr txBox="1"/>
              <p:nvPr/>
            </p:nvSpPr>
            <p:spPr>
              <a:xfrm>
                <a:off x="3912093" y="1944994"/>
                <a:ext cx="1101135" cy="400110"/>
              </a:xfrm>
              <a:prstGeom prst="rect">
                <a:avLst/>
              </a:prstGeom>
              <a:noFill/>
            </p:spPr>
            <p:txBody>
              <a:bodyPr wrap="none" rtlCol="0">
                <a:spAutoFit/>
              </a:bodyPr>
              <a:lstStyle/>
              <a:p>
                <a:r>
                  <a:rPr lang="en-US" sz="2000" b="1" dirty="0"/>
                  <a:t>OLD TOS</a:t>
                </a:r>
              </a:p>
            </p:txBody>
          </p:sp>
          <p:sp>
            <p:nvSpPr>
              <p:cNvPr id="15" name="Rectangle 14"/>
              <p:cNvSpPr/>
              <p:nvPr/>
            </p:nvSpPr>
            <p:spPr>
              <a:xfrm>
                <a:off x="994611" y="1811080"/>
                <a:ext cx="45719" cy="6355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0877751" y="1815664"/>
                <a:ext cx="45719" cy="6355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7158896" y="2218100"/>
                <a:ext cx="772647" cy="400110"/>
              </a:xfrm>
              <a:prstGeom prst="rect">
                <a:avLst/>
              </a:prstGeom>
            </p:spPr>
            <p:txBody>
              <a:bodyPr wrap="none">
                <a:spAutoFit/>
              </a:bodyPr>
              <a:lstStyle/>
              <a:p>
                <a:r>
                  <a:rPr lang="en-US" sz="2000" b="1" dirty="0"/>
                  <a:t>KAOS</a:t>
                </a:r>
              </a:p>
            </p:txBody>
          </p:sp>
          <p:sp>
            <p:nvSpPr>
              <p:cNvPr id="22" name="TextBox 21"/>
              <p:cNvSpPr txBox="1"/>
              <p:nvPr/>
            </p:nvSpPr>
            <p:spPr>
              <a:xfrm>
                <a:off x="2680538" y="2206723"/>
                <a:ext cx="1196418" cy="400110"/>
              </a:xfrm>
              <a:prstGeom prst="rect">
                <a:avLst/>
              </a:prstGeom>
              <a:noFill/>
            </p:spPr>
            <p:txBody>
              <a:bodyPr wrap="none" rtlCol="0">
                <a:spAutoFit/>
              </a:bodyPr>
              <a:lstStyle/>
              <a:p>
                <a:r>
                  <a:rPr lang="en-US" sz="2000" b="1" dirty="0"/>
                  <a:t>ROM TOS</a:t>
                </a:r>
              </a:p>
            </p:txBody>
          </p:sp>
          <p:sp>
            <p:nvSpPr>
              <p:cNvPr id="23" name="TextBox 22"/>
              <p:cNvSpPr txBox="1"/>
              <p:nvPr/>
            </p:nvSpPr>
            <p:spPr>
              <a:xfrm>
                <a:off x="5885030" y="1889424"/>
                <a:ext cx="1321772" cy="400110"/>
              </a:xfrm>
              <a:prstGeom prst="rect">
                <a:avLst/>
              </a:prstGeom>
              <a:noFill/>
            </p:spPr>
            <p:txBody>
              <a:bodyPr wrap="none" rtlCol="0">
                <a:spAutoFit/>
              </a:bodyPr>
              <a:lstStyle/>
              <a:p>
                <a:r>
                  <a:rPr lang="en-US" sz="2000" b="1" dirty="0"/>
                  <a:t>MEGA TOS</a:t>
                </a:r>
              </a:p>
            </p:txBody>
          </p:sp>
        </p:grpSp>
        <p:cxnSp>
          <p:nvCxnSpPr>
            <p:cNvPr id="30" name="Straight Arrow Connector 29"/>
            <p:cNvCxnSpPr>
              <a:stCxn id="4" idx="3"/>
              <a:endCxn id="6" idx="1"/>
            </p:cNvCxnSpPr>
            <p:nvPr/>
          </p:nvCxnSpPr>
          <p:spPr>
            <a:xfrm>
              <a:off x="1476375" y="2571823"/>
              <a:ext cx="9224682"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01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493857"/>
          </a:xfrm>
        </p:spPr>
        <p:txBody>
          <a:bodyPr>
            <a:normAutofit fontScale="90000"/>
          </a:bodyPr>
          <a:lstStyle/>
          <a:p>
            <a:r>
              <a:rPr lang="fr-FR" dirty="0">
                <a:solidFill>
                  <a:schemeClr val="bg1"/>
                </a:solidFill>
              </a:rPr>
              <a:t>Quizz: which version I need?</a:t>
            </a:r>
          </a:p>
        </p:txBody>
      </p:sp>
      <p:pic>
        <p:nvPicPr>
          <p:cNvPr id="4" name="Picture 3">
            <a:extLst>
              <a:ext uri="{FF2B5EF4-FFF2-40B4-BE49-F238E27FC236}">
                <a16:creationId xmlns:a16="http://schemas.microsoft.com/office/drawing/2014/main" id="{80CBACBC-EF9C-4A73-B82C-2D5D2CB31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7" y="3944204"/>
            <a:ext cx="4075872" cy="286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E5CD7EE-C45D-4EDB-A56F-86DD2B434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070" y="1070983"/>
            <a:ext cx="4075873" cy="286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B4C43F12-5A62-48B6-BFB4-E725E9039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198" y="3944113"/>
            <a:ext cx="4075872" cy="286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D41111A-4403-41EF-A549-F56F09C00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496" y="4134974"/>
            <a:ext cx="4039447" cy="2524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BCDA10F-2A1A-4ECE-9E78-1A44F71E6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7" y="1244399"/>
            <a:ext cx="3981507" cy="2488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extLst>
              <a:ext uri="{FF2B5EF4-FFF2-40B4-BE49-F238E27FC236}">
                <a16:creationId xmlns:a16="http://schemas.microsoft.com/office/drawing/2014/main" id="{58ABC8E7-9A93-45B2-A01F-62D62C50F298}"/>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966328" y="1070983"/>
            <a:ext cx="4075872" cy="2865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465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9C32D2-E298-4B52-8F32-EF03D750BF1C}"/>
              </a:ext>
            </a:extLst>
          </p:cNvPr>
          <p:cNvPicPr>
            <a:picLocks noChangeAspect="1"/>
          </p:cNvPicPr>
          <p:nvPr/>
        </p:nvPicPr>
        <p:blipFill rotWithShape="1">
          <a:blip r:embed="rId3">
            <a:extLst>
              <a:ext uri="{28A0092B-C50C-407E-A947-70E740481C1C}">
                <a14:useLocalDpi xmlns:a14="http://schemas.microsoft.com/office/drawing/2010/main" val="0"/>
              </a:ext>
            </a:extLst>
          </a:blip>
          <a:srcRect t="31489" r="-1" b="28292"/>
          <a:stretch/>
        </p:blipFill>
        <p:spPr>
          <a:xfrm>
            <a:off x="20" y="10"/>
            <a:ext cx="12191980" cy="6857989"/>
          </a:xfrm>
          <a:prstGeom prst="rect">
            <a:avLst/>
          </a:prstGeom>
        </p:spPr>
      </p:pic>
      <p:sp>
        <p:nvSpPr>
          <p:cNvPr id="12" name="Rectangle 11">
            <a:extLst>
              <a:ext uri="{FF2B5EF4-FFF2-40B4-BE49-F238E27FC236}">
                <a16:creationId xmlns:a16="http://schemas.microsoft.com/office/drawing/2014/main" id="{A4206507-76F5-4316-AAF5-4EAFEE5EB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BC2B61-D77E-45AB-8722-15BC6A7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501445" y="1333443"/>
            <a:ext cx="11134295" cy="4989865"/>
          </a:xfrm>
        </p:spPr>
        <p:txBody>
          <a:bodyPr>
            <a:noAutofit/>
          </a:bodyPr>
          <a:lstStyle/>
          <a:p>
            <a:r>
              <a:rPr lang="en-US" sz="2400" dirty="0">
                <a:solidFill>
                  <a:srgbClr val="FFFFFF"/>
                </a:solidFill>
              </a:rPr>
              <a:t>Stable and not memory hungry</a:t>
            </a:r>
          </a:p>
          <a:p>
            <a:r>
              <a:rPr lang="en-US" sz="2400" dirty="0">
                <a:solidFill>
                  <a:srgbClr val="FFFFFF"/>
                </a:solidFill>
              </a:rPr>
              <a:t>The System resides in ROM and It doesn't utilize the system RAM </a:t>
            </a:r>
          </a:p>
          <a:p>
            <a:r>
              <a:rPr lang="en-US" sz="2400" dirty="0">
                <a:solidFill>
                  <a:srgbClr val="FFFFFF"/>
                </a:solidFill>
              </a:rPr>
              <a:t>It doesn't support multitasking</a:t>
            </a:r>
          </a:p>
          <a:p>
            <a:r>
              <a:rPr lang="en-US" sz="2400" dirty="0">
                <a:solidFill>
                  <a:srgbClr val="FFFFFF"/>
                </a:solidFill>
              </a:rPr>
              <a:t>Memory can be upgraded to 12mb</a:t>
            </a:r>
          </a:p>
          <a:p>
            <a:r>
              <a:rPr lang="en-US" sz="2400" dirty="0">
                <a:solidFill>
                  <a:srgbClr val="FFFFFF"/>
                </a:solidFill>
              </a:rPr>
              <a:t>The system switches the CPU time between those seven tasks if they interact with the GEM (parallel architecture)</a:t>
            </a:r>
          </a:p>
          <a:p>
            <a:r>
              <a:rPr lang="en-US" sz="2400" dirty="0">
                <a:solidFill>
                  <a:srgbClr val="FFFFFF"/>
                </a:solidFill>
              </a:rPr>
              <a:t>The System and the keyboard supports 12 languages</a:t>
            </a:r>
          </a:p>
          <a:p>
            <a:r>
              <a:rPr lang="en-US" sz="2400" dirty="0">
                <a:solidFill>
                  <a:srgbClr val="FFFFFF"/>
                </a:solidFill>
              </a:rPr>
              <a:t>It doesn't support big logical drives (need to make several partitions)</a:t>
            </a:r>
          </a:p>
          <a:p>
            <a:r>
              <a:rPr lang="en-US" sz="2400" dirty="0">
                <a:solidFill>
                  <a:srgbClr val="FFFFFF"/>
                </a:solidFill>
              </a:rPr>
              <a:t>Atari TOS is based on GEMDOS which uses a modified FAT12 on floppies (360ko to 900ko) or FAT16 on hard disks file system (partition is about 512 MB)</a:t>
            </a:r>
          </a:p>
          <a:p>
            <a:r>
              <a:rPr lang="en-US" sz="2400" dirty="0">
                <a:solidFill>
                  <a:srgbClr val="FFFFFF"/>
                </a:solidFill>
              </a:rPr>
              <a:t>GEMDOS disc file systems can be read on PC using DOS or Windows</a:t>
            </a:r>
          </a:p>
          <a:p>
            <a:endParaRPr lang="en-US" sz="2400" dirty="0">
              <a:solidFill>
                <a:srgbClr val="FFFFFF"/>
              </a:solidFill>
            </a:endParaRPr>
          </a:p>
          <a:p>
            <a:endParaRPr lang="fr-FR" sz="2400" dirty="0">
              <a:solidFill>
                <a:srgbClr val="FFFFFF"/>
              </a:solidFill>
            </a:endParaRPr>
          </a:p>
        </p:txBody>
      </p:sp>
      <p:sp>
        <p:nvSpPr>
          <p:cNvPr id="11" name="Title 1">
            <a:extLst>
              <a:ext uri="{FF2B5EF4-FFF2-40B4-BE49-F238E27FC236}">
                <a16:creationId xmlns:a16="http://schemas.microsoft.com/office/drawing/2014/main" id="{F5471CC5-778E-4C64-90A9-3EE97D620D6F}"/>
              </a:ext>
            </a:extLst>
          </p:cNvPr>
          <p:cNvSpPr txBox="1">
            <a:spLocks/>
          </p:cNvSpPr>
          <p:nvPr/>
        </p:nvSpPr>
        <p:spPr>
          <a:xfrm>
            <a:off x="838200" y="365126"/>
            <a:ext cx="10515600" cy="63240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FFFFF"/>
                </a:solidFill>
              </a:rPr>
              <a:t>TOS – Pros and Cons</a:t>
            </a:r>
            <a:endParaRPr lang="fr-FR" dirty="0">
              <a:solidFill>
                <a:schemeClr val="bg1"/>
              </a:solidFill>
            </a:endParaRPr>
          </a:p>
        </p:txBody>
      </p:sp>
    </p:spTree>
    <p:extLst>
      <p:ext uri="{BB962C8B-B14F-4D97-AF65-F5344CB8AC3E}">
        <p14:creationId xmlns:p14="http://schemas.microsoft.com/office/powerpoint/2010/main" val="208809831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C64CB-1124-47AE-A507-F6E222BFD0E2}"/>
              </a:ext>
            </a:extLst>
          </p:cNvPr>
          <p:cNvPicPr>
            <a:picLocks noChangeAspect="1"/>
          </p:cNvPicPr>
          <p:nvPr/>
        </p:nvPicPr>
        <p:blipFill rotWithShape="1">
          <a:blip r:embed="rId3">
            <a:alphaModFix amt="35000"/>
            <a:extLst/>
          </a:blip>
          <a:srcRect r="2192" b="-1"/>
          <a:stretch/>
        </p:blipFill>
        <p:spPr>
          <a:xfrm>
            <a:off x="-1" y="-28"/>
            <a:ext cx="12192000" cy="6855958"/>
          </a:xfrm>
          <a:prstGeom prst="rect">
            <a:avLst/>
          </a:prstGeom>
        </p:spPr>
      </p:pic>
      <p:sp>
        <p:nvSpPr>
          <p:cNvPr id="6" name="Title 1">
            <a:extLst>
              <a:ext uri="{FF2B5EF4-FFF2-40B4-BE49-F238E27FC236}">
                <a16:creationId xmlns:a16="http://schemas.microsoft.com/office/drawing/2014/main" id="{CEBE6443-B5F2-47D2-B79B-C13BA41DFB26}"/>
              </a:ext>
            </a:extLst>
          </p:cNvPr>
          <p:cNvSpPr txBox="1">
            <a:spLocks/>
          </p:cNvSpPr>
          <p:nvPr/>
        </p:nvSpPr>
        <p:spPr>
          <a:xfrm>
            <a:off x="353961" y="3320859"/>
            <a:ext cx="5176683"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dirty="0">
                <a:solidFill>
                  <a:schemeClr val="tx1"/>
                </a:solidFill>
                <a:latin typeface="+mj-lt"/>
                <a:ea typeface="+mj-ea"/>
                <a:cs typeface="+mj-cs"/>
              </a:rPr>
              <a:t>TOS – what future?</a:t>
            </a:r>
          </a:p>
        </p:txBody>
      </p:sp>
      <p:sp>
        <p:nvSpPr>
          <p:cNvPr id="26" name="Freeform: Shape 2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6022EF-4510-4868-BEC9-7571148E8122}"/>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4632" r="9127" b="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rgbClr val="FFFFFF"/>
          </a:solidFill>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055806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Atari TOS </a:t>
            </a:r>
            <a:r>
              <a:rPr lang="en-US" dirty="0">
                <a:solidFill>
                  <a:srgbClr val="FFC000"/>
                </a:solidFill>
              </a:rPr>
              <a:t>versions</a:t>
            </a:r>
            <a:endParaRPr lang="fr-FR" dirty="0">
              <a:solidFill>
                <a:srgbClr val="FFC000"/>
              </a:solidFill>
            </a:endParaRPr>
          </a:p>
        </p:txBody>
      </p:sp>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rmAutofit/>
          </a:bodyPr>
          <a:lstStyle/>
          <a:p>
            <a:pPr marL="0" indent="0">
              <a:buNone/>
            </a:pPr>
            <a:r>
              <a:rPr lang="en-US" dirty="0">
                <a:solidFill>
                  <a:schemeClr val="bg1"/>
                </a:solidFill>
              </a:rPr>
              <a:t>Official TOS versions for Atari computers:</a:t>
            </a:r>
          </a:p>
          <a:p>
            <a:r>
              <a:rPr lang="en-US" dirty="0">
                <a:solidFill>
                  <a:schemeClr val="bg1"/>
                </a:solidFill>
              </a:rPr>
              <a:t>1985-1990: TOS 1.x (ST / </a:t>
            </a:r>
            <a:r>
              <a:rPr lang="en-US" dirty="0" err="1">
                <a:solidFill>
                  <a:schemeClr val="bg1"/>
                </a:solidFill>
              </a:rPr>
              <a:t>STf</a:t>
            </a:r>
            <a:r>
              <a:rPr lang="en-US" dirty="0">
                <a:solidFill>
                  <a:schemeClr val="bg1"/>
                </a:solidFill>
              </a:rPr>
              <a:t> / Mega ST / </a:t>
            </a:r>
            <a:r>
              <a:rPr lang="en-US" dirty="0" err="1">
                <a:solidFill>
                  <a:schemeClr val="bg1"/>
                </a:solidFill>
              </a:rPr>
              <a:t>STe</a:t>
            </a:r>
            <a:r>
              <a:rPr lang="en-US" dirty="0">
                <a:solidFill>
                  <a:schemeClr val="bg1"/>
                </a:solidFill>
              </a:rPr>
              <a:t>)</a:t>
            </a:r>
          </a:p>
          <a:p>
            <a:r>
              <a:rPr lang="en-US" dirty="0">
                <a:solidFill>
                  <a:schemeClr val="bg1"/>
                </a:solidFill>
              </a:rPr>
              <a:t>1990-1991: TOS 2.x (Mega </a:t>
            </a:r>
            <a:r>
              <a:rPr lang="en-US" dirty="0" err="1">
                <a:solidFill>
                  <a:schemeClr val="bg1"/>
                </a:solidFill>
              </a:rPr>
              <a:t>STe</a:t>
            </a:r>
            <a:r>
              <a:rPr lang="en-US" dirty="0">
                <a:solidFill>
                  <a:schemeClr val="bg1"/>
                </a:solidFill>
              </a:rPr>
              <a:t>)</a:t>
            </a:r>
          </a:p>
          <a:p>
            <a:r>
              <a:rPr lang="en-US" dirty="0">
                <a:solidFill>
                  <a:schemeClr val="bg1"/>
                </a:solidFill>
              </a:rPr>
              <a:t>1990-1991: TOS 3.x (TT)</a:t>
            </a:r>
          </a:p>
          <a:p>
            <a:r>
              <a:rPr lang="en-US" dirty="0">
                <a:solidFill>
                  <a:schemeClr val="bg1"/>
                </a:solidFill>
              </a:rPr>
              <a:t>1992-1993: TOS 4.x (Falcon)</a:t>
            </a:r>
          </a:p>
          <a:p>
            <a:endParaRPr lang="en-US" dirty="0">
              <a:solidFill>
                <a:schemeClr val="bg1"/>
              </a:solidFill>
            </a:endParaRPr>
          </a:p>
          <a:p>
            <a:pPr>
              <a:buFont typeface="Wingdings" panose="05000000000000000000" pitchFamily="2" charset="2"/>
              <a:buChar char="ü"/>
            </a:pPr>
            <a:r>
              <a:rPr lang="en-US" dirty="0">
                <a:solidFill>
                  <a:schemeClr val="bg1"/>
                </a:solidFill>
              </a:rPr>
              <a:t>Always fully contained in </a:t>
            </a:r>
            <a:r>
              <a:rPr lang="en-US" dirty="0">
                <a:solidFill>
                  <a:srgbClr val="FFC000"/>
                </a:solidFill>
              </a:rPr>
              <a:t>ROM</a:t>
            </a:r>
          </a:p>
          <a:p>
            <a:pPr>
              <a:buFont typeface="Wingdings" panose="05000000000000000000" pitchFamily="2" charset="2"/>
              <a:buChar char="ü"/>
            </a:pPr>
            <a:r>
              <a:rPr lang="en-US" dirty="0">
                <a:solidFill>
                  <a:schemeClr val="bg1"/>
                </a:solidFill>
              </a:rPr>
              <a:t>New versions mainly add support for new hardware</a:t>
            </a:r>
          </a:p>
          <a:p>
            <a:pPr>
              <a:buFont typeface="Wingdings" panose="05000000000000000000" pitchFamily="2" charset="2"/>
              <a:buChar char="ü"/>
            </a:pPr>
            <a:r>
              <a:rPr lang="en-US" dirty="0">
                <a:solidFill>
                  <a:schemeClr val="bg1"/>
                </a:solidFill>
              </a:rPr>
              <a:t>A few minor evolutions (XBIOS, AES, Desktop)</a:t>
            </a:r>
          </a:p>
        </p:txBody>
      </p:sp>
      <p:pic>
        <p:nvPicPr>
          <p:cNvPr id="5"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3233" y="698210"/>
            <a:ext cx="3523198" cy="330638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3735" y="4997073"/>
            <a:ext cx="1322696" cy="1322696"/>
          </a:xfrm>
          <a:prstGeom prst="rect">
            <a:avLst/>
          </a:prstGeom>
        </p:spPr>
      </p:pic>
    </p:spTree>
    <p:extLst>
      <p:ext uri="{BB962C8B-B14F-4D97-AF65-F5344CB8AC3E}">
        <p14:creationId xmlns:p14="http://schemas.microsoft.com/office/powerpoint/2010/main" val="2982044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Atari </a:t>
            </a:r>
            <a:r>
              <a:rPr lang="en-US" dirty="0">
                <a:solidFill>
                  <a:srgbClr val="FFC000"/>
                </a:solidFill>
              </a:rPr>
              <a:t>TT</a:t>
            </a:r>
            <a:r>
              <a:rPr lang="en-US" dirty="0">
                <a:solidFill>
                  <a:schemeClr val="bg1"/>
                </a:solidFill>
              </a:rPr>
              <a:t> (1990), TOS 3.06</a:t>
            </a:r>
            <a:endParaRPr lang="fr-FR" dirty="0">
              <a:solidFill>
                <a:schemeClr val="bg1"/>
              </a:solidFill>
            </a:endParaRPr>
          </a:p>
        </p:txBody>
      </p:sp>
      <p:sp>
        <p:nvSpPr>
          <p:cNvPr id="7" name="Content Placeholder 2">
            <a:extLst>
              <a:ext uri="{FF2B5EF4-FFF2-40B4-BE49-F238E27FC236}">
                <a16:creationId xmlns:a16="http://schemas.microsoft.com/office/drawing/2014/main" id="{5DFDAB0A-2296-4BE3-8CC4-F3D9A69D055B}"/>
              </a:ext>
            </a:extLst>
          </p:cNvPr>
          <p:cNvSpPr>
            <a:spLocks noGrp="1"/>
          </p:cNvSpPr>
          <p:nvPr>
            <p:ph idx="1"/>
          </p:nvPr>
        </p:nvSpPr>
        <p:spPr>
          <a:xfrm>
            <a:off x="7726680" y="1289304"/>
            <a:ext cx="4251960" cy="5111497"/>
          </a:xfrm>
        </p:spPr>
        <p:txBody>
          <a:bodyPr>
            <a:noAutofit/>
          </a:bodyPr>
          <a:lstStyle/>
          <a:p>
            <a:pPr>
              <a:spcAft>
                <a:spcPts val="1200"/>
              </a:spcAft>
            </a:pPr>
            <a:r>
              <a:rPr lang="en-US" sz="3600" dirty="0">
                <a:solidFill>
                  <a:schemeClr val="bg1"/>
                </a:solidFill>
              </a:rPr>
              <a:t>Up to 1280x960</a:t>
            </a:r>
            <a:br>
              <a:rPr lang="en-US" sz="3600" dirty="0">
                <a:solidFill>
                  <a:schemeClr val="bg1"/>
                </a:solidFill>
              </a:rPr>
            </a:br>
            <a:r>
              <a:rPr lang="en-US" sz="3600" dirty="0">
                <a:solidFill>
                  <a:schemeClr val="bg1"/>
                </a:solidFill>
              </a:rPr>
              <a:t>in monochrome</a:t>
            </a:r>
          </a:p>
          <a:p>
            <a:r>
              <a:rPr lang="en-US" sz="3600" dirty="0">
                <a:solidFill>
                  <a:schemeClr val="bg1"/>
                </a:solidFill>
              </a:rPr>
              <a:t>Also supports</a:t>
            </a:r>
            <a:br>
              <a:rPr lang="en-US" sz="3600" dirty="0">
                <a:solidFill>
                  <a:schemeClr val="bg1"/>
                </a:solidFill>
              </a:rPr>
            </a:br>
            <a:r>
              <a:rPr lang="en-US" sz="3600" dirty="0">
                <a:solidFill>
                  <a:schemeClr val="bg1"/>
                </a:solidFill>
              </a:rPr>
              <a:t>640x480 16 colors</a:t>
            </a:r>
            <a:br>
              <a:rPr lang="en-US" sz="3600" dirty="0">
                <a:solidFill>
                  <a:schemeClr val="bg1"/>
                </a:solidFill>
              </a:rPr>
            </a:br>
            <a:r>
              <a:rPr lang="en-US" sz="3600" dirty="0">
                <a:solidFill>
                  <a:schemeClr val="bg1"/>
                </a:solidFill>
              </a:rPr>
              <a:t>320x480 256 colors</a:t>
            </a:r>
          </a:p>
        </p:txBody>
      </p:sp>
      <p:pic>
        <p:nvPicPr>
          <p:cNvPr id="8"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3798"/>
            <a:ext cx="6464808" cy="4848606"/>
          </a:xfrm>
          <a:prstGeom prst="rect">
            <a:avLst/>
          </a:prstGeom>
        </p:spPr>
      </p:pic>
      <p:pic>
        <p:nvPicPr>
          <p:cNvPr id="9"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646" y="4527220"/>
            <a:ext cx="3800332" cy="1795184"/>
          </a:xfrm>
          <a:prstGeom prst="rect">
            <a:avLst/>
          </a:prstGeom>
        </p:spPr>
      </p:pic>
    </p:spTree>
    <p:extLst>
      <p:ext uri="{BB962C8B-B14F-4D97-AF65-F5344CB8AC3E}">
        <p14:creationId xmlns:p14="http://schemas.microsoft.com/office/powerpoint/2010/main" val="1269501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90551"/>
          </a:xfrm>
        </p:spPr>
        <p:txBody>
          <a:bodyPr>
            <a:normAutofit fontScale="90000"/>
          </a:bodyPr>
          <a:lstStyle/>
          <a:p>
            <a:r>
              <a:rPr lang="fr-FR" b="1" dirty="0">
                <a:solidFill>
                  <a:schemeClr val="bg1"/>
                </a:solidFill>
              </a:rPr>
              <a:t>Meetup #2 – Histoire d’O(S) du CP/M à aujourd’hui</a:t>
            </a:r>
          </a:p>
        </p:txBody>
      </p:sp>
      <p:sp>
        <p:nvSpPr>
          <p:cNvPr id="6" name="Content Placeholder 2">
            <a:extLst>
              <a:ext uri="{FF2B5EF4-FFF2-40B4-BE49-F238E27FC236}">
                <a16:creationId xmlns:a16="http://schemas.microsoft.com/office/drawing/2014/main" id="{CA2F503C-B6E0-40C8-A56A-E187B70527DF}"/>
              </a:ext>
            </a:extLst>
          </p:cNvPr>
          <p:cNvSpPr txBox="1">
            <a:spLocks/>
          </p:cNvSpPr>
          <p:nvPr/>
        </p:nvSpPr>
        <p:spPr>
          <a:xfrm>
            <a:off x="6462786" y="1273953"/>
            <a:ext cx="3269776" cy="485260"/>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Vincent Rivière</a:t>
            </a:r>
          </a:p>
        </p:txBody>
      </p:sp>
      <p:sp>
        <p:nvSpPr>
          <p:cNvPr id="7" name="TextBox 6">
            <a:extLst>
              <a:ext uri="{FF2B5EF4-FFF2-40B4-BE49-F238E27FC236}">
                <a16:creationId xmlns:a16="http://schemas.microsoft.com/office/drawing/2014/main" id="{48ABC457-C9AC-4D7D-A5C1-9FC5285DD6C5}"/>
              </a:ext>
            </a:extLst>
          </p:cNvPr>
          <p:cNvSpPr txBox="1"/>
          <p:nvPr/>
        </p:nvSpPr>
        <p:spPr>
          <a:xfrm>
            <a:off x="1011382" y="6308209"/>
            <a:ext cx="9841869" cy="369332"/>
          </a:xfrm>
          <a:prstGeom prst="rect">
            <a:avLst/>
          </a:prstGeom>
          <a:noFill/>
        </p:spPr>
        <p:txBody>
          <a:bodyPr wrap="square" rtlCol="0">
            <a:spAutoFit/>
          </a:bodyPr>
          <a:lstStyle/>
          <a:p>
            <a:pPr algn="r"/>
            <a:r>
              <a:rPr lang="fr-FR" dirty="0">
                <a:solidFill>
                  <a:schemeClr val="bg1"/>
                </a:solidFill>
              </a:rPr>
              <a:t>September 2018</a:t>
            </a:r>
            <a:endParaRPr lang="fr-FR" dirty="0"/>
          </a:p>
        </p:txBody>
      </p:sp>
      <p:pic>
        <p:nvPicPr>
          <p:cNvPr id="12" name="Picture 11">
            <a:extLst>
              <a:ext uri="{FF2B5EF4-FFF2-40B4-BE49-F238E27FC236}">
                <a16:creationId xmlns:a16="http://schemas.microsoft.com/office/drawing/2014/main" id="{51CA7888-D612-4F18-B46A-569C3501D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30777"/>
            <a:ext cx="4411095" cy="357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24552" y="1273953"/>
            <a:ext cx="3269776" cy="485260"/>
          </a:xfrm>
        </p:spPr>
        <p:style>
          <a:lnRef idx="0">
            <a:schemeClr val="accent6"/>
          </a:lnRef>
          <a:fillRef idx="3">
            <a:schemeClr val="accent6"/>
          </a:fillRef>
          <a:effectRef idx="3">
            <a:schemeClr val="accent6"/>
          </a:effectRef>
          <a:fontRef idx="minor">
            <a:schemeClr val="lt1"/>
          </a:fontRef>
        </p:style>
        <p:txBody>
          <a:bodyPr/>
          <a:lstStyle/>
          <a:p>
            <a:pPr marL="0" indent="0">
              <a:buNone/>
            </a:pPr>
            <a:r>
              <a:rPr lang="fr-FR" dirty="0">
                <a:solidFill>
                  <a:schemeClr val="bg1"/>
                </a:solidFill>
              </a:rPr>
              <a:t>Frédéric Sagez</a:t>
            </a:r>
          </a:p>
        </p:txBody>
      </p:sp>
      <p:pic>
        <p:nvPicPr>
          <p:cNvPr id="9" name="Picture 11">
            <a:extLst>
              <a:ext uri="{FF2B5EF4-FFF2-40B4-BE49-F238E27FC236}">
                <a16:creationId xmlns:a16="http://schemas.microsoft.com/office/drawing/2014/main" id="{51CA7888-D612-4F18-B46A-569C3501D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416" y="1830777"/>
            <a:ext cx="4369835" cy="357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D025D41-4466-4A80-82CC-AB19092EE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741" y="5924223"/>
            <a:ext cx="3220518" cy="710779"/>
          </a:xfrm>
          <a:prstGeom prst="rect">
            <a:avLst/>
          </a:prstGeom>
        </p:spPr>
      </p:pic>
    </p:spTree>
    <p:extLst>
      <p:ext uri="{BB962C8B-B14F-4D97-AF65-F5344CB8AC3E}">
        <p14:creationId xmlns:p14="http://schemas.microsoft.com/office/powerpoint/2010/main" val="767339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Atari </a:t>
            </a:r>
            <a:r>
              <a:rPr lang="en-US" dirty="0">
                <a:solidFill>
                  <a:srgbClr val="FFC000"/>
                </a:solidFill>
              </a:rPr>
              <a:t>Falcon 030</a:t>
            </a:r>
            <a:r>
              <a:rPr lang="en-US" dirty="0">
                <a:solidFill>
                  <a:schemeClr val="bg1"/>
                </a:solidFill>
              </a:rPr>
              <a:t> (1992), TOS 4.04</a:t>
            </a:r>
            <a:endParaRPr lang="fr-FR" dirty="0">
              <a:solidFill>
                <a:schemeClr val="bg1"/>
              </a:solidFill>
            </a:endParaRPr>
          </a:p>
        </p:txBody>
      </p:sp>
      <p:pic>
        <p:nvPicPr>
          <p:cNvPr id="3"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34" y="1473798"/>
            <a:ext cx="6463036" cy="4847278"/>
          </a:xfrm>
          <a:prstGeom prst="rect">
            <a:avLst/>
          </a:prstGeom>
        </p:spPr>
      </p:pic>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7743870" y="1497178"/>
            <a:ext cx="3862904" cy="2521364"/>
          </a:xfrm>
        </p:spPr>
        <p:txBody>
          <a:bodyPr>
            <a:noAutofit/>
          </a:bodyPr>
          <a:lstStyle/>
          <a:p>
            <a:r>
              <a:rPr lang="en-US" sz="3200" dirty="0">
                <a:solidFill>
                  <a:schemeClr val="bg1"/>
                </a:solidFill>
              </a:rPr>
              <a:t>640x480, VGA</a:t>
            </a:r>
          </a:p>
          <a:p>
            <a:r>
              <a:rPr lang="en-US" sz="3200" dirty="0">
                <a:solidFill>
                  <a:schemeClr val="bg1"/>
                </a:solidFill>
              </a:rPr>
              <a:t>2, 4, 16 or 256 colors</a:t>
            </a:r>
          </a:p>
          <a:p>
            <a:r>
              <a:rPr lang="en-US" sz="3200" dirty="0">
                <a:solidFill>
                  <a:schemeClr val="bg1"/>
                </a:solidFill>
              </a:rPr>
              <a:t>Also supports</a:t>
            </a:r>
            <a:br>
              <a:rPr lang="en-US" sz="3200" dirty="0">
                <a:solidFill>
                  <a:schemeClr val="bg1"/>
                </a:solidFill>
              </a:rPr>
            </a:br>
            <a:r>
              <a:rPr lang="en-US" sz="3200" dirty="0">
                <a:solidFill>
                  <a:schemeClr val="bg1"/>
                </a:solidFill>
              </a:rPr>
              <a:t>16-bit High-Color</a:t>
            </a:r>
            <a:br>
              <a:rPr lang="en-US" sz="3200" dirty="0">
                <a:solidFill>
                  <a:schemeClr val="bg1"/>
                </a:solidFill>
              </a:rPr>
            </a:br>
            <a:r>
              <a:rPr lang="en-US" sz="3200" dirty="0">
                <a:solidFill>
                  <a:schemeClr val="bg1"/>
                </a:solidFill>
              </a:rPr>
              <a:t>in 320x240</a:t>
            </a:r>
          </a:p>
        </p:txBody>
      </p:sp>
      <p:pic>
        <p:nvPicPr>
          <p:cNvPr id="5"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365" y="3955912"/>
            <a:ext cx="3969323" cy="2518040"/>
          </a:xfrm>
          <a:prstGeom prst="rect">
            <a:avLst/>
          </a:prstGeom>
        </p:spPr>
      </p:pic>
    </p:spTree>
    <p:extLst>
      <p:ext uri="{BB962C8B-B14F-4D97-AF65-F5344CB8AC3E}">
        <p14:creationId xmlns:p14="http://schemas.microsoft.com/office/powerpoint/2010/main" val="352351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TOS for </a:t>
            </a:r>
            <a:r>
              <a:rPr lang="en-US" dirty="0">
                <a:solidFill>
                  <a:srgbClr val="FFC000"/>
                </a:solidFill>
              </a:rPr>
              <a:t>Atari clones</a:t>
            </a:r>
            <a:endParaRPr lang="fr-FR" dirty="0">
              <a:solidFill>
                <a:srgbClr val="FFC000"/>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828983"/>
          </a:xfrm>
        </p:spPr>
        <p:txBody>
          <a:bodyPr>
            <a:noAutofit/>
          </a:bodyPr>
          <a:lstStyle/>
          <a:p>
            <a:r>
              <a:rPr lang="en-US" sz="3200" dirty="0">
                <a:solidFill>
                  <a:schemeClr val="bg1"/>
                </a:solidFill>
                <a:hlinkClick r:id="rId3"/>
              </a:rPr>
              <a:t>Medusa Computer Systems</a:t>
            </a:r>
            <a:endParaRPr lang="en-US" sz="3200" dirty="0">
              <a:solidFill>
                <a:schemeClr val="bg1"/>
              </a:solidFill>
            </a:endParaRPr>
          </a:p>
          <a:p>
            <a:pPr marL="457200" lvl="1" indent="0">
              <a:buNone/>
            </a:pPr>
            <a:r>
              <a:rPr lang="en-US" sz="2800" dirty="0">
                <a:solidFill>
                  <a:schemeClr val="bg1"/>
                </a:solidFill>
              </a:rPr>
              <a:t>T40 (1995), Hades 040/060 (1996)</a:t>
            </a:r>
          </a:p>
          <a:p>
            <a:pPr lvl="1">
              <a:buFont typeface="Wingdings" panose="05000000000000000000" pitchFamily="2" charset="2"/>
              <a:buChar char="Ø"/>
            </a:pPr>
            <a:r>
              <a:rPr lang="en-US" sz="2800" dirty="0">
                <a:solidFill>
                  <a:schemeClr val="bg1"/>
                </a:solidFill>
              </a:rPr>
              <a:t> Modified TOS 3.06</a:t>
            </a:r>
            <a:br>
              <a:rPr lang="en-US" sz="2800" dirty="0">
                <a:solidFill>
                  <a:schemeClr val="bg1"/>
                </a:solidFill>
              </a:rPr>
            </a:br>
            <a:endParaRPr lang="en-US" sz="2800" dirty="0">
              <a:solidFill>
                <a:schemeClr val="bg1"/>
              </a:solidFill>
            </a:endParaRPr>
          </a:p>
          <a:p>
            <a:r>
              <a:rPr lang="en-US" sz="3200" dirty="0">
                <a:solidFill>
                  <a:schemeClr val="bg1"/>
                </a:solidFill>
                <a:hlinkClick r:id="rId4"/>
              </a:rPr>
              <a:t>MILAN-</a:t>
            </a:r>
            <a:r>
              <a:rPr lang="en-US" sz="3200" dirty="0" err="1">
                <a:solidFill>
                  <a:schemeClr val="bg1"/>
                </a:solidFill>
                <a:hlinkClick r:id="rId4"/>
              </a:rPr>
              <a:t>Computersystems</a:t>
            </a:r>
            <a:r>
              <a:rPr lang="en-US" sz="3200" dirty="0">
                <a:solidFill>
                  <a:schemeClr val="bg1"/>
                </a:solidFill>
                <a:hlinkClick r:id="rId4"/>
              </a:rPr>
              <a:t> </a:t>
            </a:r>
            <a:r>
              <a:rPr lang="en-US" sz="3200" dirty="0" err="1">
                <a:solidFill>
                  <a:schemeClr val="bg1"/>
                </a:solidFill>
                <a:hlinkClick r:id="rId4"/>
              </a:rPr>
              <a:t>GbR</a:t>
            </a:r>
            <a:endParaRPr lang="en-US" sz="3200" dirty="0">
              <a:solidFill>
                <a:schemeClr val="bg1"/>
              </a:solidFill>
            </a:endParaRPr>
          </a:p>
          <a:p>
            <a:pPr marL="457200" lvl="1" indent="0">
              <a:buNone/>
            </a:pPr>
            <a:r>
              <a:rPr lang="en-US" sz="2800" dirty="0">
                <a:solidFill>
                  <a:schemeClr val="bg1"/>
                </a:solidFill>
              </a:rPr>
              <a:t>Milan 040/060 (1998)</a:t>
            </a:r>
          </a:p>
          <a:p>
            <a:pPr lvl="1">
              <a:buFont typeface="Wingdings" panose="05000000000000000000" pitchFamily="2" charset="2"/>
              <a:buChar char="Ø"/>
            </a:pPr>
            <a:r>
              <a:rPr lang="en-US" sz="2800" dirty="0">
                <a:solidFill>
                  <a:schemeClr val="bg1"/>
                </a:solidFill>
              </a:rPr>
              <a:t> Modified TOS 4.04 (4.05 – 4.08)</a:t>
            </a:r>
          </a:p>
          <a:p>
            <a:pPr lvl="1">
              <a:buFont typeface="Wingdings" panose="05000000000000000000" pitchFamily="2" charset="2"/>
              <a:buChar char="Ø"/>
            </a:pPr>
            <a:endParaRPr lang="en-US" sz="2800" dirty="0">
              <a:solidFill>
                <a:schemeClr val="bg1"/>
              </a:solidFill>
            </a:endParaRPr>
          </a:p>
          <a:p>
            <a:pPr marL="0" indent="0">
              <a:buNone/>
            </a:pPr>
            <a:r>
              <a:rPr lang="en-US" sz="3200" dirty="0">
                <a:solidFill>
                  <a:schemeClr val="bg1"/>
                </a:solidFill>
              </a:rPr>
              <a:t>Those companies got contracts with Atari</a:t>
            </a:r>
            <a:br>
              <a:rPr lang="en-US" sz="3200" dirty="0">
                <a:solidFill>
                  <a:schemeClr val="bg1"/>
                </a:solidFill>
              </a:rPr>
            </a:br>
            <a:r>
              <a:rPr lang="en-US" sz="3200" dirty="0">
                <a:solidFill>
                  <a:schemeClr val="bg1"/>
                </a:solidFill>
              </a:rPr>
              <a:t>to redistribute modified TOS</a:t>
            </a:r>
          </a:p>
        </p:txBody>
      </p:sp>
      <p:pic>
        <p:nvPicPr>
          <p:cNvPr id="4" name="Image 3">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098" y="1312330"/>
            <a:ext cx="3971498" cy="1807031"/>
          </a:xfrm>
          <a:prstGeom prst="rect">
            <a:avLst/>
          </a:prstGeom>
        </p:spPr>
      </p:pic>
      <p:pic>
        <p:nvPicPr>
          <p:cNvPr id="5" name="Image 8">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9098" y="3368109"/>
            <a:ext cx="3971497" cy="2021689"/>
          </a:xfrm>
          <a:prstGeom prst="rect">
            <a:avLst/>
          </a:prstGeom>
        </p:spPr>
      </p:pic>
    </p:spTree>
    <p:extLst>
      <p:ext uri="{BB962C8B-B14F-4D97-AF65-F5344CB8AC3E}">
        <p14:creationId xmlns:p14="http://schemas.microsoft.com/office/powerpoint/2010/main" val="230320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rgbClr val="FFC000"/>
                </a:solidFill>
              </a:rPr>
              <a:t>Patched</a:t>
            </a:r>
            <a:r>
              <a:rPr lang="en-US" dirty="0">
                <a:solidFill>
                  <a:schemeClr val="bg1"/>
                </a:solidFill>
              </a:rPr>
              <a:t> TOS binaries</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478973" y="1821317"/>
            <a:ext cx="11058144" cy="4627815"/>
          </a:xfrm>
        </p:spPr>
        <p:txBody>
          <a:bodyPr>
            <a:normAutofit/>
          </a:bodyPr>
          <a:lstStyle/>
          <a:p>
            <a:endParaRPr lang="en-US" dirty="0">
              <a:solidFill>
                <a:schemeClr val="bg1"/>
              </a:solidFill>
              <a:hlinkClick r:id="" action="ppaction://noaction"/>
            </a:endParaRPr>
          </a:p>
          <a:p>
            <a:r>
              <a:rPr lang="en-US" dirty="0">
                <a:solidFill>
                  <a:schemeClr val="bg1"/>
                </a:solidFill>
                <a:hlinkClick r:id="" action="ppaction://noaction"/>
              </a:rPr>
              <a:t>CT60 </a:t>
            </a:r>
            <a:r>
              <a:rPr lang="en-US" dirty="0">
                <a:solidFill>
                  <a:schemeClr val="bg1"/>
                </a:solidFill>
                <a:hlinkClick r:id="rId3"/>
              </a:rPr>
              <a:t>TOS by Didier </a:t>
            </a:r>
            <a:r>
              <a:rPr lang="en-US" dirty="0" err="1">
                <a:solidFill>
                  <a:schemeClr val="bg1"/>
                </a:solidFill>
                <a:hlinkClick r:id="rId3"/>
              </a:rPr>
              <a:t>Méquignon</a:t>
            </a:r>
            <a:r>
              <a:rPr lang="en-US" dirty="0">
                <a:solidFill>
                  <a:schemeClr val="bg1"/>
                </a:solidFill>
              </a:rPr>
              <a:t> (2001-2011)</a:t>
            </a:r>
            <a:br>
              <a:rPr lang="en-US" dirty="0">
                <a:solidFill>
                  <a:schemeClr val="bg1"/>
                </a:solidFill>
              </a:rPr>
            </a:br>
            <a:r>
              <a:rPr lang="en-US" dirty="0">
                <a:solidFill>
                  <a:schemeClr val="bg1"/>
                </a:solidFill>
              </a:rPr>
              <a:t>Falcon TOS 4.04 patched to support </a:t>
            </a:r>
            <a:r>
              <a:rPr lang="en-US" dirty="0">
                <a:solidFill>
                  <a:schemeClr val="bg1"/>
                </a:solidFill>
                <a:hlinkClick r:id="rId4"/>
              </a:rPr>
              <a:t>CT60/CT63/CTPCI</a:t>
            </a:r>
            <a:r>
              <a:rPr lang="en-US" dirty="0">
                <a:solidFill>
                  <a:schemeClr val="bg1"/>
                </a:solidFill>
              </a:rPr>
              <a:t> accelerator boards: 68060 CPU, </a:t>
            </a:r>
            <a:r>
              <a:rPr lang="en-US" dirty="0" err="1">
                <a:solidFill>
                  <a:schemeClr val="bg1"/>
                </a:solidFill>
              </a:rPr>
              <a:t>FastRAM</a:t>
            </a:r>
            <a:r>
              <a:rPr lang="en-US" dirty="0">
                <a:solidFill>
                  <a:schemeClr val="bg1"/>
                </a:solidFill>
              </a:rPr>
              <a:t>, extension port.</a:t>
            </a:r>
            <a:br>
              <a:rPr lang="en-US" dirty="0">
                <a:solidFill>
                  <a:schemeClr val="bg1"/>
                </a:solidFill>
              </a:rPr>
            </a:br>
            <a:r>
              <a:rPr lang="en-US" dirty="0">
                <a:solidFill>
                  <a:schemeClr val="bg1"/>
                </a:solidFill>
              </a:rPr>
              <a:t>Even more modified as </a:t>
            </a:r>
            <a:r>
              <a:rPr lang="en-US" dirty="0" err="1">
                <a:solidFill>
                  <a:schemeClr val="bg1"/>
                </a:solidFill>
                <a:hlinkClick r:id="rId5"/>
              </a:rPr>
              <a:t>FireTOS</a:t>
            </a:r>
            <a:r>
              <a:rPr lang="en-US" dirty="0">
                <a:solidFill>
                  <a:schemeClr val="bg1"/>
                </a:solidFill>
              </a:rPr>
              <a:t> for the </a:t>
            </a:r>
            <a:r>
              <a:rPr lang="en-US" dirty="0" err="1">
                <a:solidFill>
                  <a:schemeClr val="bg1"/>
                </a:solidFill>
                <a:hlinkClick r:id="rId6"/>
              </a:rPr>
              <a:t>FireBee</a:t>
            </a:r>
            <a:r>
              <a:rPr lang="en-US" dirty="0">
                <a:solidFill>
                  <a:schemeClr val="bg1"/>
                </a:solidFill>
              </a:rPr>
              <a:t> and its </a:t>
            </a:r>
            <a:r>
              <a:rPr lang="en-US" dirty="0" err="1">
                <a:solidFill>
                  <a:schemeClr val="bg1"/>
                </a:solidFill>
              </a:rPr>
              <a:t>ColdFire</a:t>
            </a:r>
            <a:r>
              <a:rPr lang="en-US" dirty="0">
                <a:solidFill>
                  <a:schemeClr val="bg1"/>
                </a:solidFill>
              </a:rPr>
              <a:t> processor.</a:t>
            </a:r>
          </a:p>
          <a:p>
            <a:endParaRPr lang="en-US" dirty="0">
              <a:solidFill>
                <a:schemeClr val="bg1"/>
              </a:solidFill>
            </a:endParaRPr>
          </a:p>
          <a:p>
            <a:r>
              <a:rPr lang="en-US" dirty="0">
                <a:solidFill>
                  <a:schemeClr val="bg1"/>
                </a:solidFill>
                <a:hlinkClick r:id="rId7"/>
              </a:rPr>
              <a:t>TOS 1.04 &amp; 1.62 updates by PP</a:t>
            </a:r>
            <a:r>
              <a:rPr lang="en-US" dirty="0">
                <a:solidFill>
                  <a:schemeClr val="bg1"/>
                </a:solidFill>
              </a:rPr>
              <a:t> (2018)</a:t>
            </a:r>
            <a:br>
              <a:rPr lang="en-US" dirty="0">
                <a:solidFill>
                  <a:schemeClr val="bg1"/>
                </a:solidFill>
              </a:rPr>
            </a:br>
            <a:r>
              <a:rPr lang="en-US" dirty="0" err="1">
                <a:solidFill>
                  <a:schemeClr val="bg1"/>
                </a:solidFill>
              </a:rPr>
              <a:t>Bugfixes</a:t>
            </a:r>
            <a:r>
              <a:rPr lang="en-US" dirty="0">
                <a:solidFill>
                  <a:schemeClr val="bg1"/>
                </a:solidFill>
              </a:rPr>
              <a:t>, improved FAT support for bigger partitions,</a:t>
            </a:r>
            <a:br>
              <a:rPr lang="en-US" dirty="0">
                <a:solidFill>
                  <a:schemeClr val="bg1"/>
                </a:solidFill>
              </a:rPr>
            </a:br>
            <a:r>
              <a:rPr lang="en-US" dirty="0">
                <a:solidFill>
                  <a:schemeClr val="bg1"/>
                </a:solidFill>
              </a:rPr>
              <a:t>virtual floppy support, and much more.</a:t>
            </a: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4673" y="4518986"/>
            <a:ext cx="2458088" cy="1299275"/>
          </a:xfrm>
          <a:prstGeom prst="rect">
            <a:avLst/>
          </a:prstGeom>
        </p:spPr>
      </p:pic>
      <p:pic>
        <p:nvPicPr>
          <p:cNvPr id="5"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1885" y="970272"/>
            <a:ext cx="4660876" cy="1153449"/>
          </a:xfrm>
          <a:prstGeom prst="rect">
            <a:avLst/>
          </a:prstGeom>
        </p:spPr>
      </p:pic>
    </p:spTree>
    <p:extLst>
      <p:ext uri="{BB962C8B-B14F-4D97-AF65-F5344CB8AC3E}">
        <p14:creationId xmlns:p14="http://schemas.microsoft.com/office/powerpoint/2010/main" val="3873550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841883"/>
          </a:xfrm>
        </p:spPr>
        <p:txBody>
          <a:bodyPr>
            <a:normAutofit/>
          </a:bodyPr>
          <a:lstStyle/>
          <a:p>
            <a:r>
              <a:rPr lang="en-US" dirty="0">
                <a:solidFill>
                  <a:schemeClr val="bg1"/>
                </a:solidFill>
              </a:rPr>
              <a:t>Alternate OS: </a:t>
            </a:r>
            <a:r>
              <a:rPr lang="en-US" dirty="0">
                <a:solidFill>
                  <a:schemeClr val="bg1"/>
                </a:solidFill>
                <a:hlinkClick r:id="rId2"/>
              </a:rPr>
              <a:t>Geneva</a:t>
            </a:r>
            <a:r>
              <a:rPr lang="en-US" dirty="0">
                <a:solidFill>
                  <a:schemeClr val="bg1"/>
                </a:solidFill>
              </a:rPr>
              <a:t> (1993) </a:t>
            </a:r>
            <a:r>
              <a:rPr lang="en-US" sz="2400" i="1" dirty="0">
                <a:solidFill>
                  <a:schemeClr val="bg1"/>
                </a:solidFill>
              </a:rPr>
              <a:t>by </a:t>
            </a:r>
            <a:r>
              <a:rPr lang="en-US" sz="2400" i="1" dirty="0" err="1">
                <a:solidFill>
                  <a:schemeClr val="bg1"/>
                </a:solidFill>
              </a:rPr>
              <a:t>Gribnif</a:t>
            </a:r>
            <a:r>
              <a:rPr lang="en-US" sz="2400" i="1" dirty="0">
                <a:solidFill>
                  <a:schemeClr val="bg1"/>
                </a:solidFill>
              </a:rPr>
              <a:t> Software</a:t>
            </a:r>
            <a:endParaRPr lang="fr-FR" sz="3200" i="1"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432529" y="1485767"/>
            <a:ext cx="3354088" cy="4887601"/>
          </a:xfrm>
        </p:spPr>
        <p:txBody>
          <a:bodyPr>
            <a:noAutofit/>
          </a:bodyPr>
          <a:lstStyle/>
          <a:p>
            <a:pPr>
              <a:spcAft>
                <a:spcPts val="1800"/>
              </a:spcAft>
            </a:pPr>
            <a:r>
              <a:rPr lang="en-US" sz="3600" dirty="0">
                <a:solidFill>
                  <a:schemeClr val="bg1"/>
                </a:solidFill>
              </a:rPr>
              <a:t>Cooperative multitasking</a:t>
            </a:r>
          </a:p>
          <a:p>
            <a:pPr>
              <a:spcAft>
                <a:spcPts val="1800"/>
              </a:spcAft>
            </a:pPr>
            <a:r>
              <a:rPr lang="en-US" sz="3600" dirty="0">
                <a:solidFill>
                  <a:schemeClr val="bg1"/>
                </a:solidFill>
              </a:rPr>
              <a:t>Best used</a:t>
            </a:r>
            <a:br>
              <a:rPr lang="en-US" sz="3600" dirty="0">
                <a:solidFill>
                  <a:schemeClr val="bg1"/>
                </a:solidFill>
              </a:rPr>
            </a:br>
            <a:r>
              <a:rPr lang="en-US" sz="3600" dirty="0">
                <a:solidFill>
                  <a:schemeClr val="bg1"/>
                </a:solidFill>
              </a:rPr>
              <a:t>with </a:t>
            </a:r>
            <a:r>
              <a:rPr lang="en-US" sz="3600" dirty="0" err="1">
                <a:solidFill>
                  <a:schemeClr val="bg1"/>
                </a:solidFill>
              </a:rPr>
              <a:t>NeoDesk</a:t>
            </a:r>
            <a:br>
              <a:rPr lang="en-US" sz="3600" dirty="0">
                <a:solidFill>
                  <a:schemeClr val="bg1"/>
                </a:solidFill>
              </a:rPr>
            </a:br>
            <a:r>
              <a:rPr lang="en-US" sz="3600" dirty="0">
                <a:solidFill>
                  <a:schemeClr val="bg1"/>
                </a:solidFill>
              </a:rPr>
              <a:t>desktop</a:t>
            </a:r>
          </a:p>
          <a:p>
            <a:pPr>
              <a:spcAft>
                <a:spcPts val="1800"/>
              </a:spcAft>
            </a:pPr>
            <a:r>
              <a:rPr lang="en-US" sz="3600" dirty="0">
                <a:solidFill>
                  <a:schemeClr val="bg1"/>
                </a:solidFill>
                <a:hlinkClick r:id="rId3"/>
              </a:rPr>
              <a:t>Open-sourced</a:t>
            </a:r>
            <a:br>
              <a:rPr lang="en-US" sz="3600" dirty="0">
                <a:solidFill>
                  <a:schemeClr val="bg1"/>
                </a:solidFill>
              </a:rPr>
            </a:br>
            <a:r>
              <a:rPr lang="en-US" sz="3600" dirty="0">
                <a:solidFill>
                  <a:schemeClr val="bg1"/>
                </a:solidFill>
              </a:rPr>
              <a:t>in 2018</a:t>
            </a:r>
          </a:p>
        </p:txBody>
      </p:sp>
      <p:pic>
        <p:nvPicPr>
          <p:cNvPr id="4"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207008"/>
            <a:ext cx="7054516" cy="5290888"/>
          </a:xfrm>
          <a:prstGeom prst="rect">
            <a:avLst/>
          </a:prstGeom>
        </p:spPr>
      </p:pic>
    </p:spTree>
    <p:extLst>
      <p:ext uri="{BB962C8B-B14F-4D97-AF65-F5344CB8AC3E}">
        <p14:creationId xmlns:p14="http://schemas.microsoft.com/office/powerpoint/2010/main" val="262344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1131296" cy="841883"/>
          </a:xfrm>
        </p:spPr>
        <p:txBody>
          <a:bodyPr>
            <a:normAutofit/>
          </a:bodyPr>
          <a:lstStyle/>
          <a:p>
            <a:r>
              <a:rPr lang="en-US" dirty="0">
                <a:solidFill>
                  <a:schemeClr val="bg1"/>
                </a:solidFill>
              </a:rPr>
              <a:t>Alternate OS: </a:t>
            </a:r>
            <a:r>
              <a:rPr lang="en-US" dirty="0" err="1">
                <a:solidFill>
                  <a:schemeClr val="bg1"/>
                </a:solidFill>
                <a:hlinkClick r:id="rId2"/>
              </a:rPr>
              <a:t>MagiC</a:t>
            </a:r>
            <a:r>
              <a:rPr lang="en-US" dirty="0">
                <a:solidFill>
                  <a:schemeClr val="bg1"/>
                </a:solidFill>
              </a:rPr>
              <a:t> (1992) </a:t>
            </a:r>
            <a:r>
              <a:rPr lang="en-US" sz="2400" i="1" dirty="0">
                <a:solidFill>
                  <a:schemeClr val="bg1"/>
                </a:solidFill>
              </a:rPr>
              <a:t>by A. </a:t>
            </a:r>
            <a:r>
              <a:rPr lang="en-US" sz="2400" i="1" dirty="0" err="1">
                <a:solidFill>
                  <a:schemeClr val="bg1"/>
                </a:solidFill>
              </a:rPr>
              <a:t>Kromke</a:t>
            </a:r>
            <a:r>
              <a:rPr lang="en-US" sz="2400" i="1" dirty="0">
                <a:solidFill>
                  <a:schemeClr val="bg1"/>
                </a:solidFill>
              </a:rPr>
              <a:t>, S. &amp; W. </a:t>
            </a:r>
            <a:r>
              <a:rPr lang="en-US" sz="2400" i="1" dirty="0" err="1">
                <a:solidFill>
                  <a:schemeClr val="bg1"/>
                </a:solidFill>
              </a:rPr>
              <a:t>Behne</a:t>
            </a:r>
            <a:endParaRPr lang="fr-FR" sz="1300" i="1"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229600" y="1207009"/>
            <a:ext cx="3602736" cy="5193792"/>
          </a:xfrm>
        </p:spPr>
        <p:txBody>
          <a:bodyPr>
            <a:noAutofit/>
          </a:bodyPr>
          <a:lstStyle/>
          <a:p>
            <a:pPr>
              <a:spcAft>
                <a:spcPts val="1200"/>
              </a:spcAft>
            </a:pPr>
            <a:r>
              <a:rPr lang="en-US" sz="3600" dirty="0">
                <a:solidFill>
                  <a:schemeClr val="bg1"/>
                </a:solidFill>
              </a:rPr>
              <a:t>Preemptive multitasking</a:t>
            </a:r>
          </a:p>
          <a:p>
            <a:pPr>
              <a:spcAft>
                <a:spcPts val="1200"/>
              </a:spcAft>
            </a:pPr>
            <a:r>
              <a:rPr lang="en-US" sz="3600" dirty="0">
                <a:solidFill>
                  <a:schemeClr val="bg1"/>
                </a:solidFill>
              </a:rPr>
              <a:t>New desktop: MAGXDESK</a:t>
            </a:r>
          </a:p>
          <a:p>
            <a:pPr>
              <a:spcAft>
                <a:spcPts val="1200"/>
              </a:spcAft>
            </a:pPr>
            <a:r>
              <a:rPr lang="en-US" sz="3600" dirty="0">
                <a:solidFill>
                  <a:schemeClr val="bg1"/>
                </a:solidFill>
              </a:rPr>
              <a:t>Also available</a:t>
            </a:r>
            <a:br>
              <a:rPr lang="en-US" sz="3600" dirty="0">
                <a:solidFill>
                  <a:schemeClr val="bg1"/>
                </a:solidFill>
              </a:rPr>
            </a:br>
            <a:r>
              <a:rPr lang="en-US" sz="3600" dirty="0">
                <a:solidFill>
                  <a:schemeClr val="bg1"/>
                </a:solidFill>
              </a:rPr>
              <a:t>on </a:t>
            </a:r>
            <a:r>
              <a:rPr lang="en-US" sz="3600" dirty="0">
                <a:solidFill>
                  <a:schemeClr val="bg1"/>
                </a:solidFill>
                <a:hlinkClick r:id="rId3"/>
              </a:rPr>
              <a:t>Mac</a:t>
            </a:r>
            <a:r>
              <a:rPr lang="en-US" sz="3600" dirty="0">
                <a:solidFill>
                  <a:schemeClr val="bg1"/>
                </a:solidFill>
              </a:rPr>
              <a:t>, </a:t>
            </a:r>
            <a:r>
              <a:rPr lang="en-US" sz="3600" dirty="0">
                <a:solidFill>
                  <a:schemeClr val="bg1"/>
                </a:solidFill>
                <a:hlinkClick r:id="rId4"/>
              </a:rPr>
              <a:t>PC</a:t>
            </a:r>
            <a:endParaRPr lang="en-US" sz="3600" dirty="0">
              <a:solidFill>
                <a:schemeClr val="bg1"/>
              </a:solidFill>
            </a:endParaRPr>
          </a:p>
          <a:p>
            <a:pPr>
              <a:spcAft>
                <a:spcPts val="1200"/>
              </a:spcAft>
            </a:pPr>
            <a:r>
              <a:rPr lang="en-US" sz="3600" dirty="0">
                <a:solidFill>
                  <a:schemeClr val="bg1"/>
                </a:solidFill>
              </a:rPr>
              <a:t>Successor </a:t>
            </a:r>
            <a:r>
              <a:rPr lang="en-US" sz="3600" dirty="0" err="1">
                <a:solidFill>
                  <a:schemeClr val="bg1"/>
                </a:solidFill>
                <a:hlinkClick r:id="rId5"/>
              </a:rPr>
              <a:t>AtariX</a:t>
            </a:r>
            <a:r>
              <a:rPr lang="en-US" sz="3600" dirty="0">
                <a:solidFill>
                  <a:schemeClr val="bg1"/>
                </a:solidFill>
              </a:rPr>
              <a:t> open-sourced</a:t>
            </a:r>
            <a:br>
              <a:rPr lang="en-US" sz="3600" dirty="0">
                <a:solidFill>
                  <a:schemeClr val="bg1"/>
                </a:solidFill>
              </a:rPr>
            </a:br>
            <a:r>
              <a:rPr lang="en-US" sz="3600" dirty="0">
                <a:solidFill>
                  <a:schemeClr val="bg1"/>
                </a:solidFill>
              </a:rPr>
              <a:t>in 2018</a:t>
            </a:r>
          </a:p>
        </p:txBody>
      </p:sp>
      <p:pic>
        <p:nvPicPr>
          <p:cNvPr id="4"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207008"/>
            <a:ext cx="7069434" cy="5302076"/>
          </a:xfrm>
          <a:prstGeom prst="rect">
            <a:avLst/>
          </a:prstGeom>
        </p:spPr>
      </p:pic>
    </p:spTree>
    <p:extLst>
      <p:ext uri="{BB962C8B-B14F-4D97-AF65-F5344CB8AC3E}">
        <p14:creationId xmlns:p14="http://schemas.microsoft.com/office/powerpoint/2010/main" val="61302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1983784" y="2462374"/>
            <a:ext cx="7919633" cy="1923648"/>
          </a:xfrm>
        </p:spPr>
        <p:txBody>
          <a:bodyPr>
            <a:noAutofit/>
          </a:bodyPr>
          <a:lstStyle/>
          <a:p>
            <a:pPr marL="0" indent="0" algn="ctr">
              <a:spcAft>
                <a:spcPts val="1200"/>
              </a:spcAft>
              <a:buNone/>
            </a:pPr>
            <a:r>
              <a:rPr lang="en-US" sz="6000" i="1" dirty="0">
                <a:solidFill>
                  <a:schemeClr val="bg1"/>
                </a:solidFill>
              </a:rPr>
              <a:t>But let’s go back in time</a:t>
            </a:r>
            <a:br>
              <a:rPr lang="en-US" sz="6000" i="1" dirty="0">
                <a:solidFill>
                  <a:schemeClr val="bg1"/>
                </a:solidFill>
              </a:rPr>
            </a:br>
            <a:r>
              <a:rPr lang="en-US" sz="6000" i="1" dirty="0">
                <a:solidFill>
                  <a:schemeClr val="bg1"/>
                </a:solidFill>
              </a:rPr>
              <a:t>for the real </a:t>
            </a:r>
            <a:r>
              <a:rPr lang="en-US" sz="6000" i="1" dirty="0">
                <a:solidFill>
                  <a:srgbClr val="FFC000"/>
                </a:solidFill>
              </a:rPr>
              <a:t>revolution</a:t>
            </a:r>
            <a:r>
              <a:rPr lang="en-US" sz="6000" i="1" dirty="0">
                <a:solidFill>
                  <a:schemeClr val="bg1"/>
                </a:solidFill>
              </a:rPr>
              <a:t>…</a:t>
            </a:r>
          </a:p>
        </p:txBody>
      </p:sp>
    </p:spTree>
    <p:extLst>
      <p:ext uri="{BB962C8B-B14F-4D97-AF65-F5344CB8AC3E}">
        <p14:creationId xmlns:p14="http://schemas.microsoft.com/office/powerpoint/2010/main" val="186213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868109"/>
            <a:ext cx="10735101" cy="4627815"/>
          </a:xfrm>
        </p:spPr>
        <p:txBody>
          <a:bodyPr>
            <a:noAutofit/>
          </a:bodyPr>
          <a:lstStyle/>
          <a:p>
            <a:r>
              <a:rPr lang="en-US" sz="3600" dirty="0">
                <a:solidFill>
                  <a:srgbClr val="FFC000"/>
                </a:solidFill>
              </a:rPr>
              <a:t>Preemptive multitasking kernel</a:t>
            </a:r>
          </a:p>
          <a:p>
            <a:r>
              <a:rPr lang="en-US" sz="3600" dirty="0">
                <a:solidFill>
                  <a:schemeClr val="bg1"/>
                </a:solidFill>
              </a:rPr>
              <a:t>Works on top of TOS</a:t>
            </a:r>
          </a:p>
          <a:p>
            <a:r>
              <a:rPr lang="en-US" sz="3600" dirty="0">
                <a:solidFill>
                  <a:srgbClr val="FFC000"/>
                </a:solidFill>
              </a:rPr>
              <a:t>Device drivers support</a:t>
            </a:r>
          </a:p>
          <a:p>
            <a:r>
              <a:rPr lang="en-US" sz="3600" dirty="0">
                <a:solidFill>
                  <a:schemeClr val="bg1"/>
                </a:solidFill>
              </a:rPr>
              <a:t>Alternate file system support (MINIX, ext2, FAT32)</a:t>
            </a:r>
          </a:p>
          <a:p>
            <a:r>
              <a:rPr lang="en-US" sz="3600" dirty="0">
                <a:solidFill>
                  <a:schemeClr val="bg1"/>
                </a:solidFill>
              </a:rPr>
              <a:t>Long File Names support (VFAT)</a:t>
            </a:r>
          </a:p>
          <a:p>
            <a:r>
              <a:rPr lang="en-US" sz="3600" dirty="0">
                <a:solidFill>
                  <a:schemeClr val="bg1"/>
                </a:solidFill>
              </a:rPr>
              <a:t>Extends the TOS API (GEMDOS) with </a:t>
            </a:r>
            <a:r>
              <a:rPr lang="en-US" sz="3600" dirty="0">
                <a:solidFill>
                  <a:srgbClr val="FFC000"/>
                </a:solidFill>
              </a:rPr>
              <a:t>UNIX-like features</a:t>
            </a:r>
          </a:p>
          <a:p>
            <a:r>
              <a:rPr lang="en-US" sz="3600" dirty="0">
                <a:solidFill>
                  <a:schemeClr val="bg1"/>
                </a:solidFill>
              </a:rPr>
              <a:t>Includes TCP/IP stack</a:t>
            </a:r>
          </a:p>
        </p:txBody>
      </p:sp>
      <p:sp>
        <p:nvSpPr>
          <p:cNvPr id="3" name="Titre 3"/>
          <p:cNvSpPr>
            <a:spLocks noGrp="1"/>
          </p:cNvSpPr>
          <p:nvPr>
            <p:ph type="title"/>
          </p:nvPr>
        </p:nvSpPr>
        <p:spPr>
          <a:xfrm>
            <a:off x="838200" y="548005"/>
            <a:ext cx="10515600" cy="887603"/>
          </a:xfrm>
        </p:spPr>
        <p:txBody>
          <a:bodyPr>
            <a:normAutofit/>
          </a:bodyPr>
          <a:lstStyle/>
          <a:p>
            <a:r>
              <a:rPr lang="en-US" dirty="0" err="1">
                <a:solidFill>
                  <a:schemeClr val="bg1"/>
                </a:solidFill>
              </a:rPr>
              <a:t>MiNT</a:t>
            </a:r>
            <a:r>
              <a:rPr lang="en-US" dirty="0">
                <a:solidFill>
                  <a:schemeClr val="bg1"/>
                </a:solidFill>
              </a:rPr>
              <a:t>: </a:t>
            </a:r>
            <a:r>
              <a:rPr lang="en-US" dirty="0" err="1">
                <a:solidFill>
                  <a:srgbClr val="FFC000"/>
                </a:solidFill>
              </a:rPr>
              <a:t>M</a:t>
            </a:r>
            <a:r>
              <a:rPr lang="en-US" dirty="0" err="1">
                <a:solidFill>
                  <a:schemeClr val="bg1"/>
                </a:solidFill>
              </a:rPr>
              <a:t>iNT</a:t>
            </a:r>
            <a:r>
              <a:rPr lang="en-US" dirty="0">
                <a:solidFill>
                  <a:schemeClr val="bg1"/>
                </a:solidFill>
              </a:rPr>
              <a:t> </a:t>
            </a:r>
            <a:r>
              <a:rPr lang="en-US" dirty="0">
                <a:solidFill>
                  <a:srgbClr val="FFC000"/>
                </a:solidFill>
              </a:rPr>
              <a:t>i</a:t>
            </a:r>
            <a:r>
              <a:rPr lang="en-US" dirty="0">
                <a:solidFill>
                  <a:schemeClr val="bg1"/>
                </a:solidFill>
              </a:rPr>
              <a:t>s </a:t>
            </a:r>
            <a:r>
              <a:rPr lang="en-US" dirty="0">
                <a:solidFill>
                  <a:srgbClr val="FFC000"/>
                </a:solidFill>
              </a:rPr>
              <a:t>N</a:t>
            </a:r>
            <a:r>
              <a:rPr lang="en-US" dirty="0">
                <a:solidFill>
                  <a:schemeClr val="bg1"/>
                </a:solidFill>
              </a:rPr>
              <a:t>ot </a:t>
            </a:r>
            <a:r>
              <a:rPr lang="en-US" dirty="0">
                <a:solidFill>
                  <a:srgbClr val="FFC000"/>
                </a:solidFill>
              </a:rPr>
              <a:t>T</a:t>
            </a:r>
            <a:r>
              <a:rPr lang="en-US" dirty="0">
                <a:solidFill>
                  <a:schemeClr val="bg1"/>
                </a:solidFill>
              </a:rPr>
              <a:t>OS (1990) </a:t>
            </a:r>
            <a:r>
              <a:rPr lang="en-US" sz="2400" i="1" dirty="0">
                <a:solidFill>
                  <a:schemeClr val="bg1"/>
                </a:solidFill>
              </a:rPr>
              <a:t>by Eric R. Smith</a:t>
            </a:r>
            <a:endParaRPr lang="fr-FR" sz="2400" dirty="0"/>
          </a:p>
        </p:txBody>
      </p:sp>
      <p:pic>
        <p:nvPicPr>
          <p:cNvPr id="4"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979" y="1226581"/>
            <a:ext cx="1771969" cy="984427"/>
          </a:xfrm>
          <a:prstGeom prst="rect">
            <a:avLst/>
          </a:prstGeom>
        </p:spPr>
      </p:pic>
      <p:pic>
        <p:nvPicPr>
          <p:cNvPr id="5"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725" y="2553908"/>
            <a:ext cx="5352223" cy="1019471"/>
          </a:xfrm>
          <a:prstGeom prst="rect">
            <a:avLst/>
          </a:prstGeom>
        </p:spPr>
      </p:pic>
    </p:spTree>
    <p:extLst>
      <p:ext uri="{BB962C8B-B14F-4D97-AF65-F5344CB8AC3E}">
        <p14:creationId xmlns:p14="http://schemas.microsoft.com/office/powerpoint/2010/main" val="2730727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3"/>
          <p:cNvSpPr>
            <a:spLocks noGrp="1"/>
          </p:cNvSpPr>
          <p:nvPr>
            <p:ph type="title"/>
          </p:nvPr>
        </p:nvSpPr>
        <p:spPr>
          <a:xfrm>
            <a:off x="838200" y="548005"/>
            <a:ext cx="10515600" cy="655153"/>
          </a:xfrm>
        </p:spPr>
        <p:txBody>
          <a:bodyPr>
            <a:normAutofit fontScale="90000"/>
          </a:bodyPr>
          <a:lstStyle/>
          <a:p>
            <a:r>
              <a:rPr lang="en-US" sz="4900" dirty="0" err="1">
                <a:solidFill>
                  <a:schemeClr val="bg1"/>
                </a:solidFill>
              </a:rPr>
              <a:t>MiNT</a:t>
            </a:r>
            <a:r>
              <a:rPr lang="en-US" dirty="0">
                <a:solidFill>
                  <a:schemeClr val="bg1"/>
                </a:solidFill>
              </a:rPr>
              <a:t>: Seen from ROM Desktop</a:t>
            </a:r>
            <a:endParaRPr lang="fr-FR" sz="2400" dirty="0"/>
          </a:p>
        </p:txBody>
      </p:sp>
      <p:pic>
        <p:nvPicPr>
          <p:cNvPr id="3"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42" y="1299414"/>
            <a:ext cx="7836568" cy="4897855"/>
          </a:xfrm>
          <a:prstGeom prst="rect">
            <a:avLst/>
          </a:prstGeom>
        </p:spPr>
      </p:pic>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590545" y="1436614"/>
            <a:ext cx="3453064" cy="4772687"/>
          </a:xfrm>
        </p:spPr>
        <p:txBody>
          <a:bodyPr>
            <a:noAutofit/>
          </a:bodyPr>
          <a:lstStyle/>
          <a:p>
            <a:pPr>
              <a:spcAft>
                <a:spcPts val="1200"/>
              </a:spcAft>
            </a:pPr>
            <a:r>
              <a:rPr lang="en-US" sz="3600" dirty="0">
                <a:solidFill>
                  <a:schemeClr val="bg1"/>
                </a:solidFill>
              </a:rPr>
              <a:t>Unified U:</a:t>
            </a:r>
            <a:br>
              <a:rPr lang="en-US" sz="3600" dirty="0">
                <a:solidFill>
                  <a:schemeClr val="bg1"/>
                </a:solidFill>
              </a:rPr>
            </a:br>
            <a:r>
              <a:rPr lang="en-US" sz="3600" dirty="0">
                <a:solidFill>
                  <a:schemeClr val="bg1"/>
                </a:solidFill>
              </a:rPr>
              <a:t>virtual drive</a:t>
            </a:r>
            <a:br>
              <a:rPr lang="en-US" sz="3600" dirty="0">
                <a:solidFill>
                  <a:schemeClr val="bg1"/>
                </a:solidFill>
              </a:rPr>
            </a:br>
            <a:r>
              <a:rPr lang="en-US" sz="3600" dirty="0">
                <a:solidFill>
                  <a:schemeClr val="bg1"/>
                </a:solidFill>
              </a:rPr>
              <a:t>as </a:t>
            </a:r>
            <a:r>
              <a:rPr lang="en-US" sz="3600" dirty="0">
                <a:solidFill>
                  <a:srgbClr val="FFC000"/>
                </a:solidFill>
              </a:rPr>
              <a:t>single root</a:t>
            </a:r>
          </a:p>
          <a:p>
            <a:pPr>
              <a:spcAft>
                <a:spcPts val="1200"/>
              </a:spcAft>
            </a:pPr>
            <a:r>
              <a:rPr lang="en-US" sz="3600" dirty="0">
                <a:solidFill>
                  <a:schemeClr val="bg1"/>
                </a:solidFill>
              </a:rPr>
              <a:t>Contains links</a:t>
            </a:r>
            <a:br>
              <a:rPr lang="en-US" sz="3600" dirty="0">
                <a:solidFill>
                  <a:schemeClr val="bg1"/>
                </a:solidFill>
              </a:rPr>
            </a:br>
            <a:r>
              <a:rPr lang="en-US" sz="3600" dirty="0">
                <a:solidFill>
                  <a:schemeClr val="bg1"/>
                </a:solidFill>
              </a:rPr>
              <a:t>to partitions</a:t>
            </a:r>
          </a:p>
          <a:p>
            <a:pPr>
              <a:spcAft>
                <a:spcPts val="1200"/>
              </a:spcAft>
            </a:pPr>
            <a:r>
              <a:rPr lang="en-US" sz="3600" dirty="0">
                <a:solidFill>
                  <a:schemeClr val="bg1"/>
                </a:solidFill>
              </a:rPr>
              <a:t>UNIX-like</a:t>
            </a:r>
            <a:br>
              <a:rPr lang="en-US" sz="3600" dirty="0">
                <a:solidFill>
                  <a:schemeClr val="bg1"/>
                </a:solidFill>
              </a:rPr>
            </a:br>
            <a:r>
              <a:rPr lang="en-US" sz="3600" dirty="0">
                <a:solidFill>
                  <a:schemeClr val="bg1"/>
                </a:solidFill>
              </a:rPr>
              <a:t>pipe, </a:t>
            </a:r>
            <a:r>
              <a:rPr lang="en-US" sz="3600" dirty="0" err="1">
                <a:solidFill>
                  <a:schemeClr val="bg1"/>
                </a:solidFill>
              </a:rPr>
              <a:t>proc</a:t>
            </a:r>
            <a:r>
              <a:rPr lang="en-US" sz="3600" dirty="0">
                <a:solidFill>
                  <a:schemeClr val="bg1"/>
                </a:solidFill>
              </a:rPr>
              <a:t>, </a:t>
            </a:r>
            <a:r>
              <a:rPr lang="en-US" sz="3600" dirty="0" err="1">
                <a:solidFill>
                  <a:schemeClr val="bg1"/>
                </a:solidFill>
              </a:rPr>
              <a:t>shm</a:t>
            </a:r>
            <a:br>
              <a:rPr lang="en-US" sz="3600" dirty="0">
                <a:solidFill>
                  <a:schemeClr val="bg1"/>
                </a:solidFill>
              </a:rPr>
            </a:br>
            <a:r>
              <a:rPr lang="en-US" sz="3600" dirty="0">
                <a:solidFill>
                  <a:schemeClr val="bg1"/>
                </a:solidFill>
              </a:rPr>
              <a:t>directories</a:t>
            </a:r>
          </a:p>
        </p:txBody>
      </p:sp>
    </p:spTree>
    <p:extLst>
      <p:ext uri="{BB962C8B-B14F-4D97-AF65-F5344CB8AC3E}">
        <p14:creationId xmlns:p14="http://schemas.microsoft.com/office/powerpoint/2010/main" val="4157076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00201"/>
            <a:ext cx="10735101" cy="4895724"/>
          </a:xfrm>
        </p:spPr>
        <p:txBody>
          <a:bodyPr>
            <a:noAutofit/>
          </a:bodyPr>
          <a:lstStyle/>
          <a:p>
            <a:r>
              <a:rPr lang="en-US" sz="3600" dirty="0">
                <a:solidFill>
                  <a:schemeClr val="bg1"/>
                </a:solidFill>
              </a:rPr>
              <a:t>Support for major compilers: Pure C, C68, GCC...</a:t>
            </a:r>
          </a:p>
          <a:p>
            <a:r>
              <a:rPr lang="en-US" sz="3600" dirty="0">
                <a:solidFill>
                  <a:schemeClr val="bg1"/>
                </a:solidFill>
              </a:rPr>
              <a:t>Provide </a:t>
            </a:r>
            <a:r>
              <a:rPr lang="en-US" sz="3600" dirty="0">
                <a:solidFill>
                  <a:srgbClr val="FFC000"/>
                </a:solidFill>
              </a:rPr>
              <a:t>POSIX API</a:t>
            </a:r>
            <a:r>
              <a:rPr lang="en-US" sz="3600" dirty="0">
                <a:solidFill>
                  <a:schemeClr val="bg1"/>
                </a:solidFill>
              </a:rPr>
              <a:t> on top of TOS/</a:t>
            </a:r>
            <a:r>
              <a:rPr lang="en-US" sz="3600" dirty="0" err="1">
                <a:solidFill>
                  <a:schemeClr val="bg1"/>
                </a:solidFill>
              </a:rPr>
              <a:t>MiNT</a:t>
            </a:r>
            <a:endParaRPr lang="en-US" sz="3600" dirty="0">
              <a:solidFill>
                <a:schemeClr val="bg1"/>
              </a:solidFill>
            </a:endParaRPr>
          </a:p>
          <a:p>
            <a:r>
              <a:rPr lang="en-US" sz="3600" dirty="0">
                <a:solidFill>
                  <a:schemeClr val="bg1"/>
                </a:solidFill>
              </a:rPr>
              <a:t>Translate POSIX calls at runtime</a:t>
            </a:r>
          </a:p>
          <a:p>
            <a:pPr lvl="1">
              <a:buFont typeface="Wingdings" panose="05000000000000000000" pitchFamily="2" charset="2"/>
              <a:buChar char="Ø"/>
            </a:pPr>
            <a:r>
              <a:rPr lang="en-US" sz="3200" dirty="0">
                <a:solidFill>
                  <a:schemeClr val="bg1"/>
                </a:solidFill>
              </a:rPr>
              <a:t>To </a:t>
            </a:r>
            <a:r>
              <a:rPr lang="en-US" sz="3200" dirty="0" err="1">
                <a:solidFill>
                  <a:schemeClr val="bg1"/>
                </a:solidFill>
              </a:rPr>
              <a:t>MiNT</a:t>
            </a:r>
            <a:r>
              <a:rPr lang="en-US" sz="3200" dirty="0">
                <a:solidFill>
                  <a:schemeClr val="bg1"/>
                </a:solidFill>
              </a:rPr>
              <a:t> system calls if available</a:t>
            </a:r>
          </a:p>
          <a:p>
            <a:pPr lvl="1">
              <a:buFont typeface="Wingdings" panose="05000000000000000000" pitchFamily="2" charset="2"/>
              <a:buChar char="Ø"/>
            </a:pPr>
            <a:r>
              <a:rPr lang="en-US" sz="3200" dirty="0">
                <a:solidFill>
                  <a:schemeClr val="bg1"/>
                </a:solidFill>
              </a:rPr>
              <a:t>Otherwise to TOS system calls</a:t>
            </a:r>
          </a:p>
          <a:p>
            <a:r>
              <a:rPr lang="en-US" sz="3600" dirty="0">
                <a:solidFill>
                  <a:schemeClr val="bg1"/>
                </a:solidFill>
              </a:rPr>
              <a:t>Binaries can automatically take advantage of </a:t>
            </a:r>
            <a:r>
              <a:rPr lang="en-US" sz="3600" dirty="0" err="1">
                <a:solidFill>
                  <a:schemeClr val="bg1"/>
                </a:solidFill>
              </a:rPr>
              <a:t>MiNT</a:t>
            </a:r>
            <a:r>
              <a:rPr lang="en-US" sz="3600" dirty="0">
                <a:solidFill>
                  <a:schemeClr val="bg1"/>
                </a:solidFill>
              </a:rPr>
              <a:t> features </a:t>
            </a:r>
            <a:r>
              <a:rPr lang="en-US" sz="3600" dirty="0">
                <a:solidFill>
                  <a:srgbClr val="FFC000"/>
                </a:solidFill>
              </a:rPr>
              <a:t>at runtime</a:t>
            </a:r>
            <a:r>
              <a:rPr lang="en-US" sz="3600" dirty="0">
                <a:solidFill>
                  <a:schemeClr val="bg1"/>
                </a:solidFill>
              </a:rPr>
              <a:t>, when available.</a:t>
            </a:r>
          </a:p>
          <a:p>
            <a:r>
              <a:rPr lang="en-US" sz="3600" dirty="0">
                <a:solidFill>
                  <a:schemeClr val="bg1"/>
                </a:solidFill>
              </a:rPr>
              <a:t>Most GNU / Linux software can be built </a:t>
            </a:r>
            <a:r>
              <a:rPr lang="en-US" sz="3600" dirty="0">
                <a:solidFill>
                  <a:srgbClr val="FFC000"/>
                </a:solidFill>
              </a:rPr>
              <a:t>out of the box</a:t>
            </a:r>
          </a:p>
          <a:p>
            <a:endParaRPr lang="en-US" sz="3600" dirty="0">
              <a:solidFill>
                <a:schemeClr val="bg1"/>
              </a:solidFill>
            </a:endParaRPr>
          </a:p>
        </p:txBody>
      </p:sp>
      <p:sp>
        <p:nvSpPr>
          <p:cNvPr id="3" name="Titre 3"/>
          <p:cNvSpPr>
            <a:spLocks noGrp="1"/>
          </p:cNvSpPr>
          <p:nvPr>
            <p:ph type="title"/>
          </p:nvPr>
        </p:nvSpPr>
        <p:spPr>
          <a:xfrm>
            <a:off x="838200" y="548005"/>
            <a:ext cx="10515600" cy="887603"/>
          </a:xfrm>
        </p:spPr>
        <p:txBody>
          <a:bodyPr>
            <a:normAutofit/>
          </a:bodyPr>
          <a:lstStyle/>
          <a:p>
            <a:r>
              <a:rPr lang="en-US" dirty="0" err="1">
                <a:solidFill>
                  <a:schemeClr val="bg1"/>
                </a:solidFill>
              </a:rPr>
              <a:t>MiNTLib</a:t>
            </a:r>
            <a:r>
              <a:rPr lang="en-US" dirty="0">
                <a:solidFill>
                  <a:schemeClr val="bg1"/>
                </a:solidFill>
              </a:rPr>
              <a:t>: </a:t>
            </a:r>
            <a:r>
              <a:rPr lang="en-US" dirty="0">
                <a:solidFill>
                  <a:srgbClr val="FFC000"/>
                </a:solidFill>
              </a:rPr>
              <a:t>C standard library</a:t>
            </a:r>
            <a:endParaRPr lang="fr-FR" sz="2400" dirty="0">
              <a:solidFill>
                <a:srgbClr val="FFC000"/>
              </a:solidFill>
            </a:endParaRPr>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609" y="763398"/>
            <a:ext cx="3256692" cy="577136"/>
          </a:xfrm>
          <a:prstGeom prst="rect">
            <a:avLst/>
          </a:prstGeom>
        </p:spPr>
      </p:pic>
    </p:spTree>
    <p:extLst>
      <p:ext uri="{BB962C8B-B14F-4D97-AF65-F5344CB8AC3E}">
        <p14:creationId xmlns:p14="http://schemas.microsoft.com/office/powerpoint/2010/main" val="288603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3"/>
          <p:cNvSpPr>
            <a:spLocks noGrp="1"/>
          </p:cNvSpPr>
          <p:nvPr>
            <p:ph type="title"/>
          </p:nvPr>
        </p:nvSpPr>
        <p:spPr>
          <a:xfrm>
            <a:off x="838200" y="548005"/>
            <a:ext cx="10515600" cy="655153"/>
          </a:xfrm>
        </p:spPr>
        <p:txBody>
          <a:bodyPr>
            <a:normAutofit fontScale="90000"/>
          </a:bodyPr>
          <a:lstStyle/>
          <a:p>
            <a:r>
              <a:rPr lang="en-US" sz="4900" dirty="0" err="1">
                <a:solidFill>
                  <a:schemeClr val="bg1"/>
                </a:solidFill>
              </a:rPr>
              <a:t>MiNT</a:t>
            </a:r>
            <a:r>
              <a:rPr lang="en-US" sz="4900" dirty="0">
                <a:solidFill>
                  <a:schemeClr val="bg1"/>
                </a:solidFill>
              </a:rPr>
              <a:t> + </a:t>
            </a:r>
            <a:r>
              <a:rPr lang="en-US" sz="4900" dirty="0" err="1">
                <a:solidFill>
                  <a:schemeClr val="bg1"/>
                </a:solidFill>
              </a:rPr>
              <a:t>MiNTLib</a:t>
            </a:r>
            <a:r>
              <a:rPr lang="en-US" dirty="0">
                <a:solidFill>
                  <a:schemeClr val="bg1"/>
                </a:solidFill>
              </a:rPr>
              <a:t>: </a:t>
            </a:r>
            <a:r>
              <a:rPr lang="en-US" dirty="0">
                <a:solidFill>
                  <a:srgbClr val="FFC000"/>
                </a:solidFill>
              </a:rPr>
              <a:t>POSIX environment</a:t>
            </a:r>
            <a:endParaRPr lang="fr-FR" sz="2400" dirty="0">
              <a:solidFill>
                <a:srgbClr val="FFC000"/>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578513" y="2214996"/>
            <a:ext cx="3453064" cy="3520397"/>
          </a:xfrm>
        </p:spPr>
        <p:txBody>
          <a:bodyPr>
            <a:noAutofit/>
          </a:bodyPr>
          <a:lstStyle/>
          <a:p>
            <a:pPr>
              <a:spcAft>
                <a:spcPts val="1200"/>
              </a:spcAft>
            </a:pPr>
            <a:r>
              <a:rPr lang="en-US" sz="3600" dirty="0">
                <a:solidFill>
                  <a:schemeClr val="bg1"/>
                </a:solidFill>
              </a:rPr>
              <a:t>Translation of paths between DOS-like and UNIX-like</a:t>
            </a:r>
          </a:p>
          <a:p>
            <a:pPr>
              <a:spcAft>
                <a:spcPts val="1200"/>
              </a:spcAft>
            </a:pPr>
            <a:r>
              <a:rPr lang="en-US" sz="3600" dirty="0">
                <a:solidFill>
                  <a:schemeClr val="bg1"/>
                </a:solidFill>
              </a:rPr>
              <a:t>Example: /</a:t>
            </a:r>
            <a:r>
              <a:rPr lang="en-US" sz="3600" dirty="0" err="1">
                <a:solidFill>
                  <a:schemeClr val="bg1"/>
                </a:solidFill>
              </a:rPr>
              <a:t>tmp</a:t>
            </a:r>
            <a:br>
              <a:rPr lang="en-US" sz="3600" dirty="0">
                <a:solidFill>
                  <a:schemeClr val="bg1"/>
                </a:solidFill>
              </a:rPr>
            </a:br>
            <a:r>
              <a:rPr lang="en-US" sz="3600" dirty="0">
                <a:solidFill>
                  <a:schemeClr val="bg1"/>
                </a:solidFill>
              </a:rPr>
              <a:t>= u:\tmp</a:t>
            </a:r>
          </a:p>
        </p:txBody>
      </p:sp>
      <p:pic>
        <p:nvPicPr>
          <p:cNvPr id="4"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33" y="1436614"/>
            <a:ext cx="7717267" cy="4497304"/>
          </a:xfrm>
          <a:prstGeom prst="rect">
            <a:avLst/>
          </a:prstGeom>
        </p:spPr>
      </p:pic>
      <p:pic>
        <p:nvPicPr>
          <p:cNvPr id="5"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126" y="279261"/>
            <a:ext cx="1993232" cy="1935735"/>
          </a:xfrm>
          <a:prstGeom prst="rect">
            <a:avLst/>
          </a:prstGeom>
        </p:spPr>
      </p:pic>
      <p:sp>
        <p:nvSpPr>
          <p:cNvPr id="6" name="Content Placeholder 2">
            <a:extLst>
              <a:ext uri="{FF2B5EF4-FFF2-40B4-BE49-F238E27FC236}">
                <a16:creationId xmlns:a16="http://schemas.microsoft.com/office/drawing/2014/main" id="{5DFDAB0A-2296-4BE3-8CC4-F3D9A69D055B}"/>
              </a:ext>
            </a:extLst>
          </p:cNvPr>
          <p:cNvSpPr txBox="1">
            <a:spLocks/>
          </p:cNvSpPr>
          <p:nvPr/>
        </p:nvSpPr>
        <p:spPr>
          <a:xfrm>
            <a:off x="1561504" y="6021003"/>
            <a:ext cx="5819011" cy="5922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rPr>
              <a:t>Old </a:t>
            </a:r>
            <a:r>
              <a:rPr lang="en-US" sz="3600" dirty="0" err="1">
                <a:solidFill>
                  <a:schemeClr val="bg1"/>
                </a:solidFill>
              </a:rPr>
              <a:t>MiNT</a:t>
            </a:r>
            <a:r>
              <a:rPr lang="en-US" sz="3600" dirty="0">
                <a:solidFill>
                  <a:schemeClr val="bg1"/>
                </a:solidFill>
              </a:rPr>
              <a:t> setup on ST (1995)</a:t>
            </a:r>
          </a:p>
        </p:txBody>
      </p:sp>
    </p:spTree>
    <p:extLst>
      <p:ext uri="{BB962C8B-B14F-4D97-AF65-F5344CB8AC3E}">
        <p14:creationId xmlns:p14="http://schemas.microsoft.com/office/powerpoint/2010/main" val="419326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590839"/>
          </a:xfrm>
        </p:spPr>
        <p:txBody>
          <a:bodyPr>
            <a:normAutofit fontScale="90000"/>
          </a:bodyPr>
          <a:lstStyle/>
          <a:p>
            <a:r>
              <a:rPr lang="en-US" dirty="0">
                <a:solidFill>
                  <a:schemeClr val="bg1"/>
                </a:solidFill>
              </a:rPr>
              <a:t>A little history of the ATARI ST</a:t>
            </a: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304089" y="1024175"/>
            <a:ext cx="11553613" cy="5700182"/>
          </a:xfrm>
        </p:spPr>
        <p:txBody>
          <a:bodyPr>
            <a:noAutofit/>
          </a:bodyPr>
          <a:lstStyle/>
          <a:p>
            <a:pPr marL="0" indent="0">
              <a:buNone/>
            </a:pPr>
            <a:r>
              <a:rPr lang="en-US" sz="2400" dirty="0">
                <a:solidFill>
                  <a:schemeClr val="bg1"/>
                </a:solidFill>
              </a:rPr>
              <a:t>Jack </a:t>
            </a:r>
            <a:r>
              <a:rPr lang="en-US" sz="2400" dirty="0" err="1">
                <a:solidFill>
                  <a:schemeClr val="bg1"/>
                </a:solidFill>
              </a:rPr>
              <a:t>Tramiel</a:t>
            </a:r>
            <a:r>
              <a:rPr lang="en-US" sz="2400" dirty="0">
                <a:solidFill>
                  <a:schemeClr val="bg1"/>
                </a:solidFill>
              </a:rPr>
              <a:t> - the ousted founder of Commodore - secured funding to buy Atari’s consumer division from Warner and acquired it in July </a:t>
            </a:r>
            <a:r>
              <a:rPr lang="en-US" sz="2400" b="1" dirty="0">
                <a:solidFill>
                  <a:schemeClr val="bg1"/>
                </a:solidFill>
              </a:rPr>
              <a:t>1984</a:t>
            </a:r>
            <a:r>
              <a:rPr lang="en-US" sz="2400" dirty="0">
                <a:solidFill>
                  <a:schemeClr val="bg1"/>
                </a:solidFill>
              </a:rPr>
              <a:t> with the intent of producing a new computer. Many engineers and executives from Commodore followed Tramiel to the new Atari Corporation.</a:t>
            </a:r>
            <a:br>
              <a:rPr lang="en-US" sz="2400" dirty="0">
                <a:solidFill>
                  <a:schemeClr val="bg1"/>
                </a:solidFill>
              </a:rPr>
            </a:br>
            <a:r>
              <a:rPr lang="en-US" sz="2400" dirty="0">
                <a:solidFill>
                  <a:schemeClr val="bg1"/>
                </a:solidFill>
              </a:rPr>
              <a:t>In </a:t>
            </a:r>
            <a:r>
              <a:rPr lang="en-US" sz="2400" b="1" dirty="0">
                <a:solidFill>
                  <a:schemeClr val="bg1"/>
                </a:solidFill>
              </a:rPr>
              <a:t>1985</a:t>
            </a:r>
            <a:r>
              <a:rPr lang="en-US" sz="2400" dirty="0">
                <a:solidFill>
                  <a:schemeClr val="bg1"/>
                </a:solidFill>
              </a:rPr>
              <a:t> Atari Corporation introduced its new 16-bit computer system called the </a:t>
            </a:r>
            <a:r>
              <a:rPr lang="en-US" sz="2400" b="1" dirty="0">
                <a:solidFill>
                  <a:schemeClr val="bg1"/>
                </a:solidFill>
              </a:rPr>
              <a:t>520ST</a:t>
            </a:r>
            <a:r>
              <a:rPr lang="en-US" sz="2400" dirty="0">
                <a:solidFill>
                  <a:schemeClr val="bg1"/>
                </a:solidFill>
              </a:rPr>
              <a:t>, the successor to the Atari 8-bit family computers at the Consumer Electronics Show in January 1985.</a:t>
            </a:r>
          </a:p>
          <a:p>
            <a:pPr marL="3048000" indent="0">
              <a:buNone/>
            </a:pPr>
            <a:r>
              <a:rPr lang="en-US" sz="2400" dirty="0">
                <a:solidFill>
                  <a:schemeClr val="bg1"/>
                </a:solidFill>
              </a:rPr>
              <a:t>"</a:t>
            </a:r>
            <a:r>
              <a:rPr lang="en-US" sz="2400" b="1" dirty="0">
                <a:solidFill>
                  <a:schemeClr val="bg1"/>
                </a:solidFill>
              </a:rPr>
              <a:t>ST</a:t>
            </a:r>
            <a:r>
              <a:rPr lang="en-US" sz="2400" dirty="0">
                <a:solidFill>
                  <a:schemeClr val="bg1"/>
                </a:solidFill>
              </a:rPr>
              <a:t>" means Sixteen-</a:t>
            </a:r>
            <a:r>
              <a:rPr lang="en-US" sz="2400" dirty="0" err="1">
                <a:solidFill>
                  <a:schemeClr val="bg1"/>
                </a:solidFill>
              </a:rPr>
              <a:t>Thirtytwo</a:t>
            </a:r>
            <a:r>
              <a:rPr lang="en-US" sz="2400" dirty="0">
                <a:solidFill>
                  <a:schemeClr val="bg1"/>
                </a:solidFill>
              </a:rPr>
              <a:t>, because of the MC68000 Motorola </a:t>
            </a:r>
            <a:br>
              <a:rPr lang="en-US" sz="2400" dirty="0">
                <a:solidFill>
                  <a:schemeClr val="bg1"/>
                </a:solidFill>
              </a:rPr>
            </a:br>
            <a:r>
              <a:rPr lang="en-US" sz="2400" dirty="0">
                <a:solidFill>
                  <a:schemeClr val="bg1"/>
                </a:solidFill>
              </a:rPr>
              <a:t>CPU has 16-bit data bus and 32-bit internals.</a:t>
            </a:r>
          </a:p>
          <a:p>
            <a:pPr marL="3048000" indent="0">
              <a:buNone/>
            </a:pPr>
            <a:r>
              <a:rPr lang="en-US" sz="2400" dirty="0">
                <a:solidFill>
                  <a:schemeClr val="bg1"/>
                </a:solidFill>
              </a:rPr>
              <a:t>Atari licensed GEM from Digital Research which was also used on some PCs and the Atari ST was the first personal computer with a full color graphical user interface. </a:t>
            </a:r>
            <a:br>
              <a:rPr lang="en-US" sz="2400" dirty="0">
                <a:solidFill>
                  <a:schemeClr val="bg1"/>
                </a:solidFill>
              </a:rPr>
            </a:br>
            <a:endParaRPr lang="en-US" sz="2400" dirty="0">
              <a:solidFill>
                <a:schemeClr val="bg1"/>
              </a:solidFill>
            </a:endParaRPr>
          </a:p>
          <a:p>
            <a:pPr marL="0" indent="0">
              <a:buNone/>
            </a:pPr>
            <a:r>
              <a:rPr lang="en-US" sz="2400" dirty="0">
                <a:solidFill>
                  <a:schemeClr val="bg1"/>
                </a:solidFill>
              </a:rPr>
              <a:t>Atari ST computers run GEM on top of the TOS much as early versions of Windows ran on top of MS-DOS. Atari developed TOS as a fast, DOS-like environment with a hierarchical file system.</a:t>
            </a:r>
          </a:p>
        </p:txBody>
      </p:sp>
      <p:pic>
        <p:nvPicPr>
          <p:cNvPr id="7" name="Picture 6">
            <a:extLst>
              <a:ext uri="{FF2B5EF4-FFF2-40B4-BE49-F238E27FC236}">
                <a16:creationId xmlns:a16="http://schemas.microsoft.com/office/drawing/2014/main" id="{A4012974-7FA5-4FE9-ADA4-C34FE1996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05" y="3411496"/>
            <a:ext cx="2897737" cy="2288874"/>
          </a:xfrm>
          <a:prstGeom prst="rect">
            <a:avLst/>
          </a:prstGeom>
        </p:spPr>
      </p:pic>
    </p:spTree>
    <p:extLst>
      <p:ext uri="{BB962C8B-B14F-4D97-AF65-F5344CB8AC3E}">
        <p14:creationId xmlns:p14="http://schemas.microsoft.com/office/powerpoint/2010/main" val="2189556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Atari </a:t>
            </a:r>
            <a:r>
              <a:rPr lang="en-US" dirty="0" err="1">
                <a:solidFill>
                  <a:srgbClr val="FFC000"/>
                </a:solidFill>
              </a:rPr>
              <a:t>MultiTOS</a:t>
            </a:r>
            <a:r>
              <a:rPr lang="en-US" dirty="0">
                <a:solidFill>
                  <a:schemeClr val="bg1"/>
                </a:solidFill>
              </a:rPr>
              <a:t> (1992)</a:t>
            </a:r>
            <a:endParaRPr lang="fr-FR" sz="2800" dirty="0">
              <a:solidFill>
                <a:schemeClr val="bg1"/>
              </a:solidFill>
            </a:endParaRPr>
          </a:p>
        </p:txBody>
      </p:sp>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Autofit/>
          </a:bodyPr>
          <a:lstStyle/>
          <a:p>
            <a:r>
              <a:rPr lang="en-US" sz="3600" dirty="0">
                <a:solidFill>
                  <a:schemeClr val="bg1"/>
                </a:solidFill>
              </a:rPr>
              <a:t>Atari hired Eric R. Smith</a:t>
            </a:r>
          </a:p>
          <a:p>
            <a:r>
              <a:rPr lang="en-US" sz="3600" dirty="0" err="1">
                <a:solidFill>
                  <a:schemeClr val="bg1"/>
                </a:solidFill>
              </a:rPr>
              <a:t>MultiTOS</a:t>
            </a:r>
            <a:r>
              <a:rPr lang="en-US" sz="3600" dirty="0">
                <a:solidFill>
                  <a:schemeClr val="bg1"/>
                </a:solidFill>
              </a:rPr>
              <a:t> = </a:t>
            </a:r>
            <a:r>
              <a:rPr lang="en-US" sz="3600" dirty="0" err="1">
                <a:solidFill>
                  <a:srgbClr val="FFC000"/>
                </a:solidFill>
              </a:rPr>
              <a:t>MiNT</a:t>
            </a:r>
            <a:r>
              <a:rPr lang="en-US" sz="3600" dirty="0">
                <a:solidFill>
                  <a:srgbClr val="FFC000"/>
                </a:solidFill>
              </a:rPr>
              <a:t> kernel</a:t>
            </a:r>
            <a:br>
              <a:rPr lang="en-US" sz="3600" dirty="0">
                <a:solidFill>
                  <a:schemeClr val="bg1"/>
                </a:solidFill>
              </a:rPr>
            </a:br>
            <a:r>
              <a:rPr lang="en-US" sz="3600" dirty="0">
                <a:solidFill>
                  <a:schemeClr val="bg1"/>
                </a:solidFill>
              </a:rPr>
              <a:t>+ </a:t>
            </a:r>
            <a:r>
              <a:rPr lang="en-US" sz="3600" dirty="0">
                <a:solidFill>
                  <a:srgbClr val="FFC000"/>
                </a:solidFill>
              </a:rPr>
              <a:t>multitasking AES</a:t>
            </a:r>
            <a:r>
              <a:rPr lang="en-US" sz="3600" dirty="0">
                <a:solidFill>
                  <a:schemeClr val="bg1"/>
                </a:solidFill>
              </a:rPr>
              <a:t> (user interface)</a:t>
            </a:r>
            <a:br>
              <a:rPr lang="en-US" sz="3600" dirty="0">
                <a:solidFill>
                  <a:schemeClr val="bg1"/>
                </a:solidFill>
              </a:rPr>
            </a:br>
            <a:r>
              <a:rPr lang="en-US" sz="3600" dirty="0">
                <a:solidFill>
                  <a:schemeClr val="bg1"/>
                </a:solidFill>
              </a:rPr>
              <a:t>+ </a:t>
            </a:r>
            <a:r>
              <a:rPr lang="en-US" sz="3600" dirty="0">
                <a:solidFill>
                  <a:srgbClr val="FFC000"/>
                </a:solidFill>
              </a:rPr>
              <a:t>multitasking desktop</a:t>
            </a:r>
          </a:p>
          <a:p>
            <a:r>
              <a:rPr lang="en-US" sz="3600" dirty="0">
                <a:solidFill>
                  <a:schemeClr val="bg1"/>
                </a:solidFill>
              </a:rPr>
              <a:t>Nice but a bit slow, needs RAM</a:t>
            </a:r>
          </a:p>
          <a:p>
            <a:r>
              <a:rPr lang="en-US" sz="3600" dirty="0">
                <a:solidFill>
                  <a:schemeClr val="bg1"/>
                </a:solidFill>
              </a:rPr>
              <a:t>Mainly for high-end TT / Falcon or clones</a:t>
            </a:r>
          </a:p>
          <a:p>
            <a:endParaRPr lang="en-US" sz="3600" dirty="0">
              <a:solidFill>
                <a:schemeClr val="bg1"/>
              </a:solidFill>
            </a:endParaRPr>
          </a:p>
          <a:p>
            <a:r>
              <a:rPr lang="en-US" sz="3600" dirty="0" err="1">
                <a:solidFill>
                  <a:schemeClr val="bg1"/>
                </a:solidFill>
              </a:rPr>
              <a:t>MiNT</a:t>
            </a:r>
            <a:r>
              <a:rPr lang="en-US" sz="3600" dirty="0">
                <a:solidFill>
                  <a:schemeClr val="bg1"/>
                </a:solidFill>
              </a:rPr>
              <a:t> kernel was renamed to “</a:t>
            </a:r>
            <a:r>
              <a:rPr lang="en-US" sz="3600" dirty="0" err="1">
                <a:solidFill>
                  <a:schemeClr val="bg1"/>
                </a:solidFill>
              </a:rPr>
              <a:t>MiNT</a:t>
            </a:r>
            <a:r>
              <a:rPr lang="en-US" sz="3600" dirty="0">
                <a:solidFill>
                  <a:schemeClr val="bg1"/>
                </a:solidFill>
              </a:rPr>
              <a:t> is </a:t>
            </a:r>
            <a:r>
              <a:rPr lang="en-US" sz="3600" dirty="0">
                <a:solidFill>
                  <a:srgbClr val="FFC000"/>
                </a:solidFill>
              </a:rPr>
              <a:t>Now</a:t>
            </a:r>
            <a:r>
              <a:rPr lang="en-US" sz="3600" dirty="0">
                <a:solidFill>
                  <a:schemeClr val="bg1"/>
                </a:solidFill>
              </a:rPr>
              <a:t> TOS”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99" y="837578"/>
            <a:ext cx="5439290" cy="1706220"/>
          </a:xfrm>
          <a:prstGeom prst="rect">
            <a:avLst/>
          </a:prstGeom>
        </p:spPr>
      </p:pic>
    </p:spTree>
    <p:extLst>
      <p:ext uri="{BB962C8B-B14F-4D97-AF65-F5344CB8AC3E}">
        <p14:creationId xmlns:p14="http://schemas.microsoft.com/office/powerpoint/2010/main" val="1213494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Atari </a:t>
            </a:r>
            <a:r>
              <a:rPr lang="en-US" dirty="0" err="1">
                <a:solidFill>
                  <a:srgbClr val="FFC000"/>
                </a:solidFill>
              </a:rPr>
              <a:t>MultiTOS</a:t>
            </a:r>
            <a:r>
              <a:rPr lang="en-US" dirty="0">
                <a:solidFill>
                  <a:schemeClr val="bg1"/>
                </a:solidFill>
              </a:rPr>
              <a:t> (1992)</a:t>
            </a:r>
            <a:endParaRPr lang="fr-FR" sz="2800" dirty="0">
              <a:solidFill>
                <a:schemeClr val="bg1"/>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56106"/>
            <a:ext cx="6697198" cy="5022899"/>
          </a:xfrm>
          <a:prstGeom prst="rect">
            <a:avLst/>
          </a:prstGeom>
        </p:spPr>
      </p:pic>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7844589" y="2539850"/>
            <a:ext cx="3982453" cy="2453256"/>
          </a:xfrm>
        </p:spPr>
        <p:txBody>
          <a:bodyPr>
            <a:noAutofit/>
          </a:bodyPr>
          <a:lstStyle/>
          <a:p>
            <a:pPr>
              <a:spcAft>
                <a:spcPts val="1200"/>
              </a:spcAft>
            </a:pPr>
            <a:r>
              <a:rPr lang="en-US" sz="3600" dirty="0" err="1">
                <a:solidFill>
                  <a:schemeClr val="bg1"/>
                </a:solidFill>
              </a:rPr>
              <a:t>MiNT</a:t>
            </a:r>
            <a:r>
              <a:rPr lang="en-US" sz="3600" dirty="0">
                <a:solidFill>
                  <a:schemeClr val="bg1"/>
                </a:solidFill>
              </a:rPr>
              <a:t> kernel behind the scenes</a:t>
            </a:r>
          </a:p>
          <a:p>
            <a:pPr>
              <a:spcAft>
                <a:spcPts val="1200"/>
              </a:spcAft>
            </a:pPr>
            <a:r>
              <a:rPr lang="en-US" sz="3600" dirty="0">
                <a:solidFill>
                  <a:schemeClr val="bg1"/>
                </a:solidFill>
              </a:rPr>
              <a:t>Multitasking AES and Desktop</a:t>
            </a:r>
          </a:p>
        </p:txBody>
      </p:sp>
    </p:spTree>
    <p:extLst>
      <p:ext uri="{BB962C8B-B14F-4D97-AF65-F5344CB8AC3E}">
        <p14:creationId xmlns:p14="http://schemas.microsoft.com/office/powerpoint/2010/main" val="3577089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p:txBody>
          <a:bodyPr/>
          <a:lstStyle/>
          <a:p>
            <a:r>
              <a:rPr lang="en-US" dirty="0" err="1">
                <a:solidFill>
                  <a:schemeClr val="bg1"/>
                </a:solidFill>
                <a:hlinkClick r:id="rId3"/>
              </a:rPr>
              <a:t>FreeMiNT</a:t>
            </a:r>
            <a:r>
              <a:rPr lang="en-US" dirty="0">
                <a:solidFill>
                  <a:schemeClr val="bg1"/>
                </a:solidFill>
              </a:rPr>
              <a:t> (2000…)</a:t>
            </a:r>
            <a:endParaRPr lang="fr-FR" sz="2800"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rmAutofit/>
          </a:bodyPr>
          <a:lstStyle/>
          <a:p>
            <a:r>
              <a:rPr lang="en-US" sz="4000" dirty="0">
                <a:solidFill>
                  <a:schemeClr val="bg1"/>
                </a:solidFill>
              </a:rPr>
              <a:t>Continuation of </a:t>
            </a:r>
            <a:r>
              <a:rPr lang="en-US" sz="4000" dirty="0" err="1">
                <a:solidFill>
                  <a:schemeClr val="bg1"/>
                </a:solidFill>
              </a:rPr>
              <a:t>MiNT</a:t>
            </a:r>
            <a:r>
              <a:rPr lang="en-US" sz="4000" dirty="0">
                <a:solidFill>
                  <a:schemeClr val="bg1"/>
                </a:solidFill>
              </a:rPr>
              <a:t> kernel, as </a:t>
            </a:r>
            <a:r>
              <a:rPr lang="en-US" sz="4000" dirty="0">
                <a:solidFill>
                  <a:srgbClr val="FFC000"/>
                </a:solidFill>
              </a:rPr>
              <a:t>Free Software</a:t>
            </a:r>
          </a:p>
          <a:p>
            <a:r>
              <a:rPr lang="en-US" sz="4000" dirty="0">
                <a:solidFill>
                  <a:schemeClr val="bg1"/>
                </a:solidFill>
              </a:rPr>
              <a:t>Put into CVS in 2000, then </a:t>
            </a:r>
            <a:r>
              <a:rPr lang="en-US" sz="4000" dirty="0" err="1">
                <a:solidFill>
                  <a:schemeClr val="bg1"/>
                </a:solidFill>
              </a:rPr>
              <a:t>Git</a:t>
            </a:r>
            <a:r>
              <a:rPr lang="en-US" sz="4000" dirty="0">
                <a:solidFill>
                  <a:schemeClr val="bg1"/>
                </a:solidFill>
              </a:rPr>
              <a:t> in 2017</a:t>
            </a:r>
          </a:p>
          <a:p>
            <a:r>
              <a:rPr lang="en-US" sz="4000" dirty="0">
                <a:solidFill>
                  <a:schemeClr val="bg1"/>
                </a:solidFill>
              </a:rPr>
              <a:t>Actively </a:t>
            </a:r>
            <a:r>
              <a:rPr lang="en-US" sz="4000" dirty="0">
                <a:solidFill>
                  <a:srgbClr val="FFC000"/>
                </a:solidFill>
              </a:rPr>
              <a:t>supported by the community</a:t>
            </a:r>
            <a:br>
              <a:rPr lang="en-US" sz="4000" dirty="0">
                <a:solidFill>
                  <a:schemeClr val="bg1"/>
                </a:solidFill>
              </a:rPr>
            </a:br>
            <a:r>
              <a:rPr lang="en-US" sz="4000" dirty="0">
                <a:solidFill>
                  <a:schemeClr val="bg1"/>
                </a:solidFill>
              </a:rPr>
              <a:t>based around the </a:t>
            </a:r>
            <a:r>
              <a:rPr lang="en-US" sz="4000" dirty="0" err="1">
                <a:solidFill>
                  <a:schemeClr val="bg1"/>
                </a:solidFill>
                <a:hlinkClick r:id="rId4"/>
              </a:rPr>
              <a:t>MiNT</a:t>
            </a:r>
            <a:r>
              <a:rPr lang="en-US" sz="4000" dirty="0">
                <a:solidFill>
                  <a:schemeClr val="bg1"/>
                </a:solidFill>
                <a:hlinkClick r:id="rId4"/>
              </a:rPr>
              <a:t> Mailing List</a:t>
            </a:r>
            <a:endParaRPr lang="en-US" sz="4000" dirty="0">
              <a:solidFill>
                <a:schemeClr val="bg1"/>
              </a:solidFill>
            </a:endParaRPr>
          </a:p>
          <a:p>
            <a:r>
              <a:rPr lang="en-US" sz="4000" dirty="0">
                <a:solidFill>
                  <a:schemeClr val="bg1"/>
                </a:solidFill>
              </a:rPr>
              <a:t>Automatic builds</a:t>
            </a:r>
            <a:br>
              <a:rPr lang="en-US" sz="4000" dirty="0">
                <a:solidFill>
                  <a:schemeClr val="bg1"/>
                </a:solidFill>
              </a:rPr>
            </a:br>
            <a:r>
              <a:rPr lang="en-US" sz="4000" dirty="0">
                <a:solidFill>
                  <a:schemeClr val="bg1"/>
                </a:solidFill>
              </a:rPr>
              <a:t>with GitHub, Travis CI and </a:t>
            </a:r>
            <a:r>
              <a:rPr lang="en-US" sz="4000" dirty="0" err="1">
                <a:solidFill>
                  <a:schemeClr val="bg1"/>
                </a:solidFill>
              </a:rPr>
              <a:t>Bintray</a:t>
            </a:r>
            <a:r>
              <a:rPr lang="en-US" sz="4000" dirty="0">
                <a:solidFill>
                  <a:schemeClr val="bg1"/>
                </a:solidFill>
              </a:rPr>
              <a:t> </a:t>
            </a:r>
          </a:p>
          <a:p>
            <a:r>
              <a:rPr lang="en-US" sz="4000" dirty="0">
                <a:solidFill>
                  <a:schemeClr val="bg1"/>
                </a:solidFill>
              </a:rPr>
              <a:t>Shipped with </a:t>
            </a:r>
            <a:r>
              <a:rPr lang="en-US" sz="4000" dirty="0" err="1">
                <a:solidFill>
                  <a:schemeClr val="bg1"/>
                </a:solidFill>
              </a:rPr>
              <a:t>XaAES</a:t>
            </a:r>
            <a:r>
              <a:rPr lang="en-US" sz="4000" dirty="0">
                <a:solidFill>
                  <a:schemeClr val="bg1"/>
                </a:solidFill>
              </a:rPr>
              <a:t> graphical user interface</a:t>
            </a:r>
          </a:p>
          <a:p>
            <a:endParaRPr lang="en-US" sz="4000" dirty="0">
              <a:solidFill>
                <a:schemeClr val="bg1"/>
              </a:solidFill>
            </a:endParaRPr>
          </a:p>
        </p:txBody>
      </p:sp>
      <p:pic>
        <p:nvPicPr>
          <p:cNvPr id="4" name="Image 3">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0106" y="3182915"/>
            <a:ext cx="2142698" cy="2142698"/>
          </a:xfrm>
          <a:prstGeom prst="rect">
            <a:avLst/>
          </a:prstGeom>
        </p:spPr>
      </p:pic>
    </p:spTree>
    <p:extLst>
      <p:ext uri="{BB962C8B-B14F-4D97-AF65-F5344CB8AC3E}">
        <p14:creationId xmlns:p14="http://schemas.microsoft.com/office/powerpoint/2010/main" val="3061876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err="1">
                <a:solidFill>
                  <a:srgbClr val="FFC000"/>
                </a:solidFill>
              </a:rPr>
              <a:t>XaAES</a:t>
            </a:r>
            <a:r>
              <a:rPr lang="en-US" dirty="0">
                <a:solidFill>
                  <a:schemeClr val="bg1"/>
                </a:solidFill>
              </a:rPr>
              <a:t>: multitasking AES for </a:t>
            </a:r>
            <a:r>
              <a:rPr lang="en-US" dirty="0" err="1">
                <a:solidFill>
                  <a:schemeClr val="bg1"/>
                </a:solidFill>
              </a:rPr>
              <a:t>FreeMiNT</a:t>
            </a:r>
            <a:endParaRPr lang="fr-FR" sz="2800"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7772399" y="1849014"/>
            <a:ext cx="3970421" cy="4371312"/>
          </a:xfrm>
        </p:spPr>
        <p:txBody>
          <a:bodyPr>
            <a:noAutofit/>
          </a:bodyPr>
          <a:lstStyle/>
          <a:p>
            <a:pPr>
              <a:spcAft>
                <a:spcPts val="1200"/>
              </a:spcAft>
            </a:pPr>
            <a:r>
              <a:rPr lang="en-US" sz="3600" dirty="0" err="1">
                <a:solidFill>
                  <a:schemeClr val="bg1"/>
                </a:solidFill>
              </a:rPr>
              <a:t>FreeMiNT</a:t>
            </a:r>
            <a:r>
              <a:rPr lang="en-US" sz="3600" dirty="0">
                <a:solidFill>
                  <a:schemeClr val="bg1"/>
                </a:solidFill>
              </a:rPr>
              <a:t> kernel behind the scenes</a:t>
            </a:r>
          </a:p>
          <a:p>
            <a:pPr>
              <a:spcAft>
                <a:spcPts val="1200"/>
              </a:spcAft>
            </a:pPr>
            <a:r>
              <a:rPr lang="en-US" sz="3600" dirty="0" err="1">
                <a:solidFill>
                  <a:schemeClr val="bg1"/>
                </a:solidFill>
              </a:rPr>
              <a:t>XaAES</a:t>
            </a:r>
            <a:r>
              <a:rPr lang="en-US" sz="3600" dirty="0">
                <a:solidFill>
                  <a:schemeClr val="bg1"/>
                </a:solidFill>
              </a:rPr>
              <a:t> windowed</a:t>
            </a:r>
            <a:br>
              <a:rPr lang="en-US" sz="3600" dirty="0">
                <a:solidFill>
                  <a:schemeClr val="bg1"/>
                </a:solidFill>
              </a:rPr>
            </a:br>
            <a:r>
              <a:rPr lang="en-US" sz="3600" dirty="0">
                <a:solidFill>
                  <a:schemeClr val="bg1"/>
                </a:solidFill>
              </a:rPr>
              <a:t>environment</a:t>
            </a:r>
          </a:p>
          <a:p>
            <a:pPr>
              <a:spcAft>
                <a:spcPts val="1200"/>
              </a:spcAft>
            </a:pPr>
            <a:r>
              <a:rPr lang="en-US" sz="3600" dirty="0" err="1">
                <a:solidFill>
                  <a:schemeClr val="bg1"/>
                </a:solidFill>
              </a:rPr>
              <a:t>Tera</a:t>
            </a:r>
            <a:r>
              <a:rPr lang="en-US" sz="3600" dirty="0">
                <a:solidFill>
                  <a:schemeClr val="bg1"/>
                </a:solidFill>
              </a:rPr>
              <a:t> Desktop</a:t>
            </a:r>
          </a:p>
          <a:p>
            <a:pPr>
              <a:spcAft>
                <a:spcPts val="1200"/>
              </a:spcAft>
            </a:pPr>
            <a:r>
              <a:rPr lang="en-US" sz="3600" dirty="0">
                <a:solidFill>
                  <a:schemeClr val="bg1"/>
                </a:solidFill>
              </a:rPr>
              <a:t>All of them:</a:t>
            </a:r>
            <a:br>
              <a:rPr lang="en-US" sz="3600" dirty="0">
                <a:solidFill>
                  <a:schemeClr val="bg1"/>
                </a:solidFill>
              </a:rPr>
            </a:br>
            <a:r>
              <a:rPr lang="en-US" sz="3600" dirty="0">
                <a:solidFill>
                  <a:schemeClr val="bg1"/>
                </a:solidFill>
              </a:rPr>
              <a:t>Free Software</a:t>
            </a:r>
          </a:p>
        </p:txBody>
      </p:sp>
      <p:pic>
        <p:nvPicPr>
          <p:cNvPr id="4"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57" y="1452812"/>
            <a:ext cx="6533149" cy="4899862"/>
          </a:xfrm>
          <a:prstGeom prst="rect">
            <a:avLst/>
          </a:prstGeom>
        </p:spPr>
      </p:pic>
    </p:spTree>
    <p:extLst>
      <p:ext uri="{BB962C8B-B14F-4D97-AF65-F5344CB8AC3E}">
        <p14:creationId xmlns:p14="http://schemas.microsoft.com/office/powerpoint/2010/main" val="4275093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err="1">
                <a:solidFill>
                  <a:schemeClr val="bg1"/>
                </a:solidFill>
              </a:rPr>
              <a:t>SpareMiNT</a:t>
            </a:r>
            <a:r>
              <a:rPr lang="en-US" dirty="0">
                <a:solidFill>
                  <a:schemeClr val="bg1"/>
                </a:solidFill>
              </a:rPr>
              <a:t> </a:t>
            </a:r>
            <a:r>
              <a:rPr lang="en-US" dirty="0">
                <a:solidFill>
                  <a:srgbClr val="FFC000"/>
                </a:solidFill>
              </a:rPr>
              <a:t>distribution</a:t>
            </a:r>
            <a:r>
              <a:rPr lang="en-US" dirty="0">
                <a:solidFill>
                  <a:schemeClr val="bg1"/>
                </a:solidFill>
              </a:rPr>
              <a:t> (2000~2010)</a:t>
            </a:r>
            <a:endParaRPr lang="fr-FR" sz="2800"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2416628"/>
            <a:ext cx="10515600" cy="3433789"/>
          </a:xfrm>
        </p:spPr>
        <p:txBody>
          <a:bodyPr>
            <a:noAutofit/>
          </a:bodyPr>
          <a:lstStyle/>
          <a:p>
            <a:r>
              <a:rPr lang="en-US" sz="3600" dirty="0" err="1">
                <a:solidFill>
                  <a:schemeClr val="bg1"/>
                </a:solidFill>
              </a:rPr>
              <a:t>FreeMiNT</a:t>
            </a:r>
            <a:r>
              <a:rPr lang="en-US" sz="3600" dirty="0">
                <a:solidFill>
                  <a:schemeClr val="bg1"/>
                </a:solidFill>
              </a:rPr>
              <a:t> kernel</a:t>
            </a:r>
          </a:p>
          <a:p>
            <a:r>
              <a:rPr lang="en-US" sz="3600" dirty="0">
                <a:solidFill>
                  <a:schemeClr val="bg1"/>
                </a:solidFill>
              </a:rPr>
              <a:t>GCC + </a:t>
            </a:r>
            <a:r>
              <a:rPr lang="en-US" sz="3600" dirty="0" err="1">
                <a:solidFill>
                  <a:schemeClr val="bg1"/>
                </a:solidFill>
              </a:rPr>
              <a:t>MiNTLib</a:t>
            </a:r>
            <a:endParaRPr lang="en-US" sz="3600" dirty="0">
              <a:solidFill>
                <a:schemeClr val="bg1"/>
              </a:solidFill>
            </a:endParaRPr>
          </a:p>
          <a:p>
            <a:r>
              <a:rPr lang="en-US" sz="3600" dirty="0">
                <a:solidFill>
                  <a:srgbClr val="FFC000"/>
                </a:solidFill>
              </a:rPr>
              <a:t>RPM</a:t>
            </a:r>
            <a:r>
              <a:rPr lang="en-US" sz="3600" dirty="0">
                <a:solidFill>
                  <a:schemeClr val="bg1"/>
                </a:solidFill>
              </a:rPr>
              <a:t> packages (Red Hat)</a:t>
            </a:r>
          </a:p>
          <a:p>
            <a:r>
              <a:rPr lang="en-US" sz="3600" dirty="0">
                <a:solidFill>
                  <a:schemeClr val="bg1"/>
                </a:solidFill>
              </a:rPr>
              <a:t>Huge efforts to provide a full UNIX-like environment:</a:t>
            </a:r>
            <a:br>
              <a:rPr lang="en-US" sz="3600" dirty="0">
                <a:solidFill>
                  <a:schemeClr val="bg1"/>
                </a:solidFill>
              </a:rPr>
            </a:br>
            <a:r>
              <a:rPr lang="en-US" sz="3600" dirty="0">
                <a:solidFill>
                  <a:schemeClr val="bg1"/>
                </a:solidFill>
              </a:rPr>
              <a:t>many, many Free packages, mostly from GNU/Linux.</a:t>
            </a:r>
          </a:p>
          <a:p>
            <a:r>
              <a:rPr lang="en-US" sz="3600" dirty="0">
                <a:solidFill>
                  <a:schemeClr val="bg1"/>
                </a:solidFill>
              </a:rPr>
              <a:t>Can be installed with </a:t>
            </a:r>
            <a:r>
              <a:rPr lang="en-US" sz="3600" dirty="0" err="1">
                <a:solidFill>
                  <a:schemeClr val="bg1"/>
                </a:solidFill>
              </a:rPr>
              <a:t>EasyMiNT</a:t>
            </a:r>
            <a:r>
              <a:rPr lang="en-US" sz="3600" dirty="0">
                <a:solidFill>
                  <a:schemeClr val="bg1"/>
                </a:solidFill>
              </a:rPr>
              <a:t> installer</a:t>
            </a:r>
          </a:p>
        </p:txBody>
      </p:sp>
      <p:pic>
        <p:nvPicPr>
          <p:cNvPr id="4" name="Imag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85245"/>
            <a:ext cx="4948746" cy="1204912"/>
          </a:xfrm>
          <a:prstGeom prst="rect">
            <a:avLst/>
          </a:prstGeom>
        </p:spPr>
      </p:pic>
    </p:spTree>
    <p:extLst>
      <p:ext uri="{BB962C8B-B14F-4D97-AF65-F5344CB8AC3E}">
        <p14:creationId xmlns:p14="http://schemas.microsoft.com/office/powerpoint/2010/main" val="389350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2262753" y="1749452"/>
            <a:ext cx="9624447" cy="1923648"/>
          </a:xfrm>
        </p:spPr>
        <p:txBody>
          <a:bodyPr>
            <a:noAutofit/>
          </a:bodyPr>
          <a:lstStyle/>
          <a:p>
            <a:pPr marL="0" indent="0" algn="r">
              <a:spcAft>
                <a:spcPts val="1200"/>
              </a:spcAft>
              <a:buNone/>
            </a:pPr>
            <a:r>
              <a:rPr lang="en-US" sz="6000" i="1" dirty="0">
                <a:solidFill>
                  <a:schemeClr val="bg1"/>
                </a:solidFill>
              </a:rPr>
              <a:t>Everything is </a:t>
            </a:r>
            <a:r>
              <a:rPr lang="en-US" sz="6000" i="1" dirty="0">
                <a:solidFill>
                  <a:srgbClr val="FFC000"/>
                </a:solidFill>
              </a:rPr>
              <a:t>Free Software</a:t>
            </a:r>
            <a:r>
              <a:rPr lang="en-US" sz="6000" i="1" dirty="0">
                <a:solidFill>
                  <a:schemeClr val="bg1"/>
                </a:solidFill>
              </a:rPr>
              <a:t>…</a:t>
            </a:r>
            <a:br>
              <a:rPr lang="en-US" sz="6000" i="1" dirty="0">
                <a:solidFill>
                  <a:schemeClr val="bg1"/>
                </a:solidFill>
              </a:rPr>
            </a:br>
            <a:r>
              <a:rPr lang="en-US" sz="6000" i="1" dirty="0">
                <a:solidFill>
                  <a:schemeClr val="bg1"/>
                </a:solidFill>
              </a:rPr>
              <a:t>except TOS ROMs?</a:t>
            </a:r>
          </a:p>
        </p:txBody>
      </p:sp>
    </p:spTree>
    <p:extLst>
      <p:ext uri="{BB962C8B-B14F-4D97-AF65-F5344CB8AC3E}">
        <p14:creationId xmlns:p14="http://schemas.microsoft.com/office/powerpoint/2010/main" val="2164121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err="1">
                <a:solidFill>
                  <a:schemeClr val="bg1"/>
                </a:solidFill>
                <a:hlinkClick r:id="rId3"/>
              </a:rPr>
              <a:t>EmuTOS</a:t>
            </a:r>
            <a:r>
              <a:rPr lang="en-US" dirty="0">
                <a:solidFill>
                  <a:schemeClr val="bg1"/>
                </a:solidFill>
              </a:rPr>
              <a:t> (2001…)</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775012"/>
            <a:ext cx="10515600" cy="4543491"/>
          </a:xfrm>
        </p:spPr>
        <p:txBody>
          <a:bodyPr>
            <a:normAutofit lnSpcReduction="10000"/>
          </a:bodyPr>
          <a:lstStyle/>
          <a:p>
            <a:r>
              <a:rPr lang="en-US" dirty="0">
                <a:solidFill>
                  <a:schemeClr val="bg1"/>
                </a:solidFill>
              </a:rPr>
              <a:t>New operating system </a:t>
            </a:r>
            <a:r>
              <a:rPr lang="en-US" dirty="0">
                <a:solidFill>
                  <a:srgbClr val="FFC000"/>
                </a:solidFill>
              </a:rPr>
              <a:t>compatible with Atari TOS</a:t>
            </a:r>
          </a:p>
          <a:p>
            <a:r>
              <a:rPr lang="en-US" dirty="0">
                <a:solidFill>
                  <a:schemeClr val="bg1"/>
                </a:solidFill>
              </a:rPr>
              <a:t>Implemented as </a:t>
            </a:r>
            <a:r>
              <a:rPr lang="en-US" dirty="0">
                <a:solidFill>
                  <a:srgbClr val="FFC000"/>
                </a:solidFill>
              </a:rPr>
              <a:t>Free Software</a:t>
            </a:r>
            <a:r>
              <a:rPr lang="en-US" dirty="0">
                <a:solidFill>
                  <a:schemeClr val="bg1"/>
                </a:solidFill>
              </a:rPr>
              <a:t>, GPLv2 license</a:t>
            </a:r>
          </a:p>
          <a:p>
            <a:r>
              <a:rPr lang="en-US" dirty="0">
                <a:solidFill>
                  <a:schemeClr val="bg1"/>
                </a:solidFill>
              </a:rPr>
              <a:t>Based on open-sourced old Digital Research GEM sources</a:t>
            </a:r>
          </a:p>
          <a:p>
            <a:r>
              <a:rPr lang="en-US" dirty="0">
                <a:solidFill>
                  <a:schemeClr val="bg1"/>
                </a:solidFill>
              </a:rPr>
              <a:t>Does not contain any code from Atari company (still copyrighted)</a:t>
            </a:r>
          </a:p>
          <a:p>
            <a:r>
              <a:rPr lang="en-US" dirty="0">
                <a:solidFill>
                  <a:schemeClr val="bg1"/>
                </a:solidFill>
              </a:rPr>
              <a:t>Gaps were filled by the </a:t>
            </a:r>
            <a:r>
              <a:rPr lang="en-US" dirty="0" err="1">
                <a:solidFill>
                  <a:schemeClr val="bg1"/>
                </a:solidFill>
              </a:rPr>
              <a:t>EmuTOS</a:t>
            </a:r>
            <a:r>
              <a:rPr lang="en-US" dirty="0">
                <a:solidFill>
                  <a:schemeClr val="bg1"/>
                </a:solidFill>
              </a:rPr>
              <a:t> development team</a:t>
            </a:r>
          </a:p>
          <a:p>
            <a:r>
              <a:rPr lang="en-US" dirty="0">
                <a:solidFill>
                  <a:schemeClr val="bg1"/>
                </a:solidFill>
              </a:rPr>
              <a:t>Reimplementation of all layers:</a:t>
            </a:r>
            <a:br>
              <a:rPr lang="en-US" dirty="0">
                <a:solidFill>
                  <a:schemeClr val="bg1"/>
                </a:solidFill>
              </a:rPr>
            </a:br>
            <a:r>
              <a:rPr lang="en-US" dirty="0">
                <a:solidFill>
                  <a:schemeClr val="bg1"/>
                </a:solidFill>
              </a:rPr>
              <a:t>BIOS, GEMDOS (BDOS), VDI, AES, Desktop</a:t>
            </a:r>
          </a:p>
          <a:p>
            <a:r>
              <a:rPr lang="en-US" dirty="0">
                <a:solidFill>
                  <a:schemeClr val="bg1"/>
                </a:solidFill>
              </a:rPr>
              <a:t>Available in many variants: </a:t>
            </a:r>
            <a:r>
              <a:rPr lang="en-US" dirty="0">
                <a:solidFill>
                  <a:srgbClr val="FFC000"/>
                </a:solidFill>
              </a:rPr>
              <a:t>ROM</a:t>
            </a:r>
            <a:r>
              <a:rPr lang="en-US" dirty="0">
                <a:solidFill>
                  <a:schemeClr val="bg1"/>
                </a:solidFill>
              </a:rPr>
              <a:t>, </a:t>
            </a:r>
            <a:r>
              <a:rPr lang="en-US" dirty="0">
                <a:solidFill>
                  <a:srgbClr val="FFC000"/>
                </a:solidFill>
              </a:rPr>
              <a:t>PRG</a:t>
            </a:r>
            <a:r>
              <a:rPr lang="en-US" dirty="0">
                <a:solidFill>
                  <a:schemeClr val="bg1"/>
                </a:solidFill>
              </a:rPr>
              <a:t>, floppy, cartridge…</a:t>
            </a:r>
          </a:p>
          <a:p>
            <a:r>
              <a:rPr lang="en-US" dirty="0">
                <a:solidFill>
                  <a:schemeClr val="bg1"/>
                </a:solidFill>
              </a:rPr>
              <a:t>Supports all Atari computers, all 680x0 CPU, </a:t>
            </a:r>
            <a:r>
              <a:rPr lang="en-US" dirty="0" err="1">
                <a:solidFill>
                  <a:schemeClr val="bg1"/>
                </a:solidFill>
              </a:rPr>
              <a:t>ColdFire</a:t>
            </a:r>
            <a:r>
              <a:rPr lang="en-US" dirty="0">
                <a:solidFill>
                  <a:schemeClr val="bg1"/>
                </a:solidFill>
              </a:rPr>
              <a:t> CPU,</a:t>
            </a:r>
            <a:br>
              <a:rPr lang="en-US" dirty="0">
                <a:solidFill>
                  <a:schemeClr val="bg1"/>
                </a:solidFill>
              </a:rPr>
            </a:br>
            <a:r>
              <a:rPr lang="en-US" i="1" dirty="0">
                <a:solidFill>
                  <a:schemeClr val="bg1"/>
                </a:solidFill>
              </a:rPr>
              <a:t>and even non-Atari hardware</a:t>
            </a:r>
          </a:p>
        </p:txBody>
      </p:sp>
      <p:pic>
        <p:nvPicPr>
          <p:cNvPr id="4" name="Image 3">
            <a:hlinkClick r:id="rId3" tooltip="EmuTOS"/>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694" y="398748"/>
            <a:ext cx="5419725" cy="1000125"/>
          </a:xfrm>
          <a:prstGeom prst="rect">
            <a:avLst/>
          </a:prstGeom>
        </p:spPr>
      </p:pic>
      <p:pic>
        <p:nvPicPr>
          <p:cNvPr id="5" name="Picture 2" descr="Smiling Face With Horns on Microsoft Windows 10 April 2018 Upda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2335" y="5727034"/>
            <a:ext cx="450581" cy="45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35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err="1">
                <a:solidFill>
                  <a:schemeClr val="bg1"/>
                </a:solidFill>
                <a:hlinkClick r:id="rId3"/>
              </a:rPr>
              <a:t>EmuTOS</a:t>
            </a:r>
            <a:endParaRPr lang="fr-FR" dirty="0">
              <a:solidFill>
                <a:schemeClr val="bg1"/>
              </a:solidFill>
            </a:endParaRPr>
          </a:p>
        </p:txBody>
      </p:sp>
      <p:pic>
        <p:nvPicPr>
          <p:cNvPr id="3"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00" y="1619773"/>
            <a:ext cx="5573181" cy="3494158"/>
          </a:xfrm>
          <a:prstGeom prst="rect">
            <a:avLst/>
          </a:prstGeom>
        </p:spPr>
      </p:pic>
      <p:pic>
        <p:nvPicPr>
          <p:cNvPr id="4"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047" y="1619773"/>
            <a:ext cx="5590653" cy="3494158"/>
          </a:xfrm>
          <a:prstGeom prst="rect">
            <a:avLst/>
          </a:prstGeom>
        </p:spPr>
      </p:pic>
      <p:sp>
        <p:nvSpPr>
          <p:cNvPr id="5" name="Content Placeholder 2">
            <a:extLst>
              <a:ext uri="{FF2B5EF4-FFF2-40B4-BE49-F238E27FC236}">
                <a16:creationId xmlns:a16="http://schemas.microsoft.com/office/drawing/2014/main" id="{5DFDAB0A-2296-4BE3-8CC4-F3D9A69D055B}"/>
              </a:ext>
            </a:extLst>
          </p:cNvPr>
          <p:cNvSpPr>
            <a:spLocks noGrp="1"/>
          </p:cNvSpPr>
          <p:nvPr>
            <p:ph idx="1"/>
          </p:nvPr>
        </p:nvSpPr>
        <p:spPr>
          <a:xfrm>
            <a:off x="336300" y="5323430"/>
            <a:ext cx="11519399" cy="831709"/>
          </a:xfrm>
        </p:spPr>
        <p:txBody>
          <a:bodyPr>
            <a:noAutofit/>
          </a:bodyPr>
          <a:lstStyle/>
          <a:p>
            <a:pPr marL="0" indent="0" algn="ctr">
              <a:buNone/>
            </a:pPr>
            <a:r>
              <a:rPr lang="en-US" sz="4000" dirty="0">
                <a:solidFill>
                  <a:schemeClr val="bg1"/>
                </a:solidFill>
              </a:rPr>
              <a:t>All TOS layers are </a:t>
            </a:r>
            <a:r>
              <a:rPr lang="en-US" sz="4000" dirty="0" err="1">
                <a:solidFill>
                  <a:srgbClr val="FFC000"/>
                </a:solidFill>
              </a:rPr>
              <a:t>reimplemented</a:t>
            </a:r>
            <a:r>
              <a:rPr lang="en-US" sz="4000" dirty="0">
                <a:solidFill>
                  <a:schemeClr val="bg1"/>
                </a:solidFill>
              </a:rPr>
              <a:t> as Free Software</a:t>
            </a:r>
          </a:p>
        </p:txBody>
      </p:sp>
    </p:spTree>
    <p:extLst>
      <p:ext uri="{BB962C8B-B14F-4D97-AF65-F5344CB8AC3E}">
        <p14:creationId xmlns:p14="http://schemas.microsoft.com/office/powerpoint/2010/main" val="1995883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2774196" y="2679350"/>
            <a:ext cx="6648774" cy="1923648"/>
          </a:xfrm>
        </p:spPr>
        <p:txBody>
          <a:bodyPr>
            <a:noAutofit/>
          </a:bodyPr>
          <a:lstStyle/>
          <a:p>
            <a:pPr marL="0" indent="0" algn="ctr">
              <a:spcAft>
                <a:spcPts val="1200"/>
              </a:spcAft>
              <a:buNone/>
            </a:pPr>
            <a:r>
              <a:rPr lang="en-US" sz="6000" i="1" dirty="0">
                <a:solidFill>
                  <a:schemeClr val="bg1"/>
                </a:solidFill>
              </a:rPr>
              <a:t>Surprisingly </a:t>
            </a:r>
            <a:r>
              <a:rPr lang="en-US" sz="6000" i="1" dirty="0">
                <a:solidFill>
                  <a:srgbClr val="FFC000"/>
                </a:solidFill>
              </a:rPr>
              <a:t>similar</a:t>
            </a:r>
            <a:r>
              <a:rPr lang="en-US" sz="6000" i="1" dirty="0">
                <a:solidFill>
                  <a:schemeClr val="bg1"/>
                </a:solidFill>
              </a:rPr>
              <a:t>,</a:t>
            </a:r>
            <a:br>
              <a:rPr lang="en-US" sz="6000" i="1" dirty="0">
                <a:solidFill>
                  <a:schemeClr val="bg1"/>
                </a:solidFill>
              </a:rPr>
            </a:br>
            <a:r>
              <a:rPr lang="en-US" sz="6000" i="1" dirty="0">
                <a:solidFill>
                  <a:schemeClr val="bg1"/>
                </a:solidFill>
              </a:rPr>
              <a:t>isn’t it?</a:t>
            </a:r>
          </a:p>
        </p:txBody>
      </p:sp>
    </p:spTree>
    <p:extLst>
      <p:ext uri="{BB962C8B-B14F-4D97-AF65-F5344CB8AC3E}">
        <p14:creationId xmlns:p14="http://schemas.microsoft.com/office/powerpoint/2010/main" val="3813226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History of </a:t>
            </a:r>
            <a:r>
              <a:rPr lang="en-US" dirty="0">
                <a:solidFill>
                  <a:srgbClr val="FFC000"/>
                </a:solidFill>
              </a:rPr>
              <a:t>GEM</a:t>
            </a:r>
            <a:r>
              <a:rPr lang="en-US" dirty="0">
                <a:solidFill>
                  <a:schemeClr val="bg1"/>
                </a:solidFill>
              </a:rPr>
              <a:t> on PC</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rmAutofit lnSpcReduction="10000"/>
          </a:bodyPr>
          <a:lstStyle/>
          <a:p>
            <a:r>
              <a:rPr lang="fr-FR" dirty="0">
                <a:solidFill>
                  <a:schemeClr val="bg1"/>
                </a:solidFill>
              </a:rPr>
              <a:t>1984: </a:t>
            </a:r>
            <a:r>
              <a:rPr lang="en-US" dirty="0">
                <a:solidFill>
                  <a:srgbClr val="FFC000"/>
                </a:solidFill>
              </a:rPr>
              <a:t>Digital Research Inc.</a:t>
            </a:r>
          </a:p>
          <a:p>
            <a:r>
              <a:rPr lang="en-US" dirty="0">
                <a:solidFill>
                  <a:schemeClr val="bg1"/>
                </a:solidFill>
              </a:rPr>
              <a:t>1991: Novell (bought Digital Research Inc.)</a:t>
            </a:r>
          </a:p>
          <a:p>
            <a:r>
              <a:rPr lang="en-US" dirty="0">
                <a:solidFill>
                  <a:schemeClr val="bg1"/>
                </a:solidFill>
              </a:rPr>
              <a:t>1996: Caldera, Inc. (bought DR-DOS from Novell)</a:t>
            </a:r>
          </a:p>
          <a:p>
            <a:r>
              <a:rPr lang="en-US" dirty="0">
                <a:solidFill>
                  <a:schemeClr val="bg1"/>
                </a:solidFill>
              </a:rPr>
              <a:t>1998: Caldera Thin Clients, Inc. (subsidiary of Caldera, Inc.)</a:t>
            </a:r>
          </a:p>
          <a:p>
            <a:r>
              <a:rPr lang="en-US" dirty="0">
                <a:solidFill>
                  <a:schemeClr val="bg1"/>
                </a:solidFill>
              </a:rPr>
              <a:t>1999: </a:t>
            </a:r>
            <a:r>
              <a:rPr lang="en-US" dirty="0" err="1">
                <a:solidFill>
                  <a:schemeClr val="bg1"/>
                </a:solidFill>
              </a:rPr>
              <a:t>Lineo</a:t>
            </a:r>
            <a:r>
              <a:rPr lang="en-US" dirty="0">
                <a:solidFill>
                  <a:schemeClr val="bg1"/>
                </a:solidFill>
              </a:rPr>
              <a:t> (new name of Caldera Thin Clients, Inc.)</a:t>
            </a:r>
          </a:p>
          <a:p>
            <a:r>
              <a:rPr lang="en-US" dirty="0">
                <a:solidFill>
                  <a:schemeClr val="bg1"/>
                </a:solidFill>
              </a:rPr>
              <a:t>1999: </a:t>
            </a:r>
            <a:r>
              <a:rPr lang="en-US" b="1" dirty="0">
                <a:solidFill>
                  <a:srgbClr val="FFC000"/>
                </a:solidFill>
              </a:rPr>
              <a:t>GPL</a:t>
            </a:r>
            <a:r>
              <a:rPr lang="en-US" dirty="0">
                <a:solidFill>
                  <a:schemeClr val="bg1"/>
                </a:solidFill>
              </a:rPr>
              <a:t> (by Caldera/</a:t>
            </a:r>
            <a:r>
              <a:rPr lang="en-US" dirty="0" err="1">
                <a:solidFill>
                  <a:schemeClr val="bg1"/>
                </a:solidFill>
              </a:rPr>
              <a:t>Lineo</a:t>
            </a:r>
            <a:r>
              <a:rPr lang="en-US" dirty="0">
                <a:solidFill>
                  <a:schemeClr val="bg1"/>
                </a:solidFill>
              </a:rPr>
              <a:t>)</a:t>
            </a:r>
          </a:p>
          <a:p>
            <a:endParaRPr lang="en-US" dirty="0">
              <a:solidFill>
                <a:schemeClr val="bg1"/>
              </a:solidFill>
            </a:endParaRPr>
          </a:p>
          <a:p>
            <a:pPr marL="0" indent="0">
              <a:buNone/>
            </a:pPr>
            <a:r>
              <a:rPr lang="en-US" dirty="0">
                <a:solidFill>
                  <a:schemeClr val="bg1"/>
                </a:solidFill>
              </a:rPr>
              <a:t>Full history: </a:t>
            </a:r>
            <a:r>
              <a:rPr lang="en-US" dirty="0">
                <a:solidFill>
                  <a:schemeClr val="bg1"/>
                </a:solidFill>
                <a:hlinkClick r:id="rId3"/>
              </a:rPr>
              <a:t>Wikipedia</a:t>
            </a:r>
            <a:br>
              <a:rPr lang="en-US" dirty="0">
                <a:solidFill>
                  <a:schemeClr val="bg1"/>
                </a:solidFill>
              </a:rPr>
            </a:br>
            <a:r>
              <a:rPr lang="en-US" dirty="0">
                <a:solidFill>
                  <a:schemeClr val="bg1"/>
                </a:solidFill>
              </a:rPr>
              <a:t>Archive (including downloads): </a:t>
            </a:r>
            <a:r>
              <a:rPr lang="en-US" dirty="0">
                <a:solidFill>
                  <a:schemeClr val="bg1"/>
                </a:solidFill>
                <a:hlinkClick r:id="rId4"/>
              </a:rPr>
              <a:t>GEM Contents</a:t>
            </a:r>
            <a:br>
              <a:rPr lang="en-US" dirty="0">
                <a:solidFill>
                  <a:schemeClr val="bg1"/>
                </a:solidFill>
              </a:rPr>
            </a:br>
            <a:r>
              <a:rPr lang="en-US" dirty="0">
                <a:solidFill>
                  <a:schemeClr val="bg1"/>
                </a:solidFill>
              </a:rPr>
              <a:t>And also: </a:t>
            </a:r>
            <a:r>
              <a:rPr lang="en-US" dirty="0">
                <a:solidFill>
                  <a:schemeClr val="bg1"/>
                </a:solidFill>
                <a:hlinkClick r:id="rId5"/>
              </a:rPr>
              <a:t>John Elliott’s GEM pages</a:t>
            </a:r>
            <a:r>
              <a:rPr lang="en-US" dirty="0">
                <a:solidFill>
                  <a:schemeClr val="bg1"/>
                </a:solidFill>
              </a:rPr>
              <a:t>, </a:t>
            </a:r>
            <a:r>
              <a:rPr lang="en-US" dirty="0" err="1">
                <a:solidFill>
                  <a:schemeClr val="bg1"/>
                </a:solidFill>
                <a:hlinkClick r:id="rId6"/>
              </a:rPr>
              <a:t>FreeGEM</a:t>
            </a:r>
            <a:r>
              <a:rPr lang="en-US" dirty="0">
                <a:solidFill>
                  <a:schemeClr val="bg1"/>
                </a:solidFill>
              </a:rPr>
              <a:t>, </a:t>
            </a:r>
            <a:r>
              <a:rPr lang="en-US" dirty="0" err="1">
                <a:solidFill>
                  <a:schemeClr val="bg1"/>
                </a:solidFill>
                <a:hlinkClick r:id="rId7"/>
              </a:rPr>
              <a:t>OpenGEM</a:t>
            </a:r>
            <a:endParaRPr lang="en-US" dirty="0">
              <a:solidFill>
                <a:schemeClr val="bg1"/>
              </a:solidFill>
            </a:endParaRPr>
          </a:p>
          <a:p>
            <a:pPr marL="0" indent="0">
              <a:buNone/>
            </a:pPr>
            <a:endParaRPr lang="en-US" dirty="0">
              <a:solidFill>
                <a:schemeClr val="bg1"/>
              </a:solidFill>
            </a:endParaRPr>
          </a:p>
        </p:txBody>
      </p:sp>
      <p:pic>
        <p:nvPicPr>
          <p:cNvPr id="5" name="Image 4">
            <a:hlinkClick r:id="rId4"/>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7643" y="746783"/>
            <a:ext cx="1565238" cy="1402454"/>
          </a:xfrm>
          <a:prstGeom prst="rect">
            <a:avLst/>
          </a:prstGeom>
        </p:spPr>
      </p:pic>
    </p:spTree>
    <p:extLst>
      <p:ext uri="{BB962C8B-B14F-4D97-AF65-F5344CB8AC3E}">
        <p14:creationId xmlns:p14="http://schemas.microsoft.com/office/powerpoint/2010/main" val="218030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 y="1082842"/>
            <a:ext cx="12192000" cy="5775158"/>
          </a:xfrm>
          <a:prstGeom prst="rect">
            <a:avLst/>
          </a:prstGeom>
        </p:spPr>
      </p:pic>
      <p:sp>
        <p:nvSpPr>
          <p:cNvPr id="8"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6"/>
            <a:ext cx="10515600" cy="563130"/>
          </a:xfrm>
        </p:spPr>
        <p:txBody>
          <a:bodyPr>
            <a:normAutofit fontScale="90000"/>
          </a:bodyPr>
          <a:lstStyle/>
          <a:p>
            <a:r>
              <a:rPr lang="fr-FR" dirty="0">
                <a:solidFill>
                  <a:schemeClr val="bg1"/>
                </a:solidFill>
              </a:rPr>
              <a:t>Hardware Specifications</a:t>
            </a:r>
          </a:p>
        </p:txBody>
      </p:sp>
      <p:graphicFrame>
        <p:nvGraphicFramePr>
          <p:cNvPr id="9" name="Content Placeholder 6">
            <a:extLst>
              <a:ext uri="{FF2B5EF4-FFF2-40B4-BE49-F238E27FC236}">
                <a16:creationId xmlns:a16="http://schemas.microsoft.com/office/drawing/2014/main" id="{9CCE2227-B5EC-49EF-8D34-7B438B942FC1}"/>
              </a:ext>
            </a:extLst>
          </p:cNvPr>
          <p:cNvGraphicFramePr>
            <a:graphicFrameLocks noGrp="1"/>
          </p:cNvGraphicFramePr>
          <p:nvPr>
            <p:ph idx="1"/>
            <p:extLst>
              <p:ext uri="{D42A27DB-BD31-4B8C-83A1-F6EECF244321}">
                <p14:modId xmlns:p14="http://schemas.microsoft.com/office/powerpoint/2010/main" val="1257310968"/>
              </p:ext>
            </p:extLst>
          </p:nvPr>
        </p:nvGraphicFramePr>
        <p:xfrm>
          <a:off x="4013" y="1082842"/>
          <a:ext cx="12192000" cy="5689600"/>
        </p:xfrm>
        <a:graphic>
          <a:graphicData uri="http://schemas.openxmlformats.org/drawingml/2006/table">
            <a:tbl>
              <a:tblPr firstRow="1" bandRow="1">
                <a:tableStyleId>{2D5ABB26-0587-4C30-8999-92F81FD0307C}</a:tableStyleId>
              </a:tblPr>
              <a:tblGrid>
                <a:gridCol w="1708484">
                  <a:extLst>
                    <a:ext uri="{9D8B030D-6E8A-4147-A177-3AD203B41FA5}">
                      <a16:colId xmlns:a16="http://schemas.microsoft.com/office/drawing/2014/main" val="1671089962"/>
                    </a:ext>
                  </a:extLst>
                </a:gridCol>
                <a:gridCol w="10483516">
                  <a:extLst>
                    <a:ext uri="{9D8B030D-6E8A-4147-A177-3AD203B41FA5}">
                      <a16:colId xmlns:a16="http://schemas.microsoft.com/office/drawing/2014/main" val="943093278"/>
                    </a:ext>
                  </a:extLst>
                </a:gridCol>
              </a:tblGrid>
              <a:tr h="370840">
                <a:tc>
                  <a:txBody>
                    <a:bodyPr/>
                    <a:lstStyle/>
                    <a:p>
                      <a:pPr algn="r"/>
                      <a:r>
                        <a:rPr lang="fr-FR" sz="1800" b="1" dirty="0">
                          <a:solidFill>
                            <a:schemeClr val="accent2">
                              <a:lumMod val="60000"/>
                              <a:lumOff val="40000"/>
                            </a:schemeClr>
                          </a:solidFill>
                        </a:rPr>
                        <a:t>PROCESSOR</a:t>
                      </a:r>
                    </a:p>
                  </a:txBody>
                  <a:tcPr/>
                </a:tc>
                <a:tc>
                  <a:txBody>
                    <a:bodyPr/>
                    <a:lstStyle/>
                    <a:p>
                      <a:r>
                        <a:rPr lang="en-US" sz="1800" dirty="0">
                          <a:solidFill>
                            <a:schemeClr val="bg1"/>
                          </a:solidFill>
                        </a:rPr>
                        <a:t>Motorola 68000 16/32bit @ 8 </a:t>
                      </a:r>
                      <a:r>
                        <a:rPr lang="en-US" sz="1800" dirty="0" err="1">
                          <a:solidFill>
                            <a:schemeClr val="bg1"/>
                          </a:solidFill>
                        </a:rPr>
                        <a:t>MHz.</a:t>
                      </a:r>
                      <a:r>
                        <a:rPr lang="en-US" sz="1800" dirty="0">
                          <a:solidFill>
                            <a:schemeClr val="bg1"/>
                          </a:solidFill>
                        </a:rPr>
                        <a:t> 16-bit data bus/32-bit internal/24-bit address bus</a:t>
                      </a:r>
                      <a:endParaRPr lang="fr-FR" sz="1800" b="0" dirty="0">
                        <a:solidFill>
                          <a:schemeClr val="bg1"/>
                        </a:solidFill>
                      </a:endParaRPr>
                    </a:p>
                  </a:txBody>
                  <a:tcPr/>
                </a:tc>
                <a:extLst>
                  <a:ext uri="{0D108BD9-81ED-4DB2-BD59-A6C34878D82A}">
                    <a16:rowId xmlns:a16="http://schemas.microsoft.com/office/drawing/2014/main" val="2607054668"/>
                  </a:ext>
                </a:extLst>
              </a:tr>
              <a:tr h="370840">
                <a:tc>
                  <a:txBody>
                    <a:bodyPr/>
                    <a:lstStyle/>
                    <a:p>
                      <a:pPr algn="r"/>
                      <a:r>
                        <a:rPr lang="fr-FR" sz="1800" b="1" dirty="0">
                          <a:solidFill>
                            <a:schemeClr val="accent2">
                              <a:lumMod val="60000"/>
                              <a:lumOff val="40000"/>
                            </a:schemeClr>
                          </a:solidFill>
                        </a:rPr>
                        <a:t>COPROCESSORS</a:t>
                      </a:r>
                    </a:p>
                  </a:txBody>
                  <a:tcPr/>
                </a:tc>
                <a:tc>
                  <a:txBody>
                    <a:bodyPr/>
                    <a:lstStyle/>
                    <a:p>
                      <a:r>
                        <a:rPr lang="en-US" sz="1800" b="0" noProof="0" dirty="0">
                          <a:solidFill>
                            <a:schemeClr val="bg1"/>
                          </a:solidFill>
                        </a:rPr>
                        <a:t>MFP 68901 for interrupt handling, Shifter for the video, GLUE and MMU for the memory, </a:t>
                      </a:r>
                      <a:r>
                        <a:rPr lang="en-US" sz="1800" dirty="0">
                          <a:solidFill>
                            <a:schemeClr val="bg1"/>
                          </a:solidFill>
                        </a:rPr>
                        <a:t>YM-2149 for the sound</a:t>
                      </a:r>
                      <a:endParaRPr lang="en-US" sz="1800" b="0" noProof="0" dirty="0">
                        <a:solidFill>
                          <a:schemeClr val="bg1"/>
                        </a:solidFill>
                      </a:endParaRPr>
                    </a:p>
                  </a:txBody>
                  <a:tcPr/>
                </a:tc>
                <a:extLst>
                  <a:ext uri="{0D108BD9-81ED-4DB2-BD59-A6C34878D82A}">
                    <a16:rowId xmlns:a16="http://schemas.microsoft.com/office/drawing/2014/main" val="3235256702"/>
                  </a:ext>
                </a:extLst>
              </a:tr>
              <a:tr h="370840">
                <a:tc>
                  <a:txBody>
                    <a:bodyPr/>
                    <a:lstStyle/>
                    <a:p>
                      <a:pPr algn="r"/>
                      <a:r>
                        <a:rPr lang="fr-FR" sz="1800" b="1" dirty="0">
                          <a:solidFill>
                            <a:schemeClr val="accent2">
                              <a:lumMod val="60000"/>
                              <a:lumOff val="40000"/>
                            </a:schemeClr>
                          </a:solidFill>
                        </a:rPr>
                        <a:t>RAM</a:t>
                      </a:r>
                    </a:p>
                  </a:txBody>
                  <a:tcPr/>
                </a:tc>
                <a:tc>
                  <a:txBody>
                    <a:bodyPr/>
                    <a:lstStyle/>
                    <a:p>
                      <a:r>
                        <a:rPr lang="en-US" sz="1800" dirty="0">
                          <a:solidFill>
                            <a:schemeClr val="bg1"/>
                          </a:solidFill>
                        </a:rPr>
                        <a:t>512kb (1mb for the 1040ST models)</a:t>
                      </a:r>
                      <a:endParaRPr lang="fr-FR" sz="1800" dirty="0">
                        <a:solidFill>
                          <a:schemeClr val="bg1"/>
                        </a:solidFill>
                      </a:endParaRPr>
                    </a:p>
                  </a:txBody>
                  <a:tcPr/>
                </a:tc>
                <a:extLst>
                  <a:ext uri="{0D108BD9-81ED-4DB2-BD59-A6C34878D82A}">
                    <a16:rowId xmlns:a16="http://schemas.microsoft.com/office/drawing/2014/main" val="2938937331"/>
                  </a:ext>
                </a:extLst>
              </a:tr>
              <a:tr h="370840">
                <a:tc>
                  <a:txBody>
                    <a:bodyPr/>
                    <a:lstStyle/>
                    <a:p>
                      <a:pPr algn="r"/>
                      <a:r>
                        <a:rPr lang="fr-FR" sz="1800" b="1" dirty="0">
                          <a:solidFill>
                            <a:schemeClr val="accent2">
                              <a:lumMod val="60000"/>
                              <a:lumOff val="40000"/>
                            </a:schemeClr>
                          </a:solidFill>
                        </a:rPr>
                        <a:t>SOUND</a:t>
                      </a:r>
                    </a:p>
                  </a:txBody>
                  <a:tcPr/>
                </a:tc>
                <a:tc>
                  <a:txBody>
                    <a:bodyPr/>
                    <a:lstStyle/>
                    <a:p>
                      <a:r>
                        <a:rPr lang="en-US" sz="1800" dirty="0">
                          <a:solidFill>
                            <a:schemeClr val="bg1"/>
                          </a:solidFill>
                        </a:rPr>
                        <a:t>Yamaha YM2149F with 3 voices square wave plus 1 voice white noise mono Programmable Sound Generator</a:t>
                      </a:r>
                      <a:endParaRPr lang="fr-FR" sz="1800" dirty="0">
                        <a:solidFill>
                          <a:schemeClr val="bg1"/>
                        </a:solidFill>
                      </a:endParaRPr>
                    </a:p>
                  </a:txBody>
                  <a:tcPr/>
                </a:tc>
                <a:extLst>
                  <a:ext uri="{0D108BD9-81ED-4DB2-BD59-A6C34878D82A}">
                    <a16:rowId xmlns:a16="http://schemas.microsoft.com/office/drawing/2014/main" val="1278643579"/>
                  </a:ext>
                </a:extLst>
              </a:tr>
              <a:tr h="370840">
                <a:tc>
                  <a:txBody>
                    <a:bodyPr/>
                    <a:lstStyle/>
                    <a:p>
                      <a:pPr algn="r"/>
                      <a:r>
                        <a:rPr lang="fr-FR" sz="1800" b="1" dirty="0">
                          <a:solidFill>
                            <a:schemeClr val="accent2">
                              <a:lumMod val="60000"/>
                              <a:lumOff val="40000"/>
                            </a:schemeClr>
                          </a:solidFill>
                        </a:rPr>
                        <a:t>DISK DRIVE</a:t>
                      </a:r>
                    </a:p>
                  </a:txBody>
                  <a:tcPr/>
                </a:tc>
                <a:tc>
                  <a:txBody>
                    <a:bodyPr/>
                    <a:lstStyle/>
                    <a:p>
                      <a:r>
                        <a:rPr lang="en-US" sz="1800" dirty="0">
                          <a:solidFill>
                            <a:schemeClr val="bg1"/>
                          </a:solidFill>
                        </a:rPr>
                        <a:t>Single-sided 3½ inch floppy disk drive with 360kb of capacity</a:t>
                      </a:r>
                    </a:p>
                    <a:p>
                      <a:r>
                        <a:rPr lang="en-US" sz="1800" dirty="0">
                          <a:solidFill>
                            <a:schemeClr val="bg1"/>
                          </a:solidFill>
                        </a:rPr>
                        <a:t>1040ST had double-sided drives which had a capacity of 720kb</a:t>
                      </a:r>
                      <a:endParaRPr lang="fr-FR" sz="1800" dirty="0">
                        <a:solidFill>
                          <a:schemeClr val="bg1"/>
                        </a:solidFill>
                      </a:endParaRPr>
                    </a:p>
                  </a:txBody>
                  <a:tcPr/>
                </a:tc>
                <a:extLst>
                  <a:ext uri="{0D108BD9-81ED-4DB2-BD59-A6C34878D82A}">
                    <a16:rowId xmlns:a16="http://schemas.microsoft.com/office/drawing/2014/main" val="4032636145"/>
                  </a:ext>
                </a:extLst>
              </a:tr>
              <a:tr h="370840">
                <a:tc>
                  <a:txBody>
                    <a:bodyPr/>
                    <a:lstStyle/>
                    <a:p>
                      <a:pPr algn="r"/>
                      <a:r>
                        <a:rPr lang="fr-FR" sz="1800" b="1" dirty="0">
                          <a:solidFill>
                            <a:schemeClr val="accent2">
                              <a:lumMod val="60000"/>
                              <a:lumOff val="40000"/>
                            </a:schemeClr>
                          </a:solidFill>
                        </a:rPr>
                        <a:t>DISPLAY</a:t>
                      </a:r>
                    </a:p>
                  </a:txBody>
                  <a:tcPr/>
                </a:tc>
                <a:tc>
                  <a:txBody>
                    <a:bodyPr/>
                    <a:lstStyle/>
                    <a:p>
                      <a:r>
                        <a:rPr lang="fr-FR" sz="1800" dirty="0">
                          <a:solidFill>
                            <a:schemeClr val="bg1"/>
                          </a:solidFill>
                        </a:rPr>
                        <a:t>60 Hz NTSC, 50 Hz PAL, 71.2 Hz monochrome</a:t>
                      </a:r>
                    </a:p>
                  </a:txBody>
                  <a:tcPr/>
                </a:tc>
                <a:extLst>
                  <a:ext uri="{0D108BD9-81ED-4DB2-BD59-A6C34878D82A}">
                    <a16:rowId xmlns:a16="http://schemas.microsoft.com/office/drawing/2014/main" val="4208009008"/>
                  </a:ext>
                </a:extLst>
              </a:tr>
              <a:tr h="370840">
                <a:tc>
                  <a:txBody>
                    <a:bodyPr/>
                    <a:lstStyle/>
                    <a:p>
                      <a:pPr algn="r"/>
                      <a:r>
                        <a:rPr lang="fr-FR" sz="1800" b="1" dirty="0">
                          <a:solidFill>
                            <a:schemeClr val="accent2">
                              <a:lumMod val="60000"/>
                              <a:lumOff val="40000"/>
                            </a:schemeClr>
                          </a:solidFill>
                        </a:rPr>
                        <a:t>RESOLUTION</a:t>
                      </a:r>
                    </a:p>
                  </a:txBody>
                  <a:tcPr/>
                </a:tc>
                <a:tc>
                  <a:txBody>
                    <a:bodyPr/>
                    <a:lstStyle/>
                    <a:p>
                      <a:r>
                        <a:rPr lang="en-US" sz="1800" dirty="0">
                          <a:solidFill>
                            <a:schemeClr val="bg1"/>
                          </a:solidFill>
                        </a:rPr>
                        <a:t>Low Resolution - 320×200 (16 colors) with a palette of 512 colors</a:t>
                      </a:r>
                      <a:endParaRPr lang="fr-FR" sz="1800" dirty="0">
                        <a:solidFill>
                          <a:schemeClr val="bg1"/>
                        </a:solidFill>
                      </a:endParaRPr>
                    </a:p>
                    <a:p>
                      <a:r>
                        <a:rPr lang="en-US" sz="1800" dirty="0">
                          <a:solidFill>
                            <a:schemeClr val="bg1"/>
                          </a:solidFill>
                        </a:rPr>
                        <a:t>Medium resolution - 640×200 (4 colors)</a:t>
                      </a:r>
                    </a:p>
                    <a:p>
                      <a:r>
                        <a:rPr lang="en-US" sz="1800" noProof="0" dirty="0">
                          <a:solidFill>
                            <a:schemeClr val="bg1"/>
                          </a:solidFill>
                        </a:rPr>
                        <a:t>High resolution – Mono - 640×400</a:t>
                      </a:r>
                    </a:p>
                  </a:txBody>
                  <a:tcPr/>
                </a:tc>
                <a:extLst>
                  <a:ext uri="{0D108BD9-81ED-4DB2-BD59-A6C34878D82A}">
                    <a16:rowId xmlns:a16="http://schemas.microsoft.com/office/drawing/2014/main" val="902515669"/>
                  </a:ext>
                </a:extLst>
              </a:tr>
              <a:tr h="370840">
                <a:tc>
                  <a:txBody>
                    <a:bodyPr/>
                    <a:lstStyle/>
                    <a:p>
                      <a:pPr algn="r"/>
                      <a:r>
                        <a:rPr lang="fr-FR" sz="1800" b="1" dirty="0">
                          <a:solidFill>
                            <a:schemeClr val="accent2">
                              <a:lumMod val="60000"/>
                              <a:lumOff val="40000"/>
                            </a:schemeClr>
                          </a:solidFill>
                        </a:rPr>
                        <a:t>PORTS</a:t>
                      </a:r>
                    </a:p>
                  </a:txBody>
                  <a:tcPr/>
                </a:tc>
                <a:tc>
                  <a:txBody>
                    <a:bodyPr/>
                    <a:lstStyle/>
                    <a:p>
                      <a:r>
                        <a:rPr lang="en-US" sz="1800" dirty="0">
                          <a:solidFill>
                            <a:schemeClr val="bg1"/>
                          </a:solidFill>
                        </a:rPr>
                        <a:t>TV out (on ST-M and ST-FM models, NTSC or PAL standard RF modulated)</a:t>
                      </a:r>
                    </a:p>
                    <a:p>
                      <a:r>
                        <a:rPr lang="en-US" sz="1800" noProof="0" dirty="0">
                          <a:solidFill>
                            <a:schemeClr val="bg1"/>
                          </a:solidFill>
                        </a:rPr>
                        <a:t>RS-232 serial, </a:t>
                      </a:r>
                      <a:r>
                        <a:rPr lang="en-US" sz="1800" noProof="0" dirty="0" err="1">
                          <a:solidFill>
                            <a:schemeClr val="bg1"/>
                          </a:solidFill>
                        </a:rPr>
                        <a:t>Centronics</a:t>
                      </a:r>
                      <a:r>
                        <a:rPr lang="en-US" sz="1800" noProof="0" dirty="0">
                          <a:solidFill>
                            <a:schemeClr val="bg1"/>
                          </a:solidFill>
                        </a:rPr>
                        <a:t> parallel (printer)</a:t>
                      </a:r>
                    </a:p>
                    <a:p>
                      <a:r>
                        <a:rPr lang="en-US" sz="1800" dirty="0">
                          <a:solidFill>
                            <a:schemeClr val="bg1"/>
                          </a:solidFill>
                        </a:rPr>
                        <a:t>Monitor (RGB or Composite Video </a:t>
                      </a:r>
                      <a:r>
                        <a:rPr lang="en-US" sz="1800" dirty="0" err="1">
                          <a:solidFill>
                            <a:schemeClr val="bg1"/>
                          </a:solidFill>
                        </a:rPr>
                        <a:t>colour</a:t>
                      </a:r>
                      <a:r>
                        <a:rPr lang="en-US" sz="1800" dirty="0">
                          <a:solidFill>
                            <a:schemeClr val="bg1"/>
                          </a:solidFill>
                        </a:rPr>
                        <a:t> and mono, 13-pin DIN)</a:t>
                      </a:r>
                    </a:p>
                    <a:p>
                      <a:r>
                        <a:rPr lang="fr-FR" sz="1800" dirty="0">
                          <a:solidFill>
                            <a:schemeClr val="bg1"/>
                          </a:solidFill>
                        </a:rPr>
                        <a:t>Extra Disk drive port (15-pin DIN)</a:t>
                      </a:r>
                    </a:p>
                    <a:p>
                      <a:r>
                        <a:rPr lang="en-US" sz="1800" noProof="0" dirty="0">
                          <a:solidFill>
                            <a:schemeClr val="bg1"/>
                          </a:solidFill>
                        </a:rPr>
                        <a:t>DMA port (ACSI port, Atari Computer System Interface) for hard disks and Atari Laser Printer</a:t>
                      </a:r>
                    </a:p>
                    <a:p>
                      <a:r>
                        <a:rPr lang="fr-FR" sz="1800" dirty="0">
                          <a:solidFill>
                            <a:schemeClr val="bg1"/>
                          </a:solidFill>
                        </a:rPr>
                        <a:t>J</a:t>
                      </a:r>
                      <a:r>
                        <a:rPr lang="en-US" sz="1800" dirty="0" err="1">
                          <a:solidFill>
                            <a:schemeClr val="bg1"/>
                          </a:solidFill>
                        </a:rPr>
                        <a:t>oystick</a:t>
                      </a:r>
                      <a:r>
                        <a:rPr lang="en-US" sz="1800" dirty="0">
                          <a:solidFill>
                            <a:schemeClr val="bg1"/>
                          </a:solidFill>
                        </a:rPr>
                        <a:t> and Mouse ports (Atari standard)</a:t>
                      </a:r>
                    </a:p>
                    <a:p>
                      <a:r>
                        <a:rPr lang="en-US" sz="1800" dirty="0">
                          <a:solidFill>
                            <a:schemeClr val="bg1"/>
                          </a:solidFill>
                        </a:rPr>
                        <a:t>MIDI "IN" and "OUT/THRU"</a:t>
                      </a:r>
                      <a:endParaRPr lang="fr-FR" sz="1800" dirty="0">
                        <a:solidFill>
                          <a:schemeClr val="bg1"/>
                        </a:solidFill>
                      </a:endParaRPr>
                    </a:p>
                  </a:txBody>
                  <a:tcPr/>
                </a:tc>
                <a:extLst>
                  <a:ext uri="{0D108BD9-81ED-4DB2-BD59-A6C34878D82A}">
                    <a16:rowId xmlns:a16="http://schemas.microsoft.com/office/drawing/2014/main" val="1914768213"/>
                  </a:ext>
                </a:extLst>
              </a:tr>
            </a:tbl>
          </a:graphicData>
        </a:graphic>
      </p:graphicFrame>
    </p:spTree>
    <p:extLst>
      <p:ext uri="{BB962C8B-B14F-4D97-AF65-F5344CB8AC3E}">
        <p14:creationId xmlns:p14="http://schemas.microsoft.com/office/powerpoint/2010/main" val="1316900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80485" y="943393"/>
            <a:ext cx="5671009"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GEM sources</a:t>
            </a:r>
          </a:p>
          <a:p>
            <a:pPr algn="ctr"/>
            <a:r>
              <a:rPr lang="en-US" sz="4400" dirty="0">
                <a:solidFill>
                  <a:schemeClr val="tx1"/>
                </a:solidFill>
              </a:rPr>
              <a:t>from Digital Research</a:t>
            </a:r>
            <a:endParaRPr lang="fr-FR" sz="4400" dirty="0">
              <a:solidFill>
                <a:schemeClr val="tx1"/>
              </a:solidFill>
            </a:endParaRPr>
          </a:p>
        </p:txBody>
      </p:sp>
      <p:cxnSp>
        <p:nvCxnSpPr>
          <p:cNvPr id="3" name="Connecteur droit avec flèche 10"/>
          <p:cNvCxnSpPr>
            <a:endCxn id="11" idx="0"/>
          </p:cNvCxnSpPr>
          <p:nvPr/>
        </p:nvCxnSpPr>
        <p:spPr>
          <a:xfrm flipH="1">
            <a:off x="2590675" y="2199872"/>
            <a:ext cx="1379622" cy="2178264"/>
          </a:xfrm>
          <a:prstGeom prst="straightConnector1">
            <a:avLst/>
          </a:prstGeom>
          <a:ln w="76200">
            <a:tailEnd type="triangle" w="lg" len="lg"/>
          </a:ln>
        </p:spPr>
        <p:style>
          <a:lnRef idx="1">
            <a:schemeClr val="accent1"/>
          </a:lnRef>
          <a:fillRef idx="0">
            <a:schemeClr val="accent1"/>
          </a:fillRef>
          <a:effectRef idx="0">
            <a:schemeClr val="accent1"/>
          </a:effectRef>
          <a:fontRef idx="minor">
            <a:schemeClr val="tx1"/>
          </a:fontRef>
        </p:style>
      </p:cxnSp>
      <p:sp>
        <p:nvSpPr>
          <p:cNvPr id="4" name="ZoneTexte 11"/>
          <p:cNvSpPr txBox="1"/>
          <p:nvPr/>
        </p:nvSpPr>
        <p:spPr>
          <a:xfrm>
            <a:off x="1782305" y="5269424"/>
            <a:ext cx="184731" cy="523220"/>
          </a:xfrm>
          <a:prstGeom prst="rect">
            <a:avLst/>
          </a:prstGeom>
          <a:noFill/>
        </p:spPr>
        <p:txBody>
          <a:bodyPr wrap="none" rtlCol="0">
            <a:spAutoFit/>
          </a:bodyPr>
          <a:lstStyle/>
          <a:p>
            <a:endParaRPr lang="fr-FR" sz="2800" dirty="0">
              <a:solidFill>
                <a:schemeClr val="bg1"/>
              </a:solidFill>
            </a:endParaRPr>
          </a:p>
        </p:txBody>
      </p:sp>
      <p:sp>
        <p:nvSpPr>
          <p:cNvPr id="6" name="Rectangle 5"/>
          <p:cNvSpPr/>
          <p:nvPr/>
        </p:nvSpPr>
        <p:spPr>
          <a:xfrm>
            <a:off x="7857787" y="5608713"/>
            <a:ext cx="2878352" cy="954107"/>
          </a:xfrm>
          <a:prstGeom prst="rect">
            <a:avLst/>
          </a:prstGeom>
        </p:spPr>
        <p:txBody>
          <a:bodyPr wrap="none">
            <a:spAutoFit/>
          </a:bodyPr>
          <a:lstStyle/>
          <a:p>
            <a:pPr algn="ctr"/>
            <a:r>
              <a:rPr lang="en-US" sz="2800" dirty="0">
                <a:solidFill>
                  <a:srgbClr val="92D050"/>
                </a:solidFill>
              </a:rPr>
              <a:t>Free Software</a:t>
            </a:r>
            <a:br>
              <a:rPr lang="en-US" sz="2800" dirty="0">
                <a:solidFill>
                  <a:srgbClr val="92D050"/>
                </a:solidFill>
              </a:rPr>
            </a:br>
            <a:r>
              <a:rPr lang="en-US" sz="2800" dirty="0">
                <a:solidFill>
                  <a:srgbClr val="92D050"/>
                </a:solidFill>
              </a:rPr>
              <a:t>actively supported</a:t>
            </a:r>
          </a:p>
        </p:txBody>
      </p:sp>
      <p:cxnSp>
        <p:nvCxnSpPr>
          <p:cNvPr id="7" name="Connecteur droit avec flèche 18"/>
          <p:cNvCxnSpPr/>
          <p:nvPr/>
        </p:nvCxnSpPr>
        <p:spPr>
          <a:xfrm>
            <a:off x="8115839" y="3279052"/>
            <a:ext cx="1081949" cy="1538448"/>
          </a:xfrm>
          <a:prstGeom prst="straightConnector1">
            <a:avLst/>
          </a:prstGeom>
          <a:ln w="76200">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4882" y="2401435"/>
            <a:ext cx="2668231" cy="1323439"/>
          </a:xfrm>
          <a:prstGeom prst="rect">
            <a:avLst/>
          </a:prstGeom>
        </p:spPr>
        <p:txBody>
          <a:bodyPr wrap="none">
            <a:spAutoFit/>
          </a:bodyPr>
          <a:lstStyle/>
          <a:p>
            <a:r>
              <a:rPr lang="fr-FR" sz="4000" dirty="0">
                <a:solidFill>
                  <a:schemeClr val="bg1"/>
                </a:solidFill>
              </a:rPr>
              <a:t>+ Atari code</a:t>
            </a:r>
            <a:br>
              <a:rPr lang="fr-FR" sz="4000" dirty="0">
                <a:solidFill>
                  <a:schemeClr val="bg1"/>
                </a:solidFill>
              </a:rPr>
            </a:br>
            <a:r>
              <a:rPr lang="fr-FR" sz="4000" dirty="0">
                <a:solidFill>
                  <a:schemeClr val="bg1"/>
                </a:solidFill>
              </a:rPr>
              <a:t>(1985)</a:t>
            </a:r>
          </a:p>
        </p:txBody>
      </p:sp>
      <p:sp>
        <p:nvSpPr>
          <p:cNvPr id="9" name="Rectangle 8"/>
          <p:cNvSpPr/>
          <p:nvPr/>
        </p:nvSpPr>
        <p:spPr>
          <a:xfrm>
            <a:off x="5258906" y="2326238"/>
            <a:ext cx="3674917" cy="954107"/>
          </a:xfrm>
          <a:prstGeom prst="rect">
            <a:avLst/>
          </a:prstGeom>
          <a:ln>
            <a:solidFill>
              <a:srgbClr val="92D050"/>
            </a:solidFill>
          </a:ln>
        </p:spPr>
        <p:txBody>
          <a:bodyPr wrap="none">
            <a:spAutoFit/>
          </a:bodyPr>
          <a:lstStyle/>
          <a:p>
            <a:r>
              <a:rPr lang="en-US" sz="2800" dirty="0">
                <a:solidFill>
                  <a:srgbClr val="92D050"/>
                </a:solidFill>
              </a:rPr>
              <a:t>Freed under GPL</a:t>
            </a:r>
            <a:br>
              <a:rPr lang="en-US" sz="2800" dirty="0">
                <a:solidFill>
                  <a:srgbClr val="92D050"/>
                </a:solidFill>
              </a:rPr>
            </a:br>
            <a:r>
              <a:rPr lang="en-US" sz="2800" dirty="0">
                <a:solidFill>
                  <a:srgbClr val="92D050"/>
                </a:solidFill>
              </a:rPr>
              <a:t>by Caldera/</a:t>
            </a:r>
            <a:r>
              <a:rPr lang="en-US" sz="2800" dirty="0" err="1">
                <a:solidFill>
                  <a:srgbClr val="92D050"/>
                </a:solidFill>
              </a:rPr>
              <a:t>Lineo</a:t>
            </a:r>
            <a:r>
              <a:rPr lang="en-US" sz="2800" dirty="0">
                <a:solidFill>
                  <a:srgbClr val="92D050"/>
                </a:solidFill>
              </a:rPr>
              <a:t> (1999)</a:t>
            </a:r>
          </a:p>
        </p:txBody>
      </p:sp>
      <p:pic>
        <p:nvPicPr>
          <p:cNvPr id="10" name="Imag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203" y="4888186"/>
            <a:ext cx="3521520" cy="649841"/>
          </a:xfrm>
          <a:prstGeom prst="rect">
            <a:avLst/>
          </a:prstGeom>
        </p:spPr>
      </p:pic>
      <p:pic>
        <p:nvPicPr>
          <p:cNvPr id="11" name="Imag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550" y="4378136"/>
            <a:ext cx="1238250" cy="1162050"/>
          </a:xfrm>
          <a:prstGeom prst="rect">
            <a:avLst/>
          </a:prstGeom>
        </p:spPr>
      </p:pic>
      <p:sp>
        <p:nvSpPr>
          <p:cNvPr id="12" name="Rectangle 11"/>
          <p:cNvSpPr/>
          <p:nvPr/>
        </p:nvSpPr>
        <p:spPr>
          <a:xfrm>
            <a:off x="8695475" y="3492825"/>
            <a:ext cx="2495595" cy="523220"/>
          </a:xfrm>
          <a:prstGeom prst="rect">
            <a:avLst/>
          </a:prstGeom>
        </p:spPr>
        <p:txBody>
          <a:bodyPr wrap="square">
            <a:spAutoFit/>
          </a:bodyPr>
          <a:lstStyle/>
          <a:p>
            <a:r>
              <a:rPr lang="fr-FR" sz="2800" dirty="0">
                <a:solidFill>
                  <a:schemeClr val="bg1"/>
                </a:solidFill>
              </a:rPr>
              <a:t>+ new GPL code</a:t>
            </a:r>
          </a:p>
        </p:txBody>
      </p:sp>
      <p:sp>
        <p:nvSpPr>
          <p:cNvPr id="15" name="Rectangle 14"/>
          <p:cNvSpPr/>
          <p:nvPr/>
        </p:nvSpPr>
        <p:spPr>
          <a:xfrm>
            <a:off x="1385056" y="5608713"/>
            <a:ext cx="2411237" cy="954107"/>
          </a:xfrm>
          <a:prstGeom prst="rect">
            <a:avLst/>
          </a:prstGeom>
        </p:spPr>
        <p:txBody>
          <a:bodyPr wrap="none">
            <a:spAutoFit/>
          </a:bodyPr>
          <a:lstStyle/>
          <a:p>
            <a:pPr algn="ctr"/>
            <a:r>
              <a:rPr lang="fr-FR" sz="2800" dirty="0">
                <a:solidFill>
                  <a:schemeClr val="bg1"/>
                </a:solidFill>
              </a:rPr>
              <a:t>© Atari Inc.</a:t>
            </a:r>
            <a:br>
              <a:rPr lang="fr-FR" sz="2800" dirty="0">
                <a:solidFill>
                  <a:schemeClr val="bg1"/>
                </a:solidFill>
              </a:rPr>
            </a:br>
            <a:r>
              <a:rPr lang="fr-FR" sz="2800" dirty="0">
                <a:solidFill>
                  <a:schemeClr val="bg1"/>
                </a:solidFill>
              </a:rPr>
              <a:t>(</a:t>
            </a:r>
            <a:r>
              <a:rPr lang="fr-FR" sz="2800" dirty="0" err="1">
                <a:solidFill>
                  <a:schemeClr val="bg1"/>
                </a:solidFill>
              </a:rPr>
              <a:t>abandonware</a:t>
            </a:r>
            <a:r>
              <a:rPr lang="fr-FR" sz="2800" dirty="0">
                <a:solidFill>
                  <a:schemeClr val="bg1"/>
                </a:solidFill>
              </a:rPr>
              <a:t>)</a:t>
            </a:r>
          </a:p>
        </p:txBody>
      </p:sp>
    </p:spTree>
    <p:extLst>
      <p:ext uri="{BB962C8B-B14F-4D97-AF65-F5344CB8AC3E}">
        <p14:creationId xmlns:p14="http://schemas.microsoft.com/office/powerpoint/2010/main" val="1218137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Emulators + </a:t>
            </a:r>
            <a:r>
              <a:rPr lang="en-US" dirty="0" err="1">
                <a:solidFill>
                  <a:schemeClr val="bg1"/>
                </a:solidFill>
              </a:rPr>
              <a:t>EmuTOS</a:t>
            </a:r>
            <a:r>
              <a:rPr lang="en-US" dirty="0">
                <a:solidFill>
                  <a:schemeClr val="bg1"/>
                </a:solidFill>
              </a:rPr>
              <a:t> + </a:t>
            </a:r>
            <a:r>
              <a:rPr lang="en-US" dirty="0" err="1">
                <a:solidFill>
                  <a:schemeClr val="bg1"/>
                </a:solidFill>
              </a:rPr>
              <a:t>FreeMiNT</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rmAutofit/>
          </a:bodyPr>
          <a:lstStyle/>
          <a:p>
            <a:r>
              <a:rPr lang="en-US" sz="3200" dirty="0">
                <a:solidFill>
                  <a:schemeClr val="bg1"/>
                </a:solidFill>
              </a:rPr>
              <a:t>Modern platform, TOS compatible + UNIX-like</a:t>
            </a:r>
          </a:p>
          <a:p>
            <a:r>
              <a:rPr lang="en-US" sz="3200" dirty="0">
                <a:solidFill>
                  <a:srgbClr val="FFC000"/>
                </a:solidFill>
              </a:rPr>
              <a:t>100% Free Software</a:t>
            </a:r>
          </a:p>
          <a:p>
            <a:r>
              <a:rPr lang="en-US" sz="3200" dirty="0">
                <a:solidFill>
                  <a:schemeClr val="bg1"/>
                </a:solidFill>
              </a:rPr>
              <a:t>Standard emulators: </a:t>
            </a:r>
            <a:r>
              <a:rPr lang="en-US" sz="3200" dirty="0" err="1">
                <a:solidFill>
                  <a:schemeClr val="bg1"/>
                </a:solidFill>
                <a:hlinkClick r:id="rId3"/>
              </a:rPr>
              <a:t>Hatari</a:t>
            </a:r>
            <a:r>
              <a:rPr lang="en-US" sz="3200" dirty="0">
                <a:solidFill>
                  <a:schemeClr val="bg1"/>
                </a:solidFill>
              </a:rPr>
              <a:t> and </a:t>
            </a:r>
            <a:r>
              <a:rPr lang="en-US" sz="3200" dirty="0" err="1">
                <a:solidFill>
                  <a:schemeClr val="bg1"/>
                </a:solidFill>
                <a:hlinkClick r:id="rId4"/>
              </a:rPr>
              <a:t>Steem</a:t>
            </a:r>
            <a:r>
              <a:rPr lang="en-US" sz="3200" dirty="0">
                <a:solidFill>
                  <a:schemeClr val="bg1"/>
                </a:solidFill>
                <a:hlinkClick r:id="rId4"/>
              </a:rPr>
              <a:t> SSE</a:t>
            </a:r>
            <a:endParaRPr lang="en-US" sz="3200" dirty="0">
              <a:solidFill>
                <a:schemeClr val="bg1"/>
              </a:solidFill>
            </a:endParaRPr>
          </a:p>
          <a:p>
            <a:r>
              <a:rPr lang="en-US" sz="3200" dirty="0">
                <a:solidFill>
                  <a:schemeClr val="bg1"/>
                </a:solidFill>
              </a:rPr>
              <a:t>Extended emulator: </a:t>
            </a:r>
            <a:r>
              <a:rPr lang="en-US" sz="3200" dirty="0" err="1">
                <a:solidFill>
                  <a:schemeClr val="bg1"/>
                </a:solidFill>
                <a:hlinkClick r:id="rId5"/>
              </a:rPr>
              <a:t>ARAnyM</a:t>
            </a:r>
            <a:endParaRPr lang="en-US" sz="3200" dirty="0">
              <a:solidFill>
                <a:schemeClr val="bg1"/>
              </a:solidFill>
            </a:endParaRPr>
          </a:p>
          <a:p>
            <a:pPr lvl="1">
              <a:buFont typeface="Wingdings" panose="05000000000000000000" pitchFamily="2" charset="2"/>
              <a:buChar char="§"/>
            </a:pPr>
            <a:r>
              <a:rPr lang="en-US" sz="2800" dirty="0">
                <a:solidFill>
                  <a:schemeClr val="bg1"/>
                </a:solidFill>
              </a:rPr>
              <a:t>Improved block device support</a:t>
            </a:r>
          </a:p>
          <a:p>
            <a:pPr lvl="1">
              <a:buFont typeface="Wingdings" panose="05000000000000000000" pitchFamily="2" charset="2"/>
              <a:buChar char="§"/>
            </a:pPr>
            <a:r>
              <a:rPr lang="en-US" sz="2800" dirty="0">
                <a:solidFill>
                  <a:schemeClr val="bg1"/>
                </a:solidFill>
              </a:rPr>
              <a:t>Access to host </a:t>
            </a:r>
            <a:r>
              <a:rPr lang="en-US" sz="2800" dirty="0" err="1">
                <a:solidFill>
                  <a:schemeClr val="bg1"/>
                </a:solidFill>
              </a:rPr>
              <a:t>filesystem</a:t>
            </a:r>
            <a:endParaRPr lang="en-US" sz="2800" dirty="0">
              <a:solidFill>
                <a:schemeClr val="bg1"/>
              </a:solidFill>
            </a:endParaRPr>
          </a:p>
          <a:p>
            <a:pPr lvl="1">
              <a:buFont typeface="Wingdings" panose="05000000000000000000" pitchFamily="2" charset="2"/>
              <a:buChar char="§"/>
            </a:pPr>
            <a:r>
              <a:rPr lang="en-US" sz="2800" dirty="0">
                <a:solidFill>
                  <a:schemeClr val="bg1"/>
                </a:solidFill>
              </a:rPr>
              <a:t>Extended video modes</a:t>
            </a:r>
          </a:p>
          <a:p>
            <a:pPr lvl="1">
              <a:buFont typeface="Wingdings" panose="05000000000000000000" pitchFamily="2" charset="2"/>
              <a:buChar char="§"/>
            </a:pPr>
            <a:r>
              <a:rPr lang="en-US" sz="2800" dirty="0">
                <a:solidFill>
                  <a:schemeClr val="bg1"/>
                </a:solidFill>
              </a:rPr>
              <a:t>Network bridge</a:t>
            </a:r>
          </a:p>
          <a:p>
            <a:pPr lvl="1">
              <a:buFont typeface="Wingdings" panose="05000000000000000000" pitchFamily="2" charset="2"/>
              <a:buChar char="§"/>
            </a:pPr>
            <a:r>
              <a:rPr lang="en-US" sz="2800" dirty="0">
                <a:solidFill>
                  <a:schemeClr val="bg1"/>
                </a:solidFill>
              </a:rPr>
              <a:t>OS support through </a:t>
            </a:r>
            <a:r>
              <a:rPr lang="en-US" sz="2800" dirty="0" err="1">
                <a:solidFill>
                  <a:schemeClr val="bg1"/>
                </a:solidFill>
              </a:rPr>
              <a:t>EmuTOS</a:t>
            </a:r>
            <a:r>
              <a:rPr lang="en-US" sz="2800" dirty="0">
                <a:solidFill>
                  <a:schemeClr val="bg1"/>
                </a:solidFill>
              </a:rPr>
              <a:t>, </a:t>
            </a:r>
            <a:r>
              <a:rPr lang="en-US" sz="2800" dirty="0" err="1">
                <a:solidFill>
                  <a:schemeClr val="bg1"/>
                </a:solidFill>
              </a:rPr>
              <a:t>fVDI</a:t>
            </a:r>
            <a:r>
              <a:rPr lang="en-US" sz="2800" dirty="0">
                <a:solidFill>
                  <a:schemeClr val="bg1"/>
                </a:solidFill>
              </a:rPr>
              <a:t> and </a:t>
            </a:r>
            <a:r>
              <a:rPr lang="en-US" sz="2800" dirty="0" err="1">
                <a:solidFill>
                  <a:schemeClr val="bg1"/>
                </a:solidFill>
              </a:rPr>
              <a:t>FreeMiNT</a:t>
            </a:r>
            <a:r>
              <a:rPr lang="en-US" sz="2800" dirty="0">
                <a:solidFill>
                  <a:schemeClr val="bg1"/>
                </a:solidFill>
              </a:rPr>
              <a:t> drivers</a:t>
            </a:r>
          </a:p>
        </p:txBody>
      </p:sp>
      <p:pic>
        <p:nvPicPr>
          <p:cNvPr id="4" name="Imag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025" y="2618844"/>
            <a:ext cx="2862943" cy="2862943"/>
          </a:xfrm>
          <a:prstGeom prst="rect">
            <a:avLst/>
          </a:prstGeom>
        </p:spPr>
      </p:pic>
    </p:spTree>
    <p:extLst>
      <p:ext uri="{BB962C8B-B14F-4D97-AF65-F5344CB8AC3E}">
        <p14:creationId xmlns:p14="http://schemas.microsoft.com/office/powerpoint/2010/main" val="3272669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Distributions</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Autofit/>
          </a:bodyPr>
          <a:lstStyle/>
          <a:p>
            <a:r>
              <a:rPr lang="en-US" sz="4800" dirty="0">
                <a:solidFill>
                  <a:schemeClr val="bg1"/>
                </a:solidFill>
                <a:hlinkClick r:id="rId3"/>
              </a:rPr>
              <a:t>AFROS</a:t>
            </a:r>
            <a:endParaRPr lang="en-US" sz="4800" dirty="0">
              <a:solidFill>
                <a:schemeClr val="bg1"/>
              </a:solidFill>
            </a:endParaRPr>
          </a:p>
          <a:p>
            <a:r>
              <a:rPr lang="en-US" sz="4400" dirty="0" err="1">
                <a:solidFill>
                  <a:schemeClr val="bg1"/>
                </a:solidFill>
                <a:hlinkClick r:id="rId4"/>
              </a:rPr>
              <a:t>miniPack</a:t>
            </a:r>
            <a:endParaRPr lang="en-US" sz="4400" dirty="0">
              <a:solidFill>
                <a:schemeClr val="bg1"/>
              </a:solidFill>
            </a:endParaRPr>
          </a:p>
          <a:p>
            <a:r>
              <a:rPr lang="en-US" sz="4400" dirty="0" err="1">
                <a:solidFill>
                  <a:schemeClr val="bg1"/>
                </a:solidFill>
                <a:hlinkClick r:id="rId5"/>
              </a:rPr>
              <a:t>VanillaMiNT</a:t>
            </a:r>
            <a:endParaRPr lang="en-US" sz="4400" dirty="0">
              <a:solidFill>
                <a:schemeClr val="bg1"/>
              </a:solidFill>
            </a:endParaRPr>
          </a:p>
          <a:p>
            <a:r>
              <a:rPr lang="en-US" sz="4400" dirty="0" err="1">
                <a:solidFill>
                  <a:schemeClr val="bg1"/>
                </a:solidFill>
                <a:hlinkClick r:id="rId6"/>
              </a:rPr>
              <a:t>EasyAraMiNT</a:t>
            </a:r>
            <a:endParaRPr lang="en-US" sz="4400" dirty="0">
              <a:solidFill>
                <a:schemeClr val="bg1"/>
              </a:solidFill>
            </a:endParaRPr>
          </a:p>
          <a:p>
            <a:r>
              <a:rPr lang="en-US" sz="4400" dirty="0" err="1">
                <a:solidFill>
                  <a:schemeClr val="bg1"/>
                </a:solidFill>
                <a:hlinkClick r:id="rId7"/>
              </a:rPr>
              <a:t>BeeKey</a:t>
            </a:r>
            <a:r>
              <a:rPr lang="en-US" sz="4400" dirty="0">
                <a:solidFill>
                  <a:schemeClr val="bg1"/>
                </a:solidFill>
                <a:hlinkClick r:id="rId7"/>
              </a:rPr>
              <a:t> (for PC) / </a:t>
            </a:r>
            <a:r>
              <a:rPr lang="en-US" sz="4400" dirty="0" err="1">
                <a:solidFill>
                  <a:schemeClr val="bg1"/>
                </a:solidFill>
                <a:hlinkClick r:id="rId7"/>
              </a:rPr>
              <a:t>BeePi</a:t>
            </a:r>
            <a:r>
              <a:rPr lang="en-US" sz="4400" dirty="0">
                <a:solidFill>
                  <a:schemeClr val="bg1"/>
                </a:solidFill>
                <a:hlinkClick r:id="rId7"/>
              </a:rPr>
              <a:t> (for Raspberry Pi)</a:t>
            </a:r>
            <a:endParaRPr lang="en-US" sz="4400" dirty="0">
              <a:solidFill>
                <a:schemeClr val="bg1"/>
              </a:solidFill>
            </a:endParaRPr>
          </a:p>
        </p:txBody>
      </p:sp>
      <p:pic>
        <p:nvPicPr>
          <p:cNvPr id="4" name="Image 3">
            <a:hlinkClick r:id="rId3"/>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3475" y="789423"/>
            <a:ext cx="4620325" cy="3687042"/>
          </a:xfrm>
          <a:prstGeom prst="rect">
            <a:avLst/>
          </a:prstGeom>
        </p:spPr>
      </p:pic>
    </p:spTree>
    <p:extLst>
      <p:ext uri="{BB962C8B-B14F-4D97-AF65-F5344CB8AC3E}">
        <p14:creationId xmlns:p14="http://schemas.microsoft.com/office/powerpoint/2010/main" val="3577764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409832" y="353555"/>
            <a:ext cx="3697900" cy="1892300"/>
          </a:xfrm>
        </p:spPr>
        <p:txBody>
          <a:bodyPr>
            <a:normAutofit/>
          </a:bodyPr>
          <a:lstStyle/>
          <a:p>
            <a:r>
              <a:rPr lang="en-US" dirty="0" err="1">
                <a:solidFill>
                  <a:schemeClr val="bg1"/>
                </a:solidFill>
              </a:rPr>
              <a:t>BeeKey</a:t>
            </a:r>
            <a:r>
              <a:rPr lang="en-US" dirty="0">
                <a:solidFill>
                  <a:schemeClr val="bg1"/>
                </a:solidFill>
              </a:rPr>
              <a:t> / </a:t>
            </a:r>
            <a:r>
              <a:rPr lang="en-US" dirty="0" err="1">
                <a:solidFill>
                  <a:schemeClr val="bg1"/>
                </a:solidFill>
              </a:rPr>
              <a:t>BeePi</a:t>
            </a:r>
            <a:br>
              <a:rPr lang="en-US" dirty="0">
                <a:solidFill>
                  <a:schemeClr val="bg1"/>
                </a:solidFill>
              </a:rPr>
            </a:br>
            <a:r>
              <a:rPr lang="en-US" dirty="0">
                <a:solidFill>
                  <a:srgbClr val="FFC000"/>
                </a:solidFill>
              </a:rPr>
              <a:t>distribution</a:t>
            </a:r>
            <a:br>
              <a:rPr lang="en-US" dirty="0">
                <a:solidFill>
                  <a:schemeClr val="bg1"/>
                </a:solidFill>
              </a:rPr>
            </a:br>
            <a:r>
              <a:rPr lang="en-US" sz="3200" i="1" dirty="0">
                <a:solidFill>
                  <a:schemeClr val="bg1"/>
                </a:solidFill>
              </a:rPr>
              <a:t>by Philippe Noble</a:t>
            </a:r>
            <a:endParaRPr lang="fr-FR" i="1" dirty="0">
              <a:solidFill>
                <a:schemeClr val="bg1"/>
              </a:solidFill>
            </a:endParaRPr>
          </a:p>
        </p:txBody>
      </p:sp>
      <p:pic>
        <p:nvPicPr>
          <p:cNvPr id="3" name="Imag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742" y="478972"/>
            <a:ext cx="7336971" cy="5869577"/>
          </a:xfrm>
          <a:prstGeom prst="rect">
            <a:avLst/>
          </a:prstGeom>
        </p:spPr>
      </p:pic>
      <p:sp>
        <p:nvSpPr>
          <p:cNvPr id="4" name="Content Placeholder 2">
            <a:extLst>
              <a:ext uri="{FF2B5EF4-FFF2-40B4-BE49-F238E27FC236}">
                <a16:creationId xmlns:a16="http://schemas.microsoft.com/office/drawing/2014/main" id="{5DFDAB0A-2296-4BE3-8CC4-F3D9A69D055B}"/>
              </a:ext>
            </a:extLst>
          </p:cNvPr>
          <p:cNvSpPr>
            <a:spLocks noGrp="1"/>
          </p:cNvSpPr>
          <p:nvPr>
            <p:ph idx="1"/>
          </p:nvPr>
        </p:nvSpPr>
        <p:spPr>
          <a:xfrm>
            <a:off x="200165" y="2619751"/>
            <a:ext cx="4363743" cy="2720654"/>
          </a:xfrm>
        </p:spPr>
        <p:txBody>
          <a:bodyPr>
            <a:noAutofit/>
          </a:bodyPr>
          <a:lstStyle/>
          <a:p>
            <a:pPr>
              <a:spcAft>
                <a:spcPts val="1200"/>
              </a:spcAft>
            </a:pPr>
            <a:r>
              <a:rPr lang="en-US" sz="3200" dirty="0">
                <a:solidFill>
                  <a:schemeClr val="bg1"/>
                </a:solidFill>
              </a:rPr>
              <a:t>GNU/Linux,</a:t>
            </a:r>
            <a:br>
              <a:rPr lang="en-US" sz="3200" dirty="0">
                <a:solidFill>
                  <a:schemeClr val="bg1"/>
                </a:solidFill>
              </a:rPr>
            </a:br>
            <a:r>
              <a:rPr lang="en-US" sz="3200" dirty="0" err="1">
                <a:solidFill>
                  <a:schemeClr val="bg1"/>
                </a:solidFill>
              </a:rPr>
              <a:t>ARAnyM</a:t>
            </a:r>
            <a:r>
              <a:rPr lang="en-US" sz="3200" dirty="0">
                <a:solidFill>
                  <a:schemeClr val="bg1"/>
                </a:solidFill>
              </a:rPr>
              <a:t>, </a:t>
            </a:r>
            <a:r>
              <a:rPr lang="en-US" sz="3200" dirty="0" err="1">
                <a:solidFill>
                  <a:schemeClr val="bg1"/>
                </a:solidFill>
              </a:rPr>
              <a:t>FreeMiNT</a:t>
            </a:r>
            <a:r>
              <a:rPr lang="en-US" sz="3200" dirty="0">
                <a:solidFill>
                  <a:schemeClr val="bg1"/>
                </a:solidFill>
              </a:rPr>
              <a:t>… on bootable USB key</a:t>
            </a:r>
            <a:br>
              <a:rPr lang="en-US" sz="3200" dirty="0">
                <a:solidFill>
                  <a:schemeClr val="bg1"/>
                </a:solidFill>
              </a:rPr>
            </a:br>
            <a:r>
              <a:rPr lang="en-US" sz="3200" dirty="0">
                <a:solidFill>
                  <a:schemeClr val="bg1"/>
                </a:solidFill>
              </a:rPr>
              <a:t>for PC, Mac,</a:t>
            </a:r>
            <a:br>
              <a:rPr lang="en-US" sz="3200" dirty="0">
                <a:solidFill>
                  <a:schemeClr val="bg1"/>
                </a:solidFill>
              </a:rPr>
            </a:br>
            <a:r>
              <a:rPr lang="en-US" sz="3200" dirty="0">
                <a:solidFill>
                  <a:schemeClr val="bg1"/>
                </a:solidFill>
              </a:rPr>
              <a:t>or Raspberry Pi</a:t>
            </a:r>
          </a:p>
        </p:txBody>
      </p:sp>
      <p:pic>
        <p:nvPicPr>
          <p:cNvPr id="5"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78" y="5184454"/>
            <a:ext cx="1760573" cy="1164095"/>
          </a:xfrm>
          <a:prstGeom prst="rect">
            <a:avLst/>
          </a:prstGeom>
        </p:spPr>
      </p:pic>
    </p:spTree>
    <p:extLst>
      <p:ext uri="{BB962C8B-B14F-4D97-AF65-F5344CB8AC3E}">
        <p14:creationId xmlns:p14="http://schemas.microsoft.com/office/powerpoint/2010/main" val="2889071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598712" y="317500"/>
            <a:ext cx="3867311" cy="1638300"/>
          </a:xfrm>
        </p:spPr>
        <p:txBody>
          <a:bodyPr>
            <a:normAutofit fontScale="90000"/>
          </a:bodyPr>
          <a:lstStyle/>
          <a:p>
            <a:r>
              <a:rPr lang="en-US" dirty="0" err="1">
                <a:solidFill>
                  <a:schemeClr val="bg1"/>
                </a:solidFill>
              </a:rPr>
              <a:t>FireBee</a:t>
            </a:r>
            <a:r>
              <a:rPr lang="en-US" dirty="0">
                <a:solidFill>
                  <a:schemeClr val="bg1"/>
                </a:solidFill>
              </a:rPr>
              <a:t> </a:t>
            </a:r>
            <a:r>
              <a:rPr lang="en-US" dirty="0">
                <a:solidFill>
                  <a:srgbClr val="FFC000"/>
                </a:solidFill>
              </a:rPr>
              <a:t>computer</a:t>
            </a:r>
            <a:br>
              <a:rPr lang="en-US" dirty="0">
                <a:solidFill>
                  <a:schemeClr val="bg1"/>
                </a:solidFill>
              </a:rPr>
            </a:br>
            <a:r>
              <a:rPr lang="en-US" dirty="0">
                <a:solidFill>
                  <a:schemeClr val="bg1"/>
                </a:solidFill>
              </a:rPr>
              <a:t>(2011) </a:t>
            </a:r>
            <a:r>
              <a:rPr lang="en-US" sz="3200" i="1" dirty="0">
                <a:solidFill>
                  <a:schemeClr val="bg1"/>
                </a:solidFill>
              </a:rPr>
              <a:t>by the</a:t>
            </a:r>
            <a:br>
              <a:rPr lang="en-US" sz="3200" i="1" dirty="0">
                <a:solidFill>
                  <a:schemeClr val="bg1"/>
                </a:solidFill>
              </a:rPr>
            </a:br>
            <a:r>
              <a:rPr lang="en-US" sz="3200" i="1" dirty="0">
                <a:solidFill>
                  <a:schemeClr val="bg1"/>
                </a:solidFill>
              </a:rPr>
              <a:t>Atari </a:t>
            </a:r>
            <a:r>
              <a:rPr lang="en-US" sz="3200" i="1" dirty="0" err="1">
                <a:solidFill>
                  <a:schemeClr val="bg1"/>
                </a:solidFill>
              </a:rPr>
              <a:t>Coldfire</a:t>
            </a:r>
            <a:r>
              <a:rPr lang="en-US" sz="3200" i="1" dirty="0">
                <a:solidFill>
                  <a:schemeClr val="bg1"/>
                </a:solidFill>
              </a:rPr>
              <a:t> Project</a:t>
            </a:r>
            <a:endParaRPr lang="fr-FR" sz="3200" i="1" dirty="0">
              <a:solidFill>
                <a:schemeClr val="bg1"/>
              </a:solidFill>
            </a:endParaRPr>
          </a:p>
        </p:txBody>
      </p:sp>
      <p:sp>
        <p:nvSpPr>
          <p:cNvPr id="5" name="Content Placeholder 2">
            <a:extLst>
              <a:ext uri="{FF2B5EF4-FFF2-40B4-BE49-F238E27FC236}">
                <a16:creationId xmlns:a16="http://schemas.microsoft.com/office/drawing/2014/main" id="{5DFDAB0A-2296-4BE3-8CC4-F3D9A69D055B}"/>
              </a:ext>
            </a:extLst>
          </p:cNvPr>
          <p:cNvSpPr>
            <a:spLocks noGrp="1"/>
          </p:cNvSpPr>
          <p:nvPr>
            <p:ph idx="1"/>
          </p:nvPr>
        </p:nvSpPr>
        <p:spPr>
          <a:xfrm>
            <a:off x="325127" y="3283395"/>
            <a:ext cx="4414480" cy="2901505"/>
          </a:xfrm>
        </p:spPr>
        <p:txBody>
          <a:bodyPr>
            <a:noAutofit/>
          </a:bodyPr>
          <a:lstStyle/>
          <a:p>
            <a:pPr>
              <a:spcAft>
                <a:spcPts val="1200"/>
              </a:spcAft>
            </a:pPr>
            <a:r>
              <a:rPr lang="en-US" sz="3600" dirty="0" err="1">
                <a:solidFill>
                  <a:schemeClr val="bg1"/>
                </a:solidFill>
              </a:rPr>
              <a:t>FireTOS</a:t>
            </a:r>
            <a:r>
              <a:rPr lang="en-US" sz="3600" dirty="0">
                <a:solidFill>
                  <a:schemeClr val="bg1"/>
                </a:solidFill>
              </a:rPr>
              <a:t>,</a:t>
            </a:r>
            <a:br>
              <a:rPr lang="en-US" sz="3600" dirty="0">
                <a:solidFill>
                  <a:schemeClr val="bg1"/>
                </a:solidFill>
              </a:rPr>
            </a:br>
            <a:r>
              <a:rPr lang="en-US" sz="3600" dirty="0" err="1">
                <a:solidFill>
                  <a:schemeClr val="bg1"/>
                </a:solidFill>
              </a:rPr>
              <a:t>FreeMiNT</a:t>
            </a:r>
            <a:r>
              <a:rPr lang="en-US" sz="3600" dirty="0">
                <a:solidFill>
                  <a:schemeClr val="bg1"/>
                </a:solidFill>
              </a:rPr>
              <a:t>,</a:t>
            </a:r>
            <a:br>
              <a:rPr lang="en-US" sz="3600" dirty="0">
                <a:solidFill>
                  <a:schemeClr val="bg1"/>
                </a:solidFill>
              </a:rPr>
            </a:br>
            <a:r>
              <a:rPr lang="en-US" sz="3600" dirty="0" err="1">
                <a:solidFill>
                  <a:schemeClr val="bg1"/>
                </a:solidFill>
              </a:rPr>
              <a:t>XaAES</a:t>
            </a:r>
            <a:r>
              <a:rPr lang="en-US" sz="3600" dirty="0">
                <a:solidFill>
                  <a:schemeClr val="bg1"/>
                </a:solidFill>
              </a:rPr>
              <a:t>,</a:t>
            </a:r>
            <a:br>
              <a:rPr lang="en-US" sz="3600" dirty="0">
                <a:solidFill>
                  <a:schemeClr val="bg1"/>
                </a:solidFill>
              </a:rPr>
            </a:br>
            <a:r>
              <a:rPr lang="en-US" sz="3600" dirty="0" err="1">
                <a:solidFill>
                  <a:schemeClr val="bg1"/>
                </a:solidFill>
              </a:rPr>
              <a:t>Tera</a:t>
            </a:r>
            <a:r>
              <a:rPr lang="en-US" sz="3600" dirty="0">
                <a:solidFill>
                  <a:schemeClr val="bg1"/>
                </a:solidFill>
              </a:rPr>
              <a:t> Desktop</a:t>
            </a:r>
          </a:p>
          <a:p>
            <a:pPr>
              <a:spcAft>
                <a:spcPts val="1200"/>
              </a:spcAft>
            </a:pPr>
            <a:r>
              <a:rPr lang="en-US" sz="3600" dirty="0" err="1">
                <a:solidFill>
                  <a:schemeClr val="bg1"/>
                </a:solidFill>
              </a:rPr>
              <a:t>NetSurf</a:t>
            </a:r>
            <a:r>
              <a:rPr lang="en-US" sz="3600" dirty="0">
                <a:solidFill>
                  <a:schemeClr val="bg1"/>
                </a:solidFill>
              </a:rPr>
              <a:t> web browser</a:t>
            </a:r>
          </a:p>
        </p:txBody>
      </p:sp>
      <p:pic>
        <p:nvPicPr>
          <p:cNvPr id="4" name="Imag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782" y="495945"/>
            <a:ext cx="6931400" cy="5935011"/>
          </a:xfrm>
          <a:prstGeom prst="rect">
            <a:avLst/>
          </a:prstGeom>
        </p:spPr>
      </p:pic>
      <p:pic>
        <p:nvPicPr>
          <p:cNvPr id="8" name="Image 7">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273" y="2162025"/>
            <a:ext cx="1467751" cy="1480740"/>
          </a:xfrm>
          <a:prstGeom prst="rect">
            <a:avLst/>
          </a:prstGeom>
        </p:spPr>
      </p:pic>
    </p:spTree>
    <p:extLst>
      <p:ext uri="{BB962C8B-B14F-4D97-AF65-F5344CB8AC3E}">
        <p14:creationId xmlns:p14="http://schemas.microsoft.com/office/powerpoint/2010/main" val="1215571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1325563"/>
          </a:xfrm>
        </p:spPr>
        <p:txBody>
          <a:bodyPr/>
          <a:lstStyle/>
          <a:p>
            <a:r>
              <a:rPr lang="en-US" dirty="0">
                <a:solidFill>
                  <a:schemeClr val="bg1"/>
                </a:solidFill>
              </a:rPr>
              <a:t>Want more?</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690688"/>
            <a:ext cx="10515600" cy="4627815"/>
          </a:xfrm>
        </p:spPr>
        <p:txBody>
          <a:bodyPr>
            <a:normAutofit/>
          </a:bodyPr>
          <a:lstStyle/>
          <a:p>
            <a:endParaRPr lang="en-US" sz="3200" dirty="0">
              <a:solidFill>
                <a:schemeClr val="bg1"/>
              </a:solidFill>
            </a:endParaRPr>
          </a:p>
          <a:p>
            <a:r>
              <a:rPr lang="en-US" sz="3200" dirty="0" err="1">
                <a:solidFill>
                  <a:schemeClr val="bg1"/>
                </a:solidFill>
              </a:rPr>
              <a:t>foss</a:t>
            </a:r>
            <a:r>
              <a:rPr lang="en-US" sz="3200" dirty="0">
                <a:solidFill>
                  <a:schemeClr val="bg1"/>
                </a:solidFill>
              </a:rPr>
              <a:t>-north 2018 presentation:</a:t>
            </a:r>
            <a:br>
              <a:rPr lang="en-US" sz="3200" dirty="0">
                <a:solidFill>
                  <a:schemeClr val="bg1"/>
                </a:solidFill>
              </a:rPr>
            </a:br>
            <a:r>
              <a:rPr lang="en-US" sz="3200" dirty="0">
                <a:solidFill>
                  <a:schemeClr val="bg1"/>
                </a:solidFill>
                <a:hlinkClick r:id="rId2"/>
              </a:rPr>
              <a:t>Atari ST Free Operating Systems</a:t>
            </a:r>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YouTube channel:</a:t>
            </a:r>
            <a:br>
              <a:rPr lang="en-US" sz="3200" dirty="0">
                <a:solidFill>
                  <a:schemeClr val="bg1"/>
                </a:solidFill>
              </a:rPr>
            </a:br>
            <a:r>
              <a:rPr lang="en-US" sz="3200" dirty="0" err="1">
                <a:solidFill>
                  <a:schemeClr val="bg1"/>
                </a:solidFill>
                <a:hlinkClick r:id="rId3"/>
              </a:rPr>
              <a:t>Vretrocomputing</a:t>
            </a:r>
            <a:endParaRPr lang="en-US" dirty="0">
              <a:solidFill>
                <a:schemeClr val="bg1"/>
              </a:solidFill>
            </a:endParaRPr>
          </a:p>
        </p:txBody>
      </p:sp>
      <p:pic>
        <p:nvPicPr>
          <p:cNvPr id="4" name="Image 3">
            <a:hlinkClick r:id="rId3" tooltip="Vretrocomputing"/>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941" y="4004594"/>
            <a:ext cx="2401436" cy="2106287"/>
          </a:xfrm>
          <a:prstGeom prst="rect">
            <a:avLst/>
          </a:prstGeom>
        </p:spPr>
      </p:pic>
      <p:pic>
        <p:nvPicPr>
          <p:cNvPr id="5" name="Image 5">
            <a:hlinkClick r:id="rId2" tooltip="foss-north 2018:"/>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2941" y="1174373"/>
            <a:ext cx="2401436" cy="2401436"/>
          </a:xfrm>
          <a:prstGeom prst="rect">
            <a:avLst/>
          </a:prstGeom>
        </p:spPr>
      </p:pic>
    </p:spTree>
    <p:extLst>
      <p:ext uri="{BB962C8B-B14F-4D97-AF65-F5344CB8AC3E}">
        <p14:creationId xmlns:p14="http://schemas.microsoft.com/office/powerpoint/2010/main" val="2677834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E3E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2E2167-404E-410A-ABD9-E34D1F8CA23F}"/>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6000" dirty="0">
                <a:solidFill>
                  <a:schemeClr val="bg1"/>
                </a:solidFill>
              </a:rPr>
              <a:t>Questions?</a:t>
            </a:r>
          </a:p>
        </p:txBody>
      </p:sp>
      <p:sp>
        <p:nvSpPr>
          <p:cNvPr id="16" name="Rectangle 15">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4C5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0271" y="481264"/>
            <a:ext cx="242316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2503727"/>
            <a:ext cx="4008798"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81A7D0-5FEB-48B5-8D55-000C12E94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83" y="2662325"/>
            <a:ext cx="3066897" cy="3566160"/>
          </a:xfrm>
          <a:prstGeom prst="rect">
            <a:avLst/>
          </a:prstGeom>
        </p:spPr>
      </p:pic>
      <p:sp>
        <p:nvSpPr>
          <p:cNvPr id="22" name="Rectangle 21">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81264"/>
            <a:ext cx="2412380"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9243BA1B-D6C0-4501-89FE-DCEECEF90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970" y="642103"/>
            <a:ext cx="1781031" cy="25231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3499239"/>
            <a:ext cx="2412380"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a:solidFill>
              <a:srgbClr val="4C5E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69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EEE60-DA79-46C4-96EF-AF5A12EF7964}"/>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31824" b="15007"/>
          <a:stretch/>
        </p:blipFill>
        <p:spPr>
          <a:xfrm>
            <a:off x="-17" y="10"/>
            <a:ext cx="12188952" cy="6857990"/>
          </a:xfrm>
          <a:prstGeom prst="rect">
            <a:avLst/>
          </a:prstGeom>
        </p:spPr>
      </p:pic>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6053668" y="803325"/>
            <a:ext cx="5314536" cy="1325563"/>
          </a:xfrm>
        </p:spPr>
        <p:txBody>
          <a:bodyPr vert="horz" lIns="91440" tIns="45720" rIns="91440" bIns="45720" rtlCol="0">
            <a:normAutofit/>
          </a:bodyPr>
          <a:lstStyle/>
          <a:p>
            <a:r>
              <a:rPr lang="en-US" sz="3600" dirty="0"/>
              <a:t>The Operating System</a:t>
            </a:r>
          </a:p>
        </p:txBody>
      </p:sp>
      <p:sp>
        <p:nvSpPr>
          <p:cNvPr id="68" name="Freeform: Shape 6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Content Placeholder 4">
            <a:extLst>
              <a:ext uri="{FF2B5EF4-FFF2-40B4-BE49-F238E27FC236}">
                <a16:creationId xmlns:a16="http://schemas.microsoft.com/office/drawing/2014/main" id="{21035709-DEFA-4ECC-97BB-547A33E8450A}"/>
              </a:ext>
            </a:extLst>
          </p:cNvPr>
          <p:cNvPicPr>
            <a:picLocks noChangeAspect="1"/>
          </p:cNvPicPr>
          <p:nvPr/>
        </p:nvPicPr>
        <p:blipFill rotWithShape="1">
          <a:blip r:embed="rId3">
            <a:extLst>
              <a:ext uri="{28A0092B-C50C-407E-A947-70E740481C1C}">
                <a14:useLocalDpi xmlns:a14="http://schemas.microsoft.com/office/drawing/2010/main" val="0"/>
              </a:ext>
            </a:extLst>
          </a:blip>
          <a:srcRect l="8339" r="-2" b="-2"/>
          <a:stretch/>
        </p:blipFill>
        <p:spPr>
          <a:xfrm>
            <a:off x="-2317" y="-2"/>
            <a:ext cx="5441859" cy="565494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21" name="Content Placeholder 20">
            <a:extLst>
              <a:ext uri="{FF2B5EF4-FFF2-40B4-BE49-F238E27FC236}">
                <a16:creationId xmlns:a16="http://schemas.microsoft.com/office/drawing/2014/main" id="{04B3AE37-D684-4C44-A602-19CEE2D3A97B}"/>
              </a:ext>
            </a:extLst>
          </p:cNvPr>
          <p:cNvSpPr>
            <a:spLocks noGrp="1"/>
          </p:cNvSpPr>
          <p:nvPr>
            <p:ph idx="1"/>
          </p:nvPr>
        </p:nvSpPr>
        <p:spPr>
          <a:xfrm>
            <a:off x="6053667" y="2279018"/>
            <a:ext cx="5314543" cy="3375920"/>
          </a:xfrm>
        </p:spPr>
        <p:txBody>
          <a:bodyPr anchor="t">
            <a:normAutofit/>
          </a:bodyPr>
          <a:lstStyle/>
          <a:p>
            <a:pPr marL="0" indent="0">
              <a:buNone/>
            </a:pPr>
            <a:r>
              <a:rPr lang="en-US" sz="3200" dirty="0"/>
              <a:t>The TOS is stored in onboard ROM chips, though early versions of the Atari ST came with TOS on floppy disks</a:t>
            </a:r>
          </a:p>
        </p:txBody>
      </p:sp>
    </p:spTree>
    <p:extLst>
      <p:ext uri="{BB962C8B-B14F-4D97-AF65-F5344CB8AC3E}">
        <p14:creationId xmlns:p14="http://schemas.microsoft.com/office/powerpoint/2010/main" val="226941269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6"/>
            <a:ext cx="10515600" cy="576984"/>
          </a:xfrm>
        </p:spPr>
        <p:txBody>
          <a:bodyPr>
            <a:normAutofit fontScale="90000"/>
          </a:bodyPr>
          <a:lstStyle/>
          <a:p>
            <a:r>
              <a:rPr lang="en-US">
                <a:solidFill>
                  <a:schemeClr val="bg1"/>
                </a:solidFill>
              </a:rPr>
              <a:t>About The Operating System</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534682"/>
            <a:ext cx="10515600" cy="4784055"/>
          </a:xfrm>
        </p:spPr>
        <p:txBody>
          <a:bodyPr>
            <a:normAutofit fontScale="92500" lnSpcReduction="10000"/>
          </a:bodyPr>
          <a:lstStyle/>
          <a:p>
            <a:pPr marL="0" indent="0">
              <a:buNone/>
            </a:pPr>
            <a:r>
              <a:rPr lang="en-US" sz="3000" dirty="0">
                <a:solidFill>
                  <a:schemeClr val="bg1"/>
                </a:solidFill>
              </a:rPr>
              <a:t>The operating system in the Atari ST is called TOS which simply means "The Operating System“ - and not the “Tramiel Operating System” </a:t>
            </a:r>
            <a:r>
              <a:rPr lang="en-US" sz="3000" dirty="0">
                <a:solidFill>
                  <a:schemeClr val="bg1"/>
                </a:solidFill>
                <a:sym typeface="Wingdings" panose="05000000000000000000" pitchFamily="2" charset="2"/>
              </a:rPr>
              <a:t></a:t>
            </a:r>
            <a:br>
              <a:rPr lang="en-US" sz="3000" dirty="0">
                <a:solidFill>
                  <a:schemeClr val="bg1"/>
                </a:solidFill>
                <a:sym typeface="Wingdings" panose="05000000000000000000" pitchFamily="2" charset="2"/>
              </a:rPr>
            </a:br>
            <a:endParaRPr lang="en-US" sz="3000" dirty="0">
              <a:solidFill>
                <a:schemeClr val="bg1"/>
              </a:solidFill>
            </a:endParaRPr>
          </a:p>
          <a:p>
            <a:pPr marL="0" indent="0">
              <a:buNone/>
            </a:pPr>
            <a:r>
              <a:rPr lang="en-US" sz="3000" dirty="0">
                <a:solidFill>
                  <a:schemeClr val="bg1"/>
                </a:solidFill>
              </a:rPr>
              <a:t>The Atari ST has an extremely complex operating system consisting of several groups of routines that comprise several different levels of interaction with the machine</a:t>
            </a:r>
          </a:p>
          <a:p>
            <a:pPr marL="0" indent="0">
              <a:buNone/>
            </a:pPr>
            <a:br>
              <a:rPr lang="en-US" sz="3000" dirty="0">
                <a:solidFill>
                  <a:schemeClr val="bg1"/>
                </a:solidFill>
              </a:rPr>
            </a:br>
            <a:r>
              <a:rPr lang="en-US" sz="3000" dirty="0">
                <a:solidFill>
                  <a:schemeClr val="bg1"/>
                </a:solidFill>
              </a:rPr>
              <a:t>It combines the GEM GUI and the underlying GEMDOS, a DOS-like operating system by Digital Research which originally developed GEM as a graphic layer on top of MS-DOS</a:t>
            </a:r>
          </a:p>
          <a:p>
            <a:pPr marL="0" indent="0">
              <a:buNone/>
            </a:pPr>
            <a:endParaRPr lang="en-US" dirty="0">
              <a:solidFill>
                <a:schemeClr val="bg1"/>
              </a:solidFill>
            </a:endParaRPr>
          </a:p>
          <a:p>
            <a:pPr marL="0" indent="0">
              <a:buNone/>
            </a:pPr>
            <a:r>
              <a:rPr lang="en-US" sz="3200" dirty="0">
                <a:solidFill>
                  <a:schemeClr val="bg1"/>
                </a:solidFill>
              </a:rPr>
              <a:t>      Because it’s stored on ROM chips it boots up instantly!</a:t>
            </a:r>
            <a:endParaRPr lang="fr-FR" sz="3200" dirty="0">
              <a:solidFill>
                <a:schemeClr val="bg1"/>
              </a:solidFill>
            </a:endParaRPr>
          </a:p>
        </p:txBody>
      </p:sp>
      <p:pic>
        <p:nvPicPr>
          <p:cNvPr id="13" name="Picture 12">
            <a:extLst>
              <a:ext uri="{FF2B5EF4-FFF2-40B4-BE49-F238E27FC236}">
                <a16:creationId xmlns:a16="http://schemas.microsoft.com/office/drawing/2014/main" id="{18429F93-3C13-4703-A5C0-0CA71124FE2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5698487"/>
            <a:ext cx="576984" cy="576984"/>
          </a:xfrm>
          <a:prstGeom prst="rect">
            <a:avLst/>
          </a:prstGeom>
        </p:spPr>
      </p:pic>
    </p:spTree>
    <p:extLst>
      <p:ext uri="{BB962C8B-B14F-4D97-AF65-F5344CB8AC3E}">
        <p14:creationId xmlns:p14="http://schemas.microsoft.com/office/powerpoint/2010/main" val="350717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5"/>
            <a:ext cx="10515600" cy="604693"/>
          </a:xfrm>
        </p:spPr>
        <p:txBody>
          <a:bodyPr>
            <a:normAutofit fontScale="90000"/>
          </a:bodyPr>
          <a:lstStyle/>
          <a:p>
            <a:r>
              <a:rPr lang="en-US" dirty="0">
                <a:solidFill>
                  <a:schemeClr val="bg1"/>
                </a:solidFill>
              </a:rPr>
              <a:t>TOS - The Operating System</a:t>
            </a:r>
            <a:endParaRPr lang="fr-FR" dirty="0">
              <a:solidFill>
                <a:schemeClr val="bg1"/>
              </a:solidFill>
            </a:endParaRPr>
          </a:p>
        </p:txBody>
      </p:sp>
      <p:sp>
        <p:nvSpPr>
          <p:cNvPr id="3" name="Content Placeholder 2">
            <a:extLst>
              <a:ext uri="{FF2B5EF4-FFF2-40B4-BE49-F238E27FC236}">
                <a16:creationId xmlns:a16="http://schemas.microsoft.com/office/drawing/2014/main" id="{5DFDAB0A-2296-4BE3-8CC4-F3D9A69D055B}"/>
              </a:ext>
            </a:extLst>
          </p:cNvPr>
          <p:cNvSpPr>
            <a:spLocks noGrp="1"/>
          </p:cNvSpPr>
          <p:nvPr>
            <p:ph idx="1"/>
          </p:nvPr>
        </p:nvSpPr>
        <p:spPr>
          <a:xfrm>
            <a:off x="838200" y="1013400"/>
            <a:ext cx="10515600" cy="5492176"/>
          </a:xfrm>
        </p:spPr>
        <p:txBody>
          <a:bodyPr>
            <a:noAutofit/>
          </a:bodyPr>
          <a:lstStyle/>
          <a:p>
            <a:pPr marL="0" indent="0">
              <a:buNone/>
            </a:pPr>
            <a:r>
              <a:rPr lang="en-US" dirty="0">
                <a:solidFill>
                  <a:schemeClr val="bg1"/>
                </a:solidFill>
              </a:rPr>
              <a:t>The ST's OS can be divided into three large groups of routines:</a:t>
            </a:r>
          </a:p>
          <a:p>
            <a:pPr lvl="1"/>
            <a:r>
              <a:rPr lang="en-US" sz="2600" b="1" dirty="0">
                <a:solidFill>
                  <a:schemeClr val="bg1"/>
                </a:solidFill>
              </a:rPr>
              <a:t>BIOS</a:t>
            </a:r>
            <a:r>
              <a:rPr lang="en-US" sz="2600" dirty="0">
                <a:solidFill>
                  <a:schemeClr val="bg1"/>
                </a:solidFill>
              </a:rPr>
              <a:t>, </a:t>
            </a:r>
            <a:r>
              <a:rPr lang="en-US" sz="2600" b="1" dirty="0">
                <a:solidFill>
                  <a:schemeClr val="bg1"/>
                </a:solidFill>
              </a:rPr>
              <a:t>XBIOS</a:t>
            </a:r>
            <a:r>
              <a:rPr lang="en-US" sz="2600" dirty="0">
                <a:solidFill>
                  <a:schemeClr val="bg1"/>
                </a:solidFill>
              </a:rPr>
              <a:t> and </a:t>
            </a:r>
            <a:r>
              <a:rPr lang="en-US" sz="2600" b="1" dirty="0">
                <a:solidFill>
                  <a:schemeClr val="bg1"/>
                </a:solidFill>
              </a:rPr>
              <a:t>Line A</a:t>
            </a:r>
            <a:r>
              <a:rPr lang="en-US" sz="2600" dirty="0">
                <a:solidFill>
                  <a:schemeClr val="bg1"/>
                </a:solidFill>
              </a:rPr>
              <a:t> libraries. These libraries control machine dependent functions (like controlling the peripherals) and basic I/O.</a:t>
            </a:r>
          </a:p>
          <a:p>
            <a:pPr lvl="1"/>
            <a:r>
              <a:rPr lang="en-US" sz="2600" b="1" dirty="0">
                <a:solidFill>
                  <a:schemeClr val="bg1"/>
                </a:solidFill>
              </a:rPr>
              <a:t>GEM</a:t>
            </a:r>
            <a:r>
              <a:rPr lang="en-US" sz="2600" dirty="0">
                <a:solidFill>
                  <a:schemeClr val="bg1"/>
                </a:solidFill>
              </a:rPr>
              <a:t> (Graphics Environment Manager) contains two libraries, the </a:t>
            </a:r>
            <a:r>
              <a:rPr lang="en-US" sz="2600" b="1" dirty="0">
                <a:solidFill>
                  <a:schemeClr val="bg1"/>
                </a:solidFill>
              </a:rPr>
              <a:t>AES</a:t>
            </a:r>
            <a:r>
              <a:rPr lang="en-US" sz="2600" dirty="0">
                <a:solidFill>
                  <a:schemeClr val="bg1"/>
                </a:solidFill>
              </a:rPr>
              <a:t> and </a:t>
            </a:r>
            <a:r>
              <a:rPr lang="en-US" sz="2600" b="1" dirty="0">
                <a:solidFill>
                  <a:schemeClr val="bg1"/>
                </a:solidFill>
              </a:rPr>
              <a:t>VDI</a:t>
            </a:r>
            <a:r>
              <a:rPr lang="en-US" sz="2600" dirty="0">
                <a:solidFill>
                  <a:schemeClr val="bg1"/>
                </a:solidFill>
              </a:rPr>
              <a:t> routines. GEM is responsible for the windowing environment and the desktop that makes using the ST more intuitive. The AES is concerned mostly with windows and dialogs, things that the user interacts with. The VDI routines handle complex text display and high level graphics manipulations. </a:t>
            </a:r>
          </a:p>
          <a:p>
            <a:pPr lvl="1"/>
            <a:r>
              <a:rPr lang="en-US" sz="2600" b="1" dirty="0">
                <a:solidFill>
                  <a:schemeClr val="bg1"/>
                </a:solidFill>
              </a:rPr>
              <a:t>GEMDOS</a:t>
            </a:r>
            <a:r>
              <a:rPr lang="en-US" sz="2600" dirty="0">
                <a:solidFill>
                  <a:schemeClr val="bg1"/>
                </a:solidFill>
              </a:rPr>
              <a:t> (GEM Disk Operating System) are the machine independent routines for handling files and tasks (programs) and doing "high" level I/O.</a:t>
            </a:r>
          </a:p>
          <a:p>
            <a:pPr lvl="1"/>
            <a:endParaRPr lang="en-US" sz="2600" dirty="0">
              <a:solidFill>
                <a:schemeClr val="bg1"/>
              </a:solidFill>
            </a:endParaRPr>
          </a:p>
          <a:p>
            <a:pPr marL="0" lvl="1" indent="0">
              <a:buNone/>
            </a:pPr>
            <a:r>
              <a:rPr lang="en-US" sz="2800" dirty="0">
                <a:solidFill>
                  <a:schemeClr val="bg1"/>
                </a:solidFill>
              </a:rPr>
              <a:t>     Both TOS and GEM are stored entirely in the system's ROM</a:t>
            </a:r>
            <a:endParaRPr lang="fr-FR" sz="2800" dirty="0">
              <a:solidFill>
                <a:schemeClr val="bg1"/>
              </a:solidFill>
            </a:endParaRPr>
          </a:p>
        </p:txBody>
      </p:sp>
      <p:pic>
        <p:nvPicPr>
          <p:cNvPr id="5" name="Picture 4">
            <a:extLst>
              <a:ext uri="{FF2B5EF4-FFF2-40B4-BE49-F238E27FC236}">
                <a16:creationId xmlns:a16="http://schemas.microsoft.com/office/drawing/2014/main" id="{91C65118-1964-441E-864A-B5EAD6CB9BA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2612" y="5883181"/>
            <a:ext cx="575346" cy="611588"/>
          </a:xfrm>
          <a:prstGeom prst="rect">
            <a:avLst/>
          </a:prstGeom>
        </p:spPr>
      </p:pic>
    </p:spTree>
    <p:extLst>
      <p:ext uri="{BB962C8B-B14F-4D97-AF65-F5344CB8AC3E}">
        <p14:creationId xmlns:p14="http://schemas.microsoft.com/office/powerpoint/2010/main" val="87610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82FBCAA-1E5D-4255-882C-3BE9B9EA6BB9}"/>
              </a:ext>
            </a:extLst>
          </p:cNvPr>
          <p:cNvGrpSpPr/>
          <p:nvPr/>
        </p:nvGrpSpPr>
        <p:grpSpPr>
          <a:xfrm>
            <a:off x="565410" y="5942351"/>
            <a:ext cx="11081058" cy="660110"/>
            <a:chOff x="514724" y="5832764"/>
            <a:chExt cx="11109701" cy="660110"/>
          </a:xfrm>
        </p:grpSpPr>
        <p:sp>
          <p:nvSpPr>
            <p:cNvPr id="33" name="Rectangle: Diagonal Corners Rounded 32">
              <a:extLst>
                <a:ext uri="{FF2B5EF4-FFF2-40B4-BE49-F238E27FC236}">
                  <a16:creationId xmlns:a16="http://schemas.microsoft.com/office/drawing/2014/main" id="{57C68175-88FD-4D38-842B-6C25D11200E2}"/>
                </a:ext>
              </a:extLst>
            </p:cNvPr>
            <p:cNvSpPr/>
            <p:nvPr/>
          </p:nvSpPr>
          <p:spPr>
            <a:xfrm>
              <a:off x="514724" y="5832764"/>
              <a:ext cx="11109701" cy="660110"/>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34" name="Picture 33">
              <a:extLst>
                <a:ext uri="{FF2B5EF4-FFF2-40B4-BE49-F238E27FC236}">
                  <a16:creationId xmlns:a16="http://schemas.microsoft.com/office/drawing/2014/main" id="{D6F445B8-8005-4483-8668-CFFEB253E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440" y="5934484"/>
              <a:ext cx="564001" cy="419196"/>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5" name="Picture 34">
              <a:extLst>
                <a:ext uri="{FF2B5EF4-FFF2-40B4-BE49-F238E27FC236}">
                  <a16:creationId xmlns:a16="http://schemas.microsoft.com/office/drawing/2014/main" id="{B099FFF0-48F8-484C-A328-537A8339E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567" y="5944291"/>
              <a:ext cx="599250" cy="43189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6" name="Picture 35">
              <a:extLst>
                <a:ext uri="{FF2B5EF4-FFF2-40B4-BE49-F238E27FC236}">
                  <a16:creationId xmlns:a16="http://schemas.microsoft.com/office/drawing/2014/main" id="{08884DC7-1DF9-4C6A-9811-0DBC350A4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7626" y="5934484"/>
              <a:ext cx="528751" cy="39379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7" name="Picture 36">
              <a:extLst>
                <a:ext uri="{FF2B5EF4-FFF2-40B4-BE49-F238E27FC236}">
                  <a16:creationId xmlns:a16="http://schemas.microsoft.com/office/drawing/2014/main" id="{686CA418-F4BF-429C-BFB4-3FD4B1B0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465" y="5940260"/>
              <a:ext cx="581626" cy="39379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8" name="Picture 37">
              <a:extLst>
                <a:ext uri="{FF2B5EF4-FFF2-40B4-BE49-F238E27FC236}">
                  <a16:creationId xmlns:a16="http://schemas.microsoft.com/office/drawing/2014/main" id="{ED253927-DDFB-4553-926E-96843AF02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271" y="6030331"/>
              <a:ext cx="599250" cy="304869"/>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9" name="Picture 38">
              <a:extLst>
                <a:ext uri="{FF2B5EF4-FFF2-40B4-BE49-F238E27FC236}">
                  <a16:creationId xmlns:a16="http://schemas.microsoft.com/office/drawing/2014/main" id="{FB93FCC0-0E5A-4540-B413-975ADA51E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0468" y="5976048"/>
              <a:ext cx="528751" cy="39379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0" name="Picture 39">
              <a:extLst>
                <a:ext uri="{FF2B5EF4-FFF2-40B4-BE49-F238E27FC236}">
                  <a16:creationId xmlns:a16="http://schemas.microsoft.com/office/drawing/2014/main" id="{B5DBE60A-A86D-4FE9-B56C-86C48F87B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7665" y="6001454"/>
              <a:ext cx="387751" cy="34297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1" name="Picture 40">
              <a:extLst>
                <a:ext uri="{FF2B5EF4-FFF2-40B4-BE49-F238E27FC236}">
                  <a16:creationId xmlns:a16="http://schemas.microsoft.com/office/drawing/2014/main" id="{7E9DE65C-FED8-43AB-A46E-7063C76FF7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0987" y="6003773"/>
              <a:ext cx="581626" cy="34297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2" name="Picture 41">
              <a:extLst>
                <a:ext uri="{FF2B5EF4-FFF2-40B4-BE49-F238E27FC236}">
                  <a16:creationId xmlns:a16="http://schemas.microsoft.com/office/drawing/2014/main" id="{A3DDBC2A-C6DF-4044-A1B1-3FCB30AED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2935" y="6010701"/>
              <a:ext cx="423000" cy="279464"/>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3" name="Picture 42">
              <a:extLst>
                <a:ext uri="{FF2B5EF4-FFF2-40B4-BE49-F238E27FC236}">
                  <a16:creationId xmlns:a16="http://schemas.microsoft.com/office/drawing/2014/main" id="{23C94CDF-ACDA-4A3D-B394-C03274EBC9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6632" y="5972593"/>
              <a:ext cx="881251" cy="355681"/>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4" name="Picture 43">
              <a:extLst>
                <a:ext uri="{FF2B5EF4-FFF2-40B4-BE49-F238E27FC236}">
                  <a16:creationId xmlns:a16="http://schemas.microsoft.com/office/drawing/2014/main" id="{872600DA-B405-4911-B413-F2CA0909B8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7170" y="5991072"/>
              <a:ext cx="458250" cy="292167"/>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5" name="Picture 44">
              <a:extLst>
                <a:ext uri="{FF2B5EF4-FFF2-40B4-BE49-F238E27FC236}">
                  <a16:creationId xmlns:a16="http://schemas.microsoft.com/office/drawing/2014/main" id="{03CA6DFC-598B-41DD-91B6-41FB4E31C9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8573" y="5976048"/>
              <a:ext cx="564001" cy="368384"/>
            </a:xfrm>
            <a:prstGeom prst="rect">
              <a:avLst/>
            </a:prstGeom>
            <a:noFill/>
            <a:ln>
              <a:noFill/>
            </a:ln>
          </p:spPr>
          <p:style>
            <a:lnRef idx="0">
              <a:scrgbClr r="0" g="0" b="0"/>
            </a:lnRef>
            <a:fillRef idx="0">
              <a:scrgbClr r="0" g="0" b="0"/>
            </a:fillRef>
            <a:effectRef idx="0">
              <a:scrgbClr r="0" g="0" b="0"/>
            </a:effectRef>
            <a:fontRef idx="minor">
              <a:schemeClr val="dk1"/>
            </a:fontRef>
          </p:style>
        </p:pic>
      </p:grpSp>
      <p:sp>
        <p:nvSpPr>
          <p:cNvPr id="47" name="Arrow: Down 46">
            <a:extLst>
              <a:ext uri="{FF2B5EF4-FFF2-40B4-BE49-F238E27FC236}">
                <a16:creationId xmlns:a16="http://schemas.microsoft.com/office/drawing/2014/main" id="{A4E36BCB-A0BC-43ED-B715-59406BEFFD2C}"/>
              </a:ext>
            </a:extLst>
          </p:cNvPr>
          <p:cNvSpPr/>
          <p:nvPr/>
        </p:nvSpPr>
        <p:spPr>
          <a:xfrm>
            <a:off x="191840" y="1234383"/>
            <a:ext cx="11161960" cy="4885905"/>
          </a:xfrm>
          <a:prstGeom prst="downArrow">
            <a:avLst>
              <a:gd name="adj1" fmla="val 64850"/>
              <a:gd name="adj2" fmla="val 3610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3B0AA8C6-7E64-4964-8D6C-84F15EB1C51C}"/>
              </a:ext>
            </a:extLst>
          </p:cNvPr>
          <p:cNvSpPr>
            <a:spLocks noGrp="1"/>
          </p:cNvSpPr>
          <p:nvPr>
            <p:ph type="title"/>
          </p:nvPr>
        </p:nvSpPr>
        <p:spPr>
          <a:xfrm>
            <a:off x="838200" y="365126"/>
            <a:ext cx="10515600" cy="632402"/>
          </a:xfrm>
        </p:spPr>
        <p:txBody>
          <a:bodyPr>
            <a:normAutofit fontScale="90000"/>
          </a:bodyPr>
          <a:lstStyle/>
          <a:p>
            <a:r>
              <a:rPr lang="en-US" dirty="0">
                <a:solidFill>
                  <a:schemeClr val="bg1"/>
                </a:solidFill>
              </a:rPr>
              <a:t>TOS - The Operating System</a:t>
            </a:r>
            <a:endParaRPr lang="fr-FR" dirty="0">
              <a:solidFill>
                <a:schemeClr val="bg1"/>
              </a:solidFill>
            </a:endParaRPr>
          </a:p>
        </p:txBody>
      </p:sp>
      <p:sp>
        <p:nvSpPr>
          <p:cNvPr id="6" name="Rectangle 5">
            <a:extLst>
              <a:ext uri="{FF2B5EF4-FFF2-40B4-BE49-F238E27FC236}">
                <a16:creationId xmlns:a16="http://schemas.microsoft.com/office/drawing/2014/main" id="{CC632D38-5ED6-45A4-8098-8D04206E4181}"/>
              </a:ext>
            </a:extLst>
          </p:cNvPr>
          <p:cNvSpPr/>
          <p:nvPr/>
        </p:nvSpPr>
        <p:spPr>
          <a:xfrm>
            <a:off x="3137619" y="2800688"/>
            <a:ext cx="5196781" cy="372348"/>
          </a:xfrm>
          <a:prstGeom prst="rect">
            <a:avLst/>
          </a:prstGeom>
          <a:ln>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accent4">
                    <a:lumMod val="75000"/>
                  </a:schemeClr>
                </a:solidFill>
              </a:rPr>
              <a:t>AES</a:t>
            </a:r>
            <a:r>
              <a:rPr lang="fr-FR" dirty="0">
                <a:solidFill>
                  <a:schemeClr val="accent4">
                    <a:lumMod val="75000"/>
                  </a:schemeClr>
                </a:solidFill>
              </a:rPr>
              <a:t>: Application Environment Services </a:t>
            </a:r>
          </a:p>
        </p:txBody>
      </p:sp>
      <p:sp>
        <p:nvSpPr>
          <p:cNvPr id="10" name="Rectangle 9">
            <a:extLst>
              <a:ext uri="{FF2B5EF4-FFF2-40B4-BE49-F238E27FC236}">
                <a16:creationId xmlns:a16="http://schemas.microsoft.com/office/drawing/2014/main" id="{7D370013-29D7-4E60-A633-DEB0A284C9D7}"/>
              </a:ext>
            </a:extLst>
          </p:cNvPr>
          <p:cNvSpPr/>
          <p:nvPr/>
        </p:nvSpPr>
        <p:spPr>
          <a:xfrm>
            <a:off x="3137619" y="3221070"/>
            <a:ext cx="5196781" cy="372347"/>
          </a:xfrm>
          <a:prstGeom prst="rect">
            <a:avLst/>
          </a:prstGeom>
          <a:ln>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accent4">
                    <a:lumMod val="75000"/>
                  </a:schemeClr>
                </a:solidFill>
              </a:rPr>
              <a:t>VDI</a:t>
            </a:r>
            <a:r>
              <a:rPr lang="fr-FR" dirty="0">
                <a:solidFill>
                  <a:schemeClr val="accent4">
                    <a:lumMod val="75000"/>
                  </a:schemeClr>
                </a:solidFill>
              </a:rPr>
              <a:t>: Virtual Device Interface </a:t>
            </a:r>
          </a:p>
        </p:txBody>
      </p:sp>
      <p:sp>
        <p:nvSpPr>
          <p:cNvPr id="18" name="Rectangle: Rounded Corners 17">
            <a:extLst>
              <a:ext uri="{FF2B5EF4-FFF2-40B4-BE49-F238E27FC236}">
                <a16:creationId xmlns:a16="http://schemas.microsoft.com/office/drawing/2014/main" id="{3414B2C8-B98E-4DF6-B94C-B05788685170}"/>
              </a:ext>
            </a:extLst>
          </p:cNvPr>
          <p:cNvSpPr/>
          <p:nvPr/>
        </p:nvSpPr>
        <p:spPr>
          <a:xfrm>
            <a:off x="2956674" y="1769057"/>
            <a:ext cx="5582104" cy="2039677"/>
          </a:xfrm>
          <a:prstGeom prst="roundRect">
            <a:avLst/>
          </a:prstGeom>
          <a:noFill/>
          <a:ln>
            <a:prstDash val="solid"/>
          </a:ln>
        </p:spPr>
        <p:style>
          <a:lnRef idx="1">
            <a:schemeClr val="accent2"/>
          </a:lnRef>
          <a:fillRef idx="2">
            <a:schemeClr val="accent2"/>
          </a:fillRef>
          <a:effectRef idx="1">
            <a:schemeClr val="accent2"/>
          </a:effectRef>
          <a:fontRef idx="minor">
            <a:schemeClr val="dk1"/>
          </a:fontRef>
        </p:style>
        <p:txBody>
          <a:bodyPr rtlCol="0" anchor="t"/>
          <a:lstStyle/>
          <a:p>
            <a:pPr algn="ctr"/>
            <a:r>
              <a:rPr lang="fr-FR" sz="3000" b="1" dirty="0">
                <a:solidFill>
                  <a:schemeClr val="tx1"/>
                </a:solidFill>
              </a:rPr>
              <a:t>GEM</a:t>
            </a:r>
            <a:r>
              <a:rPr lang="fr-FR" sz="3000" dirty="0">
                <a:solidFill>
                  <a:schemeClr val="tx1"/>
                </a:solidFill>
              </a:rPr>
              <a:t>: Graphics Environment Manager</a:t>
            </a:r>
          </a:p>
        </p:txBody>
      </p:sp>
      <p:grpSp>
        <p:nvGrpSpPr>
          <p:cNvPr id="25" name="Group 24">
            <a:extLst>
              <a:ext uri="{FF2B5EF4-FFF2-40B4-BE49-F238E27FC236}">
                <a16:creationId xmlns:a16="http://schemas.microsoft.com/office/drawing/2014/main" id="{6ECF4D32-937F-446D-943D-7CDAC58DE032}"/>
              </a:ext>
            </a:extLst>
          </p:cNvPr>
          <p:cNvGrpSpPr/>
          <p:nvPr/>
        </p:nvGrpSpPr>
        <p:grpSpPr>
          <a:xfrm>
            <a:off x="191841" y="4019456"/>
            <a:ext cx="11808318" cy="1086169"/>
            <a:chOff x="1403531" y="4492606"/>
            <a:chExt cx="5922817" cy="1520267"/>
          </a:xfrm>
        </p:grpSpPr>
        <p:sp>
          <p:nvSpPr>
            <p:cNvPr id="21" name="Rectangle: Rounded Corners 20">
              <a:extLst>
                <a:ext uri="{FF2B5EF4-FFF2-40B4-BE49-F238E27FC236}">
                  <a16:creationId xmlns:a16="http://schemas.microsoft.com/office/drawing/2014/main" id="{164CEDA8-D9D0-43D4-93C2-4DC38EF6F819}"/>
                </a:ext>
              </a:extLst>
            </p:cNvPr>
            <p:cNvSpPr/>
            <p:nvPr/>
          </p:nvSpPr>
          <p:spPr>
            <a:xfrm>
              <a:off x="1403531" y="4492606"/>
              <a:ext cx="5922817" cy="1520267"/>
            </a:xfrm>
            <a:prstGeom prst="roundRect">
              <a:avLst/>
            </a:prstGeom>
            <a:noFill/>
            <a:ln>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3000" b="1" dirty="0">
                  <a:solidFill>
                    <a:schemeClr val="tx1"/>
                  </a:solidFill>
                </a:rPr>
                <a:t>BIOS</a:t>
              </a:r>
              <a:r>
                <a:rPr lang="fr-FR" sz="3000" dirty="0">
                  <a:solidFill>
                    <a:schemeClr val="tx1"/>
                  </a:solidFill>
                </a:rPr>
                <a:t>: Basic Input/Output System</a:t>
              </a:r>
            </a:p>
            <a:p>
              <a:pPr algn="ctr"/>
              <a:endParaRPr lang="fr-FR" sz="3200" dirty="0">
                <a:solidFill>
                  <a:schemeClr val="tx1"/>
                </a:solidFill>
              </a:endParaRPr>
            </a:p>
          </p:txBody>
        </p:sp>
        <p:sp>
          <p:nvSpPr>
            <p:cNvPr id="7" name="Rectangle 6">
              <a:extLst>
                <a:ext uri="{FF2B5EF4-FFF2-40B4-BE49-F238E27FC236}">
                  <a16:creationId xmlns:a16="http://schemas.microsoft.com/office/drawing/2014/main" id="{73F87DCF-0775-4561-87FF-4E68AF9FD7CA}"/>
                </a:ext>
              </a:extLst>
            </p:cNvPr>
            <p:cNvSpPr/>
            <p:nvPr/>
          </p:nvSpPr>
          <p:spPr>
            <a:xfrm>
              <a:off x="4391776" y="5291589"/>
              <a:ext cx="2757168" cy="507181"/>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accent2">
                      <a:lumMod val="50000"/>
                    </a:schemeClr>
                  </a:solidFill>
                </a:rPr>
                <a:t>LINE-A</a:t>
              </a:r>
              <a:r>
                <a:rPr lang="en-US" dirty="0">
                  <a:solidFill>
                    <a:schemeClr val="accent2">
                      <a:lumMod val="50000"/>
                    </a:schemeClr>
                  </a:solidFill>
                </a:rPr>
                <a:t>: Low-level high-speed graphics calls</a:t>
              </a:r>
            </a:p>
          </p:txBody>
        </p:sp>
        <p:sp>
          <p:nvSpPr>
            <p:cNvPr id="9" name="Rectangle 8">
              <a:extLst>
                <a:ext uri="{FF2B5EF4-FFF2-40B4-BE49-F238E27FC236}">
                  <a16:creationId xmlns:a16="http://schemas.microsoft.com/office/drawing/2014/main" id="{5975DB50-DF81-4A00-A2D4-FBA39A6331FC}"/>
                </a:ext>
              </a:extLst>
            </p:cNvPr>
            <p:cNvSpPr/>
            <p:nvPr/>
          </p:nvSpPr>
          <p:spPr>
            <a:xfrm>
              <a:off x="1585531" y="5299690"/>
              <a:ext cx="2624245" cy="507181"/>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fr-FR" b="1" dirty="0">
                  <a:solidFill>
                    <a:schemeClr val="accent2">
                      <a:lumMod val="50000"/>
                    </a:schemeClr>
                  </a:solidFill>
                </a:rPr>
                <a:t>XBIOS</a:t>
              </a:r>
              <a:r>
                <a:rPr lang="fr-FR" dirty="0">
                  <a:solidFill>
                    <a:schemeClr val="accent2">
                      <a:lumMod val="50000"/>
                    </a:schemeClr>
                  </a:solidFill>
                </a:rPr>
                <a:t>: Extended BIOS (Peripherical management)</a:t>
              </a:r>
            </a:p>
          </p:txBody>
        </p:sp>
      </p:grpSp>
      <p:grpSp>
        <p:nvGrpSpPr>
          <p:cNvPr id="3" name="Group 2">
            <a:extLst>
              <a:ext uri="{FF2B5EF4-FFF2-40B4-BE49-F238E27FC236}">
                <a16:creationId xmlns:a16="http://schemas.microsoft.com/office/drawing/2014/main" id="{633C3CCE-FC51-4753-BC22-8C3AA0B624BA}"/>
              </a:ext>
            </a:extLst>
          </p:cNvPr>
          <p:cNvGrpSpPr/>
          <p:nvPr/>
        </p:nvGrpSpPr>
        <p:grpSpPr>
          <a:xfrm>
            <a:off x="8879636" y="1753446"/>
            <a:ext cx="3120523" cy="2039676"/>
            <a:chOff x="8070725" y="1325323"/>
            <a:chExt cx="2820188" cy="2039676"/>
          </a:xfrm>
        </p:grpSpPr>
        <p:sp>
          <p:nvSpPr>
            <p:cNvPr id="15" name="Rectangle: Rounded Corners 14">
              <a:extLst>
                <a:ext uri="{FF2B5EF4-FFF2-40B4-BE49-F238E27FC236}">
                  <a16:creationId xmlns:a16="http://schemas.microsoft.com/office/drawing/2014/main" id="{5E92F7B6-B610-4544-B77D-539104A764D4}"/>
                </a:ext>
              </a:extLst>
            </p:cNvPr>
            <p:cNvSpPr/>
            <p:nvPr/>
          </p:nvSpPr>
          <p:spPr>
            <a:xfrm>
              <a:off x="8070725" y="1325323"/>
              <a:ext cx="2820188" cy="20396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t"/>
            <a:lstStyle/>
            <a:p>
              <a:pPr algn="ctr"/>
              <a:r>
                <a:rPr lang="fr-FR" sz="2400" b="1" dirty="0">
                  <a:solidFill>
                    <a:schemeClr val="bg1"/>
                  </a:solidFill>
                </a:rPr>
                <a:t>EXTENSION</a:t>
              </a:r>
            </a:p>
          </p:txBody>
        </p:sp>
        <p:sp>
          <p:nvSpPr>
            <p:cNvPr id="12" name="Rectangle 11">
              <a:extLst>
                <a:ext uri="{FF2B5EF4-FFF2-40B4-BE49-F238E27FC236}">
                  <a16:creationId xmlns:a16="http://schemas.microsoft.com/office/drawing/2014/main" id="{6D23C333-B47D-4E71-A56E-46B34C1D366A}"/>
                </a:ext>
              </a:extLst>
            </p:cNvPr>
            <p:cNvSpPr/>
            <p:nvPr/>
          </p:nvSpPr>
          <p:spPr>
            <a:xfrm>
              <a:off x="8243435" y="1917098"/>
              <a:ext cx="2424106" cy="52014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solidFill>
                    <a:schemeClr val="accent4">
                      <a:lumMod val="75000"/>
                    </a:schemeClr>
                  </a:solidFill>
                </a:rPr>
                <a:t>GDOS</a:t>
              </a:r>
              <a:r>
                <a:rPr lang="en-US" sz="1600" dirty="0">
                  <a:solidFill>
                    <a:schemeClr val="accent4">
                      <a:lumMod val="75000"/>
                    </a:schemeClr>
                  </a:solidFill>
                </a:rPr>
                <a:t>: Graphics Device Operating System</a:t>
              </a:r>
              <a:endParaRPr lang="fr-FR" sz="1600" dirty="0">
                <a:solidFill>
                  <a:schemeClr val="accent4">
                    <a:lumMod val="75000"/>
                  </a:schemeClr>
                </a:solidFill>
              </a:endParaRPr>
            </a:p>
          </p:txBody>
        </p:sp>
        <p:sp>
          <p:nvSpPr>
            <p:cNvPr id="13" name="Rectangle 12">
              <a:extLst>
                <a:ext uri="{FF2B5EF4-FFF2-40B4-BE49-F238E27FC236}">
                  <a16:creationId xmlns:a16="http://schemas.microsoft.com/office/drawing/2014/main" id="{75883ABB-5FE3-488D-A191-6C4F65F3405C}"/>
                </a:ext>
              </a:extLst>
            </p:cNvPr>
            <p:cNvSpPr/>
            <p:nvPr/>
          </p:nvSpPr>
          <p:spPr>
            <a:xfrm>
              <a:off x="8243435" y="2544145"/>
              <a:ext cx="2424106" cy="4976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err="1">
                  <a:solidFill>
                    <a:schemeClr val="accent4">
                      <a:lumMod val="75000"/>
                    </a:schemeClr>
                  </a:solidFill>
                </a:rPr>
                <a:t>MetaDos</a:t>
              </a:r>
              <a:r>
                <a:rPr lang="en-US" sz="1600" dirty="0">
                  <a:solidFill>
                    <a:schemeClr val="accent4">
                      <a:lumMod val="75000"/>
                    </a:schemeClr>
                  </a:solidFill>
                </a:rPr>
                <a:t>: block-oriented devices </a:t>
              </a:r>
              <a:endParaRPr lang="fr-FR" sz="1600" dirty="0">
                <a:solidFill>
                  <a:schemeClr val="accent4">
                    <a:lumMod val="75000"/>
                  </a:schemeClr>
                </a:solidFill>
              </a:endParaRPr>
            </a:p>
          </p:txBody>
        </p:sp>
      </p:grpSp>
      <p:sp>
        <p:nvSpPr>
          <p:cNvPr id="27" name="Arrow: Right 26">
            <a:extLst>
              <a:ext uri="{FF2B5EF4-FFF2-40B4-BE49-F238E27FC236}">
                <a16:creationId xmlns:a16="http://schemas.microsoft.com/office/drawing/2014/main" id="{64396429-B44D-426F-9E99-8D1428450968}"/>
              </a:ext>
            </a:extLst>
          </p:cNvPr>
          <p:cNvSpPr/>
          <p:nvPr/>
        </p:nvSpPr>
        <p:spPr>
          <a:xfrm>
            <a:off x="7987732" y="1691612"/>
            <a:ext cx="1377008" cy="2149544"/>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8" name="Rectangle: Rounded Corners 7">
            <a:extLst>
              <a:ext uri="{FF2B5EF4-FFF2-40B4-BE49-F238E27FC236}">
                <a16:creationId xmlns:a16="http://schemas.microsoft.com/office/drawing/2014/main" id="{AF055268-7060-4C7A-AD93-9847243D2329}"/>
              </a:ext>
            </a:extLst>
          </p:cNvPr>
          <p:cNvSpPr/>
          <p:nvPr/>
        </p:nvSpPr>
        <p:spPr>
          <a:xfrm>
            <a:off x="194390" y="1753446"/>
            <a:ext cx="2514427" cy="205528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400" b="1" dirty="0">
                <a:solidFill>
                  <a:schemeClr val="bg1"/>
                </a:solidFill>
              </a:rPr>
              <a:t>GEMDOS: </a:t>
            </a:r>
            <a:r>
              <a:rPr lang="fr-FR" sz="2400" dirty="0">
                <a:solidFill>
                  <a:schemeClr val="bg1"/>
                </a:solidFill>
              </a:rPr>
              <a:t>GEM Disk Operating System</a:t>
            </a:r>
          </a:p>
        </p:txBody>
      </p:sp>
      <p:sp>
        <p:nvSpPr>
          <p:cNvPr id="5" name="TextBox 4">
            <a:extLst>
              <a:ext uri="{FF2B5EF4-FFF2-40B4-BE49-F238E27FC236}">
                <a16:creationId xmlns:a16="http://schemas.microsoft.com/office/drawing/2014/main" id="{98446D53-43C9-4097-89F7-38177253D819}"/>
              </a:ext>
            </a:extLst>
          </p:cNvPr>
          <p:cNvSpPr txBox="1"/>
          <p:nvPr/>
        </p:nvSpPr>
        <p:spPr>
          <a:xfrm>
            <a:off x="10783685" y="6533818"/>
            <a:ext cx="901657" cy="369332"/>
          </a:xfrm>
          <a:prstGeom prst="rect">
            <a:avLst/>
          </a:prstGeom>
          <a:noFill/>
        </p:spPr>
        <p:txBody>
          <a:bodyPr wrap="none" rtlCol="0">
            <a:spAutoFit/>
          </a:bodyPr>
          <a:lstStyle/>
          <a:p>
            <a:r>
              <a:rPr lang="fr-FR" dirty="0"/>
              <a:t>Devices</a:t>
            </a:r>
          </a:p>
        </p:txBody>
      </p:sp>
    </p:spTree>
    <p:extLst>
      <p:ext uri="{BB962C8B-B14F-4D97-AF65-F5344CB8AC3E}">
        <p14:creationId xmlns:p14="http://schemas.microsoft.com/office/powerpoint/2010/main" val="318616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851AC3-A647-4A21-8212-A3C3AF9BCC03}"/>
              </a:ext>
            </a:extLst>
          </p:cNvPr>
          <p:cNvSpPr>
            <a:spLocks noGrp="1"/>
          </p:cNvSpPr>
          <p:nvPr>
            <p:ph type="title"/>
          </p:nvPr>
        </p:nvSpPr>
        <p:spPr>
          <a:xfrm>
            <a:off x="838200" y="365125"/>
            <a:ext cx="10515600" cy="604693"/>
          </a:xfrm>
        </p:spPr>
        <p:txBody>
          <a:bodyPr>
            <a:normAutofit fontScale="90000"/>
          </a:bodyPr>
          <a:lstStyle/>
          <a:p>
            <a:r>
              <a:rPr lang="en-US" dirty="0"/>
              <a:t>GEM, a little green Desktop</a:t>
            </a:r>
            <a:endParaRPr lang="fr-FR"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162048"/>
            <a:ext cx="7315200" cy="51435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8128679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Personnalisé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ersonnalisé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1894</Words>
  <Application>Microsoft Office PowerPoint</Application>
  <PresentationFormat>Widescreen</PresentationFormat>
  <Paragraphs>333</Paragraphs>
  <Slides>46</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Courier New</vt:lpstr>
      <vt:lpstr>Wingdings</vt:lpstr>
      <vt:lpstr>Office Theme</vt:lpstr>
      <vt:lpstr>1_Office Theme</vt:lpstr>
      <vt:lpstr>ATARI ST</vt:lpstr>
      <vt:lpstr>Meetup #2 – Histoire d’O(S) du CP/M à aujourd’hui</vt:lpstr>
      <vt:lpstr>A little history of the ATARI ST</vt:lpstr>
      <vt:lpstr>Hardware Specifications</vt:lpstr>
      <vt:lpstr>The Operating System</vt:lpstr>
      <vt:lpstr>About The Operating System</vt:lpstr>
      <vt:lpstr>TOS - The Operating System</vt:lpstr>
      <vt:lpstr>TOS - The Operating System</vt:lpstr>
      <vt:lpstr>GEM, a little green Desktop</vt:lpstr>
      <vt:lpstr>GEM - Graphics Environment Manager</vt:lpstr>
      <vt:lpstr>GEM - Graphics Environment Manager</vt:lpstr>
      <vt:lpstr>Atari ST - Ready to use?</vt:lpstr>
      <vt:lpstr>System compliance and emulations</vt:lpstr>
      <vt:lpstr>Evolution of the Atari ST OS</vt:lpstr>
      <vt:lpstr>Quizz: which version I need?</vt:lpstr>
      <vt:lpstr>PowerPoint Presentation</vt:lpstr>
      <vt:lpstr>PowerPoint Presentation</vt:lpstr>
      <vt:lpstr>Atari TOS versions</vt:lpstr>
      <vt:lpstr>Atari TT (1990), TOS 3.06</vt:lpstr>
      <vt:lpstr>Atari Falcon 030 (1992), TOS 4.04</vt:lpstr>
      <vt:lpstr>TOS for Atari clones</vt:lpstr>
      <vt:lpstr>Patched TOS binaries</vt:lpstr>
      <vt:lpstr>Alternate OS: Geneva (1993) by Gribnif Software</vt:lpstr>
      <vt:lpstr>Alternate OS: MagiC (1992) by A. Kromke, S. &amp; W. Behne</vt:lpstr>
      <vt:lpstr>PowerPoint Presentation</vt:lpstr>
      <vt:lpstr>MiNT: MiNT is Not TOS (1990) by Eric R. Smith</vt:lpstr>
      <vt:lpstr>MiNT: Seen from ROM Desktop</vt:lpstr>
      <vt:lpstr>MiNTLib: C standard library</vt:lpstr>
      <vt:lpstr>MiNT + MiNTLib: POSIX environment</vt:lpstr>
      <vt:lpstr>Atari MultiTOS (1992)</vt:lpstr>
      <vt:lpstr>Atari MultiTOS (1992)</vt:lpstr>
      <vt:lpstr>FreeMiNT (2000…)</vt:lpstr>
      <vt:lpstr>XaAES: multitasking AES for FreeMiNT</vt:lpstr>
      <vt:lpstr>SpareMiNT distribution (2000~2010)</vt:lpstr>
      <vt:lpstr>PowerPoint Presentation</vt:lpstr>
      <vt:lpstr>EmuTOS (2001…)</vt:lpstr>
      <vt:lpstr>EmuTOS</vt:lpstr>
      <vt:lpstr>PowerPoint Presentation</vt:lpstr>
      <vt:lpstr>History of GEM on PC</vt:lpstr>
      <vt:lpstr>PowerPoint Presentation</vt:lpstr>
      <vt:lpstr>Emulators + EmuTOS + FreeMiNT</vt:lpstr>
      <vt:lpstr>Distributions</vt:lpstr>
      <vt:lpstr>BeeKey / BeePi distribution by Philippe Noble</vt:lpstr>
      <vt:lpstr>FireBee computer (2011) by the Atari Coldfire Project</vt:lpstr>
      <vt:lpstr>Want more?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ATARI ST</dc:title>
  <dc:creator>fsagez@mega.com;Vincent Rivière</dc:creator>
  <cp:lastModifiedBy>SAGEZ Frédéric</cp:lastModifiedBy>
  <cp:revision>49</cp:revision>
  <dcterms:created xsi:type="dcterms:W3CDTF">2018-09-10T14:54:17Z</dcterms:created>
  <dcterms:modified xsi:type="dcterms:W3CDTF">2018-09-13T11:33:19Z</dcterms:modified>
</cp:coreProperties>
</file>