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67" r:id="rId3"/>
    <p:sldId id="268" r:id="rId4"/>
    <p:sldId id="277" r:id="rId5"/>
    <p:sldId id="278" r:id="rId6"/>
    <p:sldId id="262" r:id="rId7"/>
    <p:sldId id="318" r:id="rId8"/>
    <p:sldId id="280" r:id="rId9"/>
    <p:sldId id="281" r:id="rId10"/>
    <p:sldId id="282" r:id="rId11"/>
    <p:sldId id="283" r:id="rId12"/>
    <p:sldId id="284" r:id="rId13"/>
    <p:sldId id="286" r:id="rId14"/>
    <p:sldId id="287" r:id="rId15"/>
    <p:sldId id="285" r:id="rId16"/>
    <p:sldId id="319" r:id="rId17"/>
    <p:sldId id="288" r:id="rId18"/>
    <p:sldId id="289" r:id="rId19"/>
    <p:sldId id="290" r:id="rId20"/>
    <p:sldId id="291" r:id="rId21"/>
    <p:sldId id="271" r:id="rId22"/>
    <p:sldId id="292" r:id="rId23"/>
    <p:sldId id="293" r:id="rId24"/>
    <p:sldId id="294" r:id="rId25"/>
    <p:sldId id="295" r:id="rId26"/>
    <p:sldId id="298" r:id="rId27"/>
    <p:sldId id="299" r:id="rId28"/>
    <p:sldId id="301" r:id="rId29"/>
    <p:sldId id="300" r:id="rId30"/>
    <p:sldId id="302" r:id="rId31"/>
    <p:sldId id="303" r:id="rId32"/>
    <p:sldId id="304" r:id="rId33"/>
    <p:sldId id="307" r:id="rId34"/>
    <p:sldId id="305" r:id="rId35"/>
    <p:sldId id="306" r:id="rId36"/>
    <p:sldId id="308" r:id="rId37"/>
    <p:sldId id="312" r:id="rId38"/>
    <p:sldId id="315" r:id="rId39"/>
    <p:sldId id="313" r:id="rId40"/>
    <p:sldId id="314" r:id="rId41"/>
    <p:sldId id="309" r:id="rId42"/>
    <p:sldId id="310" r:id="rId43"/>
    <p:sldId id="311" r:id="rId44"/>
    <p:sldId id="316" r:id="rId45"/>
    <p:sldId id="317" r:id="rId46"/>
    <p:sldId id="279" r:id="rId47"/>
    <p:sldId id="272" r:id="rId4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07"/>
  </p:normalViewPr>
  <p:slideViewPr>
    <p:cSldViewPr snapToGrid="0" snapToObjects="1">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EFB05-7812-4F4B-A259-C3990FBF6B5F}" type="datetimeFigureOut">
              <a:rPr lang="fr-FR" smtClean="0"/>
              <a:t>14/09/2018</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AC614-319E-994D-A534-E103A966E0A9}" type="slidenum">
              <a:rPr lang="fr-FR" smtClean="0"/>
              <a:t>‹N°›</a:t>
            </a:fld>
            <a:endParaRPr lang="fr-FR"/>
          </a:p>
        </p:txBody>
      </p:sp>
    </p:spTree>
    <p:extLst>
      <p:ext uri="{BB962C8B-B14F-4D97-AF65-F5344CB8AC3E}">
        <p14:creationId xmlns:p14="http://schemas.microsoft.com/office/powerpoint/2010/main" val="285711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projet Alto 1973</a:t>
            </a:r>
          </a:p>
        </p:txBody>
      </p:sp>
      <p:sp>
        <p:nvSpPr>
          <p:cNvPr id="4" name="Espace réservé du numéro de diapositive 3"/>
          <p:cNvSpPr>
            <a:spLocks noGrp="1"/>
          </p:cNvSpPr>
          <p:nvPr>
            <p:ph type="sldNum" sz="quarter" idx="10"/>
          </p:nvPr>
        </p:nvSpPr>
        <p:spPr/>
        <p:txBody>
          <a:bodyPr/>
          <a:lstStyle/>
          <a:p>
            <a:fld id="{AF0AC614-319E-994D-A534-E103A966E0A9}" type="slidenum">
              <a:rPr lang="fr-FR" smtClean="0"/>
              <a:t>21</a:t>
            </a:fld>
            <a:endParaRPr lang="fr-FR"/>
          </a:p>
        </p:txBody>
      </p:sp>
    </p:spTree>
    <p:extLst>
      <p:ext uri="{BB962C8B-B14F-4D97-AF65-F5344CB8AC3E}">
        <p14:creationId xmlns:p14="http://schemas.microsoft.com/office/powerpoint/2010/main" val="1591714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Windows 1</a:t>
            </a:r>
          </a:p>
        </p:txBody>
      </p:sp>
      <p:sp>
        <p:nvSpPr>
          <p:cNvPr id="4" name="Espace réservé du numéro de diapositive 3"/>
          <p:cNvSpPr>
            <a:spLocks noGrp="1"/>
          </p:cNvSpPr>
          <p:nvPr>
            <p:ph type="sldNum" sz="quarter" idx="10"/>
          </p:nvPr>
        </p:nvSpPr>
        <p:spPr/>
        <p:txBody>
          <a:bodyPr/>
          <a:lstStyle/>
          <a:p>
            <a:fld id="{AF0AC614-319E-994D-A534-E103A966E0A9}" type="slidenum">
              <a:rPr lang="fr-FR" smtClean="0"/>
              <a:t>44</a:t>
            </a:fld>
            <a:endParaRPr lang="fr-FR"/>
          </a:p>
        </p:txBody>
      </p:sp>
    </p:spTree>
    <p:extLst>
      <p:ext uri="{BB962C8B-B14F-4D97-AF65-F5344CB8AC3E}">
        <p14:creationId xmlns:p14="http://schemas.microsoft.com/office/powerpoint/2010/main" val="3304356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Windows 1</a:t>
            </a:r>
          </a:p>
        </p:txBody>
      </p:sp>
      <p:sp>
        <p:nvSpPr>
          <p:cNvPr id="4" name="Espace réservé du numéro de diapositive 3"/>
          <p:cNvSpPr>
            <a:spLocks noGrp="1"/>
          </p:cNvSpPr>
          <p:nvPr>
            <p:ph type="sldNum" sz="quarter" idx="10"/>
          </p:nvPr>
        </p:nvSpPr>
        <p:spPr/>
        <p:txBody>
          <a:bodyPr/>
          <a:lstStyle/>
          <a:p>
            <a:fld id="{AF0AC614-319E-994D-A534-E103A966E0A9}" type="slidenum">
              <a:rPr lang="fr-FR" smtClean="0"/>
              <a:t>45</a:t>
            </a:fld>
            <a:endParaRPr lang="fr-FR"/>
          </a:p>
        </p:txBody>
      </p:sp>
    </p:spTree>
    <p:extLst>
      <p:ext uri="{BB962C8B-B14F-4D97-AF65-F5344CB8AC3E}">
        <p14:creationId xmlns:p14="http://schemas.microsoft.com/office/powerpoint/2010/main" val="1018474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Windows 1</a:t>
            </a:r>
          </a:p>
        </p:txBody>
      </p:sp>
      <p:sp>
        <p:nvSpPr>
          <p:cNvPr id="4" name="Espace réservé du numéro de diapositive 3"/>
          <p:cNvSpPr>
            <a:spLocks noGrp="1"/>
          </p:cNvSpPr>
          <p:nvPr>
            <p:ph type="sldNum" sz="quarter" idx="10"/>
          </p:nvPr>
        </p:nvSpPr>
        <p:spPr/>
        <p:txBody>
          <a:bodyPr/>
          <a:lstStyle/>
          <a:p>
            <a:fld id="{AF0AC614-319E-994D-A534-E103A966E0A9}" type="slidenum">
              <a:rPr lang="fr-FR" smtClean="0"/>
              <a:t>29</a:t>
            </a:fld>
            <a:endParaRPr lang="fr-FR"/>
          </a:p>
        </p:txBody>
      </p:sp>
    </p:spTree>
    <p:extLst>
      <p:ext uri="{BB962C8B-B14F-4D97-AF65-F5344CB8AC3E}">
        <p14:creationId xmlns:p14="http://schemas.microsoft.com/office/powerpoint/2010/main" val="995851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Windows 1</a:t>
            </a:r>
          </a:p>
        </p:txBody>
      </p:sp>
      <p:sp>
        <p:nvSpPr>
          <p:cNvPr id="4" name="Espace réservé du numéro de diapositive 3"/>
          <p:cNvSpPr>
            <a:spLocks noGrp="1"/>
          </p:cNvSpPr>
          <p:nvPr>
            <p:ph type="sldNum" sz="quarter" idx="10"/>
          </p:nvPr>
        </p:nvSpPr>
        <p:spPr/>
        <p:txBody>
          <a:bodyPr/>
          <a:lstStyle/>
          <a:p>
            <a:fld id="{AF0AC614-319E-994D-A534-E103A966E0A9}" type="slidenum">
              <a:rPr lang="fr-FR" smtClean="0"/>
              <a:t>30</a:t>
            </a:fld>
            <a:endParaRPr lang="fr-FR"/>
          </a:p>
        </p:txBody>
      </p:sp>
    </p:spTree>
    <p:extLst>
      <p:ext uri="{BB962C8B-B14F-4D97-AF65-F5344CB8AC3E}">
        <p14:creationId xmlns:p14="http://schemas.microsoft.com/office/powerpoint/2010/main" val="1261996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Windows 1</a:t>
            </a:r>
          </a:p>
        </p:txBody>
      </p:sp>
      <p:sp>
        <p:nvSpPr>
          <p:cNvPr id="4" name="Espace réservé du numéro de diapositive 3"/>
          <p:cNvSpPr>
            <a:spLocks noGrp="1"/>
          </p:cNvSpPr>
          <p:nvPr>
            <p:ph type="sldNum" sz="quarter" idx="10"/>
          </p:nvPr>
        </p:nvSpPr>
        <p:spPr/>
        <p:txBody>
          <a:bodyPr/>
          <a:lstStyle/>
          <a:p>
            <a:fld id="{AF0AC614-319E-994D-A534-E103A966E0A9}" type="slidenum">
              <a:rPr lang="fr-FR" smtClean="0"/>
              <a:t>33</a:t>
            </a:fld>
            <a:endParaRPr lang="fr-FR"/>
          </a:p>
        </p:txBody>
      </p:sp>
    </p:spTree>
    <p:extLst>
      <p:ext uri="{BB962C8B-B14F-4D97-AF65-F5344CB8AC3E}">
        <p14:creationId xmlns:p14="http://schemas.microsoft.com/office/powerpoint/2010/main" val="17774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Windows 1</a:t>
            </a:r>
          </a:p>
        </p:txBody>
      </p:sp>
      <p:sp>
        <p:nvSpPr>
          <p:cNvPr id="4" name="Espace réservé du numéro de diapositive 3"/>
          <p:cNvSpPr>
            <a:spLocks noGrp="1"/>
          </p:cNvSpPr>
          <p:nvPr>
            <p:ph type="sldNum" sz="quarter" idx="10"/>
          </p:nvPr>
        </p:nvSpPr>
        <p:spPr/>
        <p:txBody>
          <a:bodyPr/>
          <a:lstStyle/>
          <a:p>
            <a:fld id="{AF0AC614-319E-994D-A534-E103A966E0A9}" type="slidenum">
              <a:rPr lang="fr-FR" smtClean="0"/>
              <a:t>35</a:t>
            </a:fld>
            <a:endParaRPr lang="fr-FR"/>
          </a:p>
        </p:txBody>
      </p:sp>
    </p:spTree>
    <p:extLst>
      <p:ext uri="{BB962C8B-B14F-4D97-AF65-F5344CB8AC3E}">
        <p14:creationId xmlns:p14="http://schemas.microsoft.com/office/powerpoint/2010/main" val="2078326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Windows 1</a:t>
            </a:r>
          </a:p>
        </p:txBody>
      </p:sp>
      <p:sp>
        <p:nvSpPr>
          <p:cNvPr id="4" name="Espace réservé du numéro de diapositive 3"/>
          <p:cNvSpPr>
            <a:spLocks noGrp="1"/>
          </p:cNvSpPr>
          <p:nvPr>
            <p:ph type="sldNum" sz="quarter" idx="10"/>
          </p:nvPr>
        </p:nvSpPr>
        <p:spPr/>
        <p:txBody>
          <a:bodyPr/>
          <a:lstStyle/>
          <a:p>
            <a:fld id="{AF0AC614-319E-994D-A534-E103A966E0A9}" type="slidenum">
              <a:rPr lang="fr-FR" smtClean="0"/>
              <a:t>37</a:t>
            </a:fld>
            <a:endParaRPr lang="fr-FR"/>
          </a:p>
        </p:txBody>
      </p:sp>
    </p:spTree>
    <p:extLst>
      <p:ext uri="{BB962C8B-B14F-4D97-AF65-F5344CB8AC3E}">
        <p14:creationId xmlns:p14="http://schemas.microsoft.com/office/powerpoint/2010/main" val="1305377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Windows 1</a:t>
            </a:r>
          </a:p>
        </p:txBody>
      </p:sp>
      <p:sp>
        <p:nvSpPr>
          <p:cNvPr id="4" name="Espace réservé du numéro de diapositive 3"/>
          <p:cNvSpPr>
            <a:spLocks noGrp="1"/>
          </p:cNvSpPr>
          <p:nvPr>
            <p:ph type="sldNum" sz="quarter" idx="10"/>
          </p:nvPr>
        </p:nvSpPr>
        <p:spPr/>
        <p:txBody>
          <a:bodyPr/>
          <a:lstStyle/>
          <a:p>
            <a:fld id="{AF0AC614-319E-994D-A534-E103A966E0A9}" type="slidenum">
              <a:rPr lang="fr-FR" smtClean="0"/>
              <a:t>38</a:t>
            </a:fld>
            <a:endParaRPr lang="fr-FR"/>
          </a:p>
        </p:txBody>
      </p:sp>
    </p:spTree>
    <p:extLst>
      <p:ext uri="{BB962C8B-B14F-4D97-AF65-F5344CB8AC3E}">
        <p14:creationId xmlns:p14="http://schemas.microsoft.com/office/powerpoint/2010/main" val="120930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Windows 1</a:t>
            </a:r>
          </a:p>
        </p:txBody>
      </p:sp>
      <p:sp>
        <p:nvSpPr>
          <p:cNvPr id="4" name="Espace réservé du numéro de diapositive 3"/>
          <p:cNvSpPr>
            <a:spLocks noGrp="1"/>
          </p:cNvSpPr>
          <p:nvPr>
            <p:ph type="sldNum" sz="quarter" idx="10"/>
          </p:nvPr>
        </p:nvSpPr>
        <p:spPr/>
        <p:txBody>
          <a:bodyPr/>
          <a:lstStyle/>
          <a:p>
            <a:fld id="{AF0AC614-319E-994D-A534-E103A966E0A9}" type="slidenum">
              <a:rPr lang="fr-FR" smtClean="0"/>
              <a:t>39</a:t>
            </a:fld>
            <a:endParaRPr lang="fr-FR"/>
          </a:p>
        </p:txBody>
      </p:sp>
    </p:spTree>
    <p:extLst>
      <p:ext uri="{BB962C8B-B14F-4D97-AF65-F5344CB8AC3E}">
        <p14:creationId xmlns:p14="http://schemas.microsoft.com/office/powerpoint/2010/main" val="396733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Windows 1</a:t>
            </a:r>
          </a:p>
        </p:txBody>
      </p:sp>
      <p:sp>
        <p:nvSpPr>
          <p:cNvPr id="4" name="Espace réservé du numéro de diapositive 3"/>
          <p:cNvSpPr>
            <a:spLocks noGrp="1"/>
          </p:cNvSpPr>
          <p:nvPr>
            <p:ph type="sldNum" sz="quarter" idx="10"/>
          </p:nvPr>
        </p:nvSpPr>
        <p:spPr/>
        <p:txBody>
          <a:bodyPr/>
          <a:lstStyle/>
          <a:p>
            <a:fld id="{AF0AC614-319E-994D-A534-E103A966E0A9}" type="slidenum">
              <a:rPr lang="fr-FR" smtClean="0"/>
              <a:t>40</a:t>
            </a:fld>
            <a:endParaRPr lang="fr-FR"/>
          </a:p>
        </p:txBody>
      </p:sp>
    </p:spTree>
    <p:extLst>
      <p:ext uri="{BB962C8B-B14F-4D97-AF65-F5344CB8AC3E}">
        <p14:creationId xmlns:p14="http://schemas.microsoft.com/office/powerpoint/2010/main" val="3322950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DD20C697-1286-154E-99E3-62987FB23CA7}" type="datetimeFigureOut">
              <a:t>14/09/2018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3A5F9A-860C-764B-B875-102DA8C27569}" type="slidenum">
              <a:t>‹N°›</a:t>
            </a:fld>
            <a:endParaRPr lang="fr-FR"/>
          </a:p>
        </p:txBody>
      </p:sp>
    </p:spTree>
    <p:extLst>
      <p:ext uri="{BB962C8B-B14F-4D97-AF65-F5344CB8AC3E}">
        <p14:creationId xmlns:p14="http://schemas.microsoft.com/office/powerpoint/2010/main" val="80606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D20C697-1286-154E-99E3-62987FB23CA7}" type="datetimeFigureOut">
              <a:t>14/09/2018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3A5F9A-860C-764B-B875-102DA8C27569}" type="slidenum">
              <a:t>‹N°›</a:t>
            </a:fld>
            <a:endParaRPr lang="fr-FR"/>
          </a:p>
        </p:txBody>
      </p:sp>
    </p:spTree>
    <p:extLst>
      <p:ext uri="{BB962C8B-B14F-4D97-AF65-F5344CB8AC3E}">
        <p14:creationId xmlns:p14="http://schemas.microsoft.com/office/powerpoint/2010/main" val="107978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D20C697-1286-154E-99E3-62987FB23CA7}" type="datetimeFigureOut">
              <a:t>14/09/2018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3A5F9A-860C-764B-B875-102DA8C27569}" type="slidenum">
              <a:t>‹N°›</a:t>
            </a:fld>
            <a:endParaRPr lang="fr-FR"/>
          </a:p>
        </p:txBody>
      </p:sp>
    </p:spTree>
    <p:extLst>
      <p:ext uri="{BB962C8B-B14F-4D97-AF65-F5344CB8AC3E}">
        <p14:creationId xmlns:p14="http://schemas.microsoft.com/office/powerpoint/2010/main" val="194380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D20C697-1286-154E-99E3-62987FB23CA7}" type="datetimeFigureOut">
              <a:t>14/09/2018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3A5F9A-860C-764B-B875-102DA8C27569}" type="slidenum">
              <a:t>‹N°›</a:t>
            </a:fld>
            <a:endParaRPr lang="fr-FR"/>
          </a:p>
        </p:txBody>
      </p:sp>
    </p:spTree>
    <p:extLst>
      <p:ext uri="{BB962C8B-B14F-4D97-AF65-F5344CB8AC3E}">
        <p14:creationId xmlns:p14="http://schemas.microsoft.com/office/powerpoint/2010/main" val="429490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DD20C697-1286-154E-99E3-62987FB23CA7}" type="datetimeFigureOut">
              <a:t>14/09/2018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3A5F9A-860C-764B-B875-102DA8C27569}" type="slidenum">
              <a:t>‹N°›</a:t>
            </a:fld>
            <a:endParaRPr lang="fr-FR"/>
          </a:p>
        </p:txBody>
      </p:sp>
    </p:spTree>
    <p:extLst>
      <p:ext uri="{BB962C8B-B14F-4D97-AF65-F5344CB8AC3E}">
        <p14:creationId xmlns:p14="http://schemas.microsoft.com/office/powerpoint/2010/main" val="1161156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D20C697-1286-154E-99E3-62987FB23CA7}" type="datetimeFigureOut">
              <a:t>14/09/2018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C3A5F9A-860C-764B-B875-102DA8C27569}" type="slidenum">
              <a:t>‹N°›</a:t>
            </a:fld>
            <a:endParaRPr lang="fr-FR"/>
          </a:p>
        </p:txBody>
      </p:sp>
    </p:spTree>
    <p:extLst>
      <p:ext uri="{BB962C8B-B14F-4D97-AF65-F5344CB8AC3E}">
        <p14:creationId xmlns:p14="http://schemas.microsoft.com/office/powerpoint/2010/main" val="274991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D20C697-1286-154E-99E3-62987FB23CA7}" type="datetimeFigureOut">
              <a:t>14/09/2018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C3A5F9A-860C-764B-B875-102DA8C27569}" type="slidenum">
              <a:t>‹N°›</a:t>
            </a:fld>
            <a:endParaRPr lang="fr-FR"/>
          </a:p>
        </p:txBody>
      </p:sp>
    </p:spTree>
    <p:extLst>
      <p:ext uri="{BB962C8B-B14F-4D97-AF65-F5344CB8AC3E}">
        <p14:creationId xmlns:p14="http://schemas.microsoft.com/office/powerpoint/2010/main" val="321346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DD20C697-1286-154E-99E3-62987FB23CA7}" type="datetimeFigureOut">
              <a:t>14/09/2018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C3A5F9A-860C-764B-B875-102DA8C27569}" type="slidenum">
              <a:t>‹N°›</a:t>
            </a:fld>
            <a:endParaRPr lang="fr-FR"/>
          </a:p>
        </p:txBody>
      </p:sp>
    </p:spTree>
    <p:extLst>
      <p:ext uri="{BB962C8B-B14F-4D97-AF65-F5344CB8AC3E}">
        <p14:creationId xmlns:p14="http://schemas.microsoft.com/office/powerpoint/2010/main" val="15797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D20C697-1286-154E-99E3-62987FB23CA7}" type="datetimeFigureOut">
              <a:t>14/09/2018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C3A5F9A-860C-764B-B875-102DA8C27569}" type="slidenum">
              <a:t>‹N°›</a:t>
            </a:fld>
            <a:endParaRPr lang="fr-FR"/>
          </a:p>
        </p:txBody>
      </p:sp>
    </p:spTree>
    <p:extLst>
      <p:ext uri="{BB962C8B-B14F-4D97-AF65-F5344CB8AC3E}">
        <p14:creationId xmlns:p14="http://schemas.microsoft.com/office/powerpoint/2010/main" val="2446748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D20C697-1286-154E-99E3-62987FB23CA7}" type="datetimeFigureOut">
              <a:t>14/09/2018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C3A5F9A-860C-764B-B875-102DA8C27569}" type="slidenum">
              <a:t>‹N°›</a:t>
            </a:fld>
            <a:endParaRPr lang="fr-FR"/>
          </a:p>
        </p:txBody>
      </p:sp>
    </p:spTree>
    <p:extLst>
      <p:ext uri="{BB962C8B-B14F-4D97-AF65-F5344CB8AC3E}">
        <p14:creationId xmlns:p14="http://schemas.microsoft.com/office/powerpoint/2010/main" val="275529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D20C697-1286-154E-99E3-62987FB23CA7}" type="datetimeFigureOut">
              <a:t>14/09/2018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C3A5F9A-860C-764B-B875-102DA8C27569}" type="slidenum">
              <a:t>‹N°›</a:t>
            </a:fld>
            <a:endParaRPr lang="fr-FR"/>
          </a:p>
        </p:txBody>
      </p:sp>
    </p:spTree>
    <p:extLst>
      <p:ext uri="{BB962C8B-B14F-4D97-AF65-F5344CB8AC3E}">
        <p14:creationId xmlns:p14="http://schemas.microsoft.com/office/powerpoint/2010/main" val="396989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0C697-1286-154E-99E3-62987FB23CA7}" type="datetimeFigureOut">
              <a:t>14/09/2018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A5F9A-860C-764B-B875-102DA8C27569}" type="slidenum">
              <a:t>‹N°›</a:t>
            </a:fld>
            <a:endParaRPr lang="fr-FR"/>
          </a:p>
        </p:txBody>
      </p:sp>
    </p:spTree>
    <p:extLst>
      <p:ext uri="{BB962C8B-B14F-4D97-AF65-F5344CB8AC3E}">
        <p14:creationId xmlns:p14="http://schemas.microsoft.com/office/powerpoint/2010/main" val="1082224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1.xml"/><Relationship Id="rId4" Type="http://schemas.openxmlformats.org/officeDocument/2006/relationships/image" Target="../media/image1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twitter.com/francoistonic"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D124B0E-42E3-7D4E-B429-0E3BCE8D20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re 1"/>
          <p:cNvSpPr>
            <a:spLocks noGrp="1"/>
          </p:cNvSpPr>
          <p:nvPr>
            <p:ph type="ctrTitle"/>
          </p:nvPr>
        </p:nvSpPr>
        <p:spPr>
          <a:xfrm>
            <a:off x="0" y="4378380"/>
            <a:ext cx="9144000" cy="1952306"/>
          </a:xfrm>
        </p:spPr>
        <p:txBody>
          <a:bodyPr>
            <a:normAutofit fontScale="90000"/>
          </a:bodyPr>
          <a:lstStyle/>
          <a:p>
            <a:br>
              <a:rPr lang="fr-FR" sz="5500" dirty="0">
                <a:solidFill>
                  <a:srgbClr val="FF0000"/>
                </a:solidFill>
              </a:rPr>
            </a:br>
            <a:r>
              <a:rPr lang="fr-FR" sz="15000" dirty="0">
                <a:solidFill>
                  <a:srgbClr val="FF0000"/>
                </a:solidFill>
              </a:rPr>
              <a:t>Meetup</a:t>
            </a:r>
            <a:r>
              <a:rPr lang="fr-FR" sz="15000" dirty="0">
                <a:solidFill>
                  <a:schemeClr val="bg1"/>
                </a:solidFill>
              </a:rPr>
              <a:t>#2</a:t>
            </a:r>
            <a:br>
              <a:rPr lang="fr-FR" sz="15000" dirty="0"/>
            </a:br>
            <a:endParaRPr lang="fr-FR" sz="15000" dirty="0"/>
          </a:p>
        </p:txBody>
      </p:sp>
      <p:sp>
        <p:nvSpPr>
          <p:cNvPr id="3" name="Sous-titre 2"/>
          <p:cNvSpPr>
            <a:spLocks noGrp="1"/>
          </p:cNvSpPr>
          <p:nvPr>
            <p:ph type="subTitle" idx="1"/>
          </p:nvPr>
        </p:nvSpPr>
        <p:spPr>
          <a:xfrm>
            <a:off x="1371600" y="5661061"/>
            <a:ext cx="6400800" cy="2263729"/>
          </a:xfrm>
        </p:spPr>
        <p:txBody>
          <a:bodyPr/>
          <a:lstStyle/>
          <a:p>
            <a:r>
              <a:rPr lang="fr-FR" dirty="0"/>
              <a:t>11/09/2018 / 19h </a:t>
            </a:r>
          </a:p>
          <a:p>
            <a:r>
              <a:rPr lang="fr-FR" dirty="0"/>
              <a:t>(Programmez! / François Tonic)</a:t>
            </a:r>
          </a:p>
          <a:p>
            <a:endParaRPr lang="fr-FR" dirty="0"/>
          </a:p>
        </p:txBody>
      </p:sp>
      <p:sp>
        <p:nvSpPr>
          <p:cNvPr id="5" name="Titre 1">
            <a:extLst>
              <a:ext uri="{FF2B5EF4-FFF2-40B4-BE49-F238E27FC236}">
                <a16:creationId xmlns:a16="http://schemas.microsoft.com/office/drawing/2014/main" id="{FF1CBE0B-D181-8E49-B4BE-E8749BE409E5}"/>
              </a:ext>
            </a:extLst>
          </p:cNvPr>
          <p:cNvSpPr txBox="1">
            <a:spLocks/>
          </p:cNvSpPr>
          <p:nvPr/>
        </p:nvSpPr>
        <p:spPr>
          <a:xfrm>
            <a:off x="873301" y="104331"/>
            <a:ext cx="9144000" cy="19523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5500">
                <a:solidFill>
                  <a:srgbClr val="FF0000"/>
                </a:solidFill>
              </a:rPr>
              <a:t>Une </a:t>
            </a:r>
            <a:r>
              <a:rPr lang="fr-FR" sz="5500" dirty="0">
                <a:solidFill>
                  <a:srgbClr val="FF0000"/>
                </a:solidFill>
              </a:rPr>
              <a:t>histoire d’O(S)</a:t>
            </a:r>
            <a:endParaRPr lang="fr-FR" sz="15000" dirty="0"/>
          </a:p>
        </p:txBody>
      </p:sp>
    </p:spTree>
    <p:extLst>
      <p:ext uri="{BB962C8B-B14F-4D97-AF65-F5344CB8AC3E}">
        <p14:creationId xmlns:p14="http://schemas.microsoft.com/office/powerpoint/2010/main" val="1965156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4D149F5-28D8-E54E-9171-F8F18EC55F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571500"/>
            <a:ext cx="7620000" cy="5715000"/>
          </a:xfrm>
          <a:prstGeom prst="rect">
            <a:avLst/>
          </a:prstGeom>
        </p:spPr>
      </p:pic>
      <p:sp>
        <p:nvSpPr>
          <p:cNvPr id="3" name="ZoneTexte 2">
            <a:extLst>
              <a:ext uri="{FF2B5EF4-FFF2-40B4-BE49-F238E27FC236}">
                <a16:creationId xmlns:a16="http://schemas.microsoft.com/office/drawing/2014/main" id="{78FB7B1A-B003-254F-9249-EC01623566A3}"/>
              </a:ext>
            </a:extLst>
          </p:cNvPr>
          <p:cNvSpPr txBox="1"/>
          <p:nvPr/>
        </p:nvSpPr>
        <p:spPr>
          <a:xfrm>
            <a:off x="980664" y="6379534"/>
            <a:ext cx="7182672" cy="369332"/>
          </a:xfrm>
          <a:prstGeom prst="rect">
            <a:avLst/>
          </a:prstGeom>
          <a:noFill/>
        </p:spPr>
        <p:txBody>
          <a:bodyPr wrap="none" rtlCol="0">
            <a:spAutoFit/>
          </a:bodyPr>
          <a:lstStyle/>
          <a:p>
            <a:r>
              <a:rPr lang="fr-FR" dirty="0"/>
              <a:t>Le premier basic de Microsoft sur une bande perforée : l’</a:t>
            </a:r>
            <a:r>
              <a:rPr lang="fr-FR" dirty="0" err="1"/>
              <a:t>Altair</a:t>
            </a:r>
            <a:r>
              <a:rPr lang="fr-FR" dirty="0"/>
              <a:t> Basic (1975)</a:t>
            </a:r>
          </a:p>
        </p:txBody>
      </p:sp>
    </p:spTree>
    <p:extLst>
      <p:ext uri="{BB962C8B-B14F-4D97-AF65-F5344CB8AC3E}">
        <p14:creationId xmlns:p14="http://schemas.microsoft.com/office/powerpoint/2010/main" val="326992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199" y="210208"/>
            <a:ext cx="8337479" cy="6218620"/>
          </a:xfrm>
        </p:spPr>
        <p:txBody>
          <a:bodyPr/>
          <a:lstStyle/>
          <a:p>
            <a:pPr marL="0" indent="0">
              <a:buNone/>
            </a:pPr>
            <a:r>
              <a:rPr lang="fr-FR" dirty="0"/>
              <a:t>CP/M : le premier vrai OS pour micro-ordinateur</a:t>
            </a:r>
            <a:endParaRPr lang="fr-FR" sz="2500" dirty="0"/>
          </a:p>
          <a:p>
            <a:pPr marL="0" indent="0">
              <a:buNone/>
            </a:pPr>
            <a:endParaRPr lang="fr-FR" sz="2500" dirty="0"/>
          </a:p>
          <a:p>
            <a:pPr marL="0" indent="0">
              <a:buNone/>
            </a:pPr>
            <a:r>
              <a:rPr lang="fr-FR" sz="2500" dirty="0"/>
              <a:t>Le premier système pour micro-ordinateur apparaît en 1974 pour les ordinateurs 8-bit. Il fonctionne sur Intel 8080 ou le Z80. </a:t>
            </a:r>
          </a:p>
          <a:p>
            <a:pPr marL="0" indent="0">
              <a:buNone/>
            </a:pPr>
            <a:endParaRPr lang="fr-FR" sz="2500" dirty="0"/>
          </a:p>
          <a:p>
            <a:pPr marL="0" indent="0">
              <a:buNone/>
            </a:pPr>
            <a:r>
              <a:rPr lang="fr-FR" sz="2500" dirty="0"/>
              <a:t>Les premiers travaux remontent à 72 avec l’apparition du premier processeur Intel 4-bit mais le travail s’accélère surtout avec l’Intel 8008. Et un premier langage de haut niveau apparaît : le PL/M (</a:t>
            </a:r>
            <a:r>
              <a:rPr lang="fr-FR" sz="2500" dirty="0" err="1"/>
              <a:t>Programming</a:t>
            </a:r>
            <a:r>
              <a:rPr lang="fr-FR" sz="2500" dirty="0"/>
              <a:t> </a:t>
            </a:r>
            <a:r>
              <a:rPr lang="fr-FR" sz="2500" dirty="0" err="1"/>
              <a:t>Language</a:t>
            </a:r>
            <a:r>
              <a:rPr lang="fr-FR" sz="2500" dirty="0"/>
              <a:t> for </a:t>
            </a:r>
            <a:r>
              <a:rPr lang="fr-FR" sz="2500" dirty="0" err="1"/>
              <a:t>microcomputer</a:t>
            </a:r>
            <a:r>
              <a:rPr lang="fr-FR" sz="2500" dirty="0"/>
              <a:t>)</a:t>
            </a:r>
          </a:p>
          <a:p>
            <a:pPr marL="0" indent="0">
              <a:buNone/>
            </a:pPr>
            <a:endParaRPr lang="fr-FR" sz="2500" dirty="0"/>
          </a:p>
          <a:p>
            <a:pPr marL="0" indent="0">
              <a:buNone/>
            </a:pPr>
            <a:r>
              <a:rPr lang="fr-FR" sz="2500" dirty="0"/>
              <a:t>Le PL/M sert à coder le premier OS pour microprocesseur : le CP/M (Control Program for </a:t>
            </a:r>
            <a:r>
              <a:rPr lang="fr-FR" sz="2500" dirty="0" err="1"/>
              <a:t>Microcomputers</a:t>
            </a:r>
            <a:r>
              <a:rPr lang="fr-FR" sz="2500" dirty="0"/>
              <a:t>)</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1872232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lstStyle/>
          <a:p>
            <a:pPr marL="0" indent="0">
              <a:buNone/>
            </a:pPr>
            <a:r>
              <a:rPr lang="fr-FR" dirty="0"/>
              <a:t>1974 : le CP/M s’impose rapidement</a:t>
            </a:r>
            <a:endParaRPr lang="fr-FR" sz="2500" dirty="0"/>
          </a:p>
          <a:p>
            <a:pPr marL="0" indent="0">
              <a:buNone/>
            </a:pPr>
            <a:endParaRPr lang="fr-FR" sz="2500" dirty="0"/>
          </a:p>
          <a:p>
            <a:pPr marL="0" indent="0">
              <a:buNone/>
            </a:pPr>
            <a:r>
              <a:rPr lang="fr-FR" sz="2500" dirty="0"/>
              <a:t>Pour la première fois, il est possible de manipuler des fichiers, de stocker des fichiers, d’accéder aux fichiers grâce à une interface en ligne. </a:t>
            </a:r>
          </a:p>
          <a:p>
            <a:pPr marL="0" indent="0">
              <a:buNone/>
            </a:pPr>
            <a:endParaRPr lang="fr-FR" sz="2500" dirty="0"/>
          </a:p>
          <a:p>
            <a:pPr marL="0" indent="0">
              <a:buNone/>
            </a:pPr>
            <a:r>
              <a:rPr lang="fr-FR" sz="2500" dirty="0"/>
              <a:t>Très rapidement, les premiers micro-ordinateurs comme l’</a:t>
            </a:r>
            <a:r>
              <a:rPr lang="fr-FR" sz="2500" dirty="0" err="1"/>
              <a:t>Altair</a:t>
            </a:r>
            <a:r>
              <a:rPr lang="fr-FR" sz="2500" dirty="0"/>
              <a:t> ont besoin d’un système « organisé » car les disquettes commencent à se vendre et son intérêt s’impose face aux stockages sur ruban papier. Et il faut faciliter les interactions avec les I/O de la machine.</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3663275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lstStyle/>
          <a:p>
            <a:pPr marL="0" indent="0">
              <a:buNone/>
            </a:pPr>
            <a:r>
              <a:rPr lang="fr-FR" dirty="0"/>
              <a:t>1974 : le CP/M s’impose rapidement</a:t>
            </a:r>
            <a:endParaRPr lang="fr-FR" sz="2500" dirty="0"/>
          </a:p>
          <a:p>
            <a:pPr marL="0" indent="0">
              <a:buNone/>
            </a:pPr>
            <a:endParaRPr lang="fr-FR" sz="2500" dirty="0"/>
          </a:p>
          <a:p>
            <a:pPr marL="0" indent="0">
              <a:buNone/>
            </a:pPr>
            <a:r>
              <a:rPr lang="fr-FR" sz="2500" dirty="0" err="1"/>
              <a:t>Basiquement</a:t>
            </a:r>
            <a:r>
              <a:rPr lang="fr-FR" sz="2500" dirty="0"/>
              <a:t>, le CP/M comprend plusieurs éléments :</a:t>
            </a:r>
          </a:p>
          <a:p>
            <a:pPr>
              <a:buFontTx/>
              <a:buChar char="-"/>
            </a:pPr>
            <a:r>
              <a:rPr lang="fr-FR" sz="2500" dirty="0"/>
              <a:t>Le BDOS (Basic Disk Operating System) : il possède les instructions de base pour exécuter les programmes et les accès disques</a:t>
            </a:r>
          </a:p>
          <a:p>
            <a:pPr>
              <a:buFontTx/>
              <a:buChar char="-"/>
            </a:pPr>
            <a:r>
              <a:rPr lang="fr-FR" sz="2500" dirty="0"/>
              <a:t>CCP : c’est l’interface de ligne de commande. On interagit avec cette commande</a:t>
            </a:r>
          </a:p>
          <a:p>
            <a:pPr>
              <a:buFontTx/>
              <a:buChar char="-"/>
            </a:pPr>
            <a:r>
              <a:rPr lang="fr-FR" sz="2500" dirty="0"/>
              <a:t>BIOS (eh oui le fameux BIOS) : BIOS signifie Basic Input/Output System. Le BIOS propose les 20 primitives essentielles pour les opérations I/O qui sont utilisées par le BDOS. Le BIOS fut le lien entre le matériel et le CP/M proprement dit.</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2106287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lstStyle/>
          <a:p>
            <a:pPr marL="0" indent="0">
              <a:buNone/>
            </a:pPr>
            <a:r>
              <a:rPr lang="fr-FR" dirty="0"/>
              <a:t>1974 : le CP/M s’impose rapidement</a:t>
            </a:r>
            <a:endParaRPr lang="fr-FR" sz="2500" dirty="0"/>
          </a:p>
          <a:p>
            <a:pPr marL="0" indent="0">
              <a:buNone/>
            </a:pPr>
            <a:endParaRPr lang="fr-FR" sz="2500" dirty="0"/>
          </a:p>
          <a:p>
            <a:pPr marL="0" indent="0">
              <a:buNone/>
            </a:pPr>
            <a:r>
              <a:rPr lang="fr-FR" sz="2500" dirty="0"/>
              <a:t>Le CP/M organise la mémoire pour pouvoir fonctionner :</a:t>
            </a:r>
          </a:p>
          <a:p>
            <a:pPr marL="0" indent="0">
              <a:buNone/>
            </a:pPr>
            <a:endParaRPr lang="fr-FR" sz="2500" dirty="0"/>
          </a:p>
          <a:p>
            <a:pPr marL="0" indent="0">
              <a:buNone/>
            </a:pPr>
            <a:endParaRPr lang="fr-FR" sz="2500" dirty="0"/>
          </a:p>
          <a:p>
            <a:pPr marL="0" indent="0">
              <a:buNone/>
            </a:pPr>
            <a:endParaRPr lang="fr-FR" sz="2500" dirty="0"/>
          </a:p>
          <a:p>
            <a:pPr marL="0" indent="0">
              <a:buNone/>
            </a:pPr>
            <a:endParaRPr lang="fr-FR" sz="2500" dirty="0"/>
          </a:p>
          <a:p>
            <a:pPr marL="0" indent="0">
              <a:buNone/>
            </a:pPr>
            <a:r>
              <a:rPr lang="fr-FR" sz="2500" dirty="0"/>
              <a:t>Un élément essentiel est créé : le TPA (</a:t>
            </a:r>
            <a:r>
              <a:rPr lang="fr-FR" sz="2500" dirty="0" err="1"/>
              <a:t>Transient</a:t>
            </a:r>
            <a:r>
              <a:rPr lang="fr-FR" sz="2500" dirty="0"/>
              <a:t> Program Area). C’est une zone mémoire pour l’utilisateur et donc les programmes de l’utilisateur</a:t>
            </a:r>
          </a:p>
          <a:p>
            <a:pPr marL="0" indent="0">
              <a:buNone/>
            </a:pPr>
            <a:endParaRPr lang="fr-FR" sz="2500" dirty="0"/>
          </a:p>
          <a:p>
            <a:pPr marL="0" indent="0">
              <a:buNone/>
            </a:pPr>
            <a:r>
              <a:rPr lang="fr-FR" sz="2500" dirty="0"/>
              <a:t>On tape une commande -&gt; la ligne de commande est chargée dans le TPA et exécutée. Typiquement, on charge et on </a:t>
            </a:r>
            <a:r>
              <a:rPr lang="fr-FR" sz="2500" dirty="0" err="1"/>
              <a:t>run</a:t>
            </a:r>
            <a:r>
              <a:rPr lang="fr-FR" sz="2500" dirty="0"/>
              <a:t> un programme</a:t>
            </a:r>
          </a:p>
          <a:p>
            <a:pPr marL="0" indent="0">
              <a:buNone/>
            </a:pPr>
            <a:endParaRPr lang="fr-FR" dirty="0"/>
          </a:p>
        </p:txBody>
      </p:sp>
      <p:pic>
        <p:nvPicPr>
          <p:cNvPr id="2" name="Image 1">
            <a:extLst>
              <a:ext uri="{FF2B5EF4-FFF2-40B4-BE49-F238E27FC236}">
                <a16:creationId xmlns:a16="http://schemas.microsoft.com/office/drawing/2014/main" id="{936077FB-71E3-574C-B913-2AEB82F60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49700" y="1713023"/>
            <a:ext cx="1244600" cy="1879600"/>
          </a:xfrm>
          <a:prstGeom prst="rect">
            <a:avLst/>
          </a:prstGeom>
        </p:spPr>
      </p:pic>
    </p:spTree>
    <p:extLst>
      <p:ext uri="{BB962C8B-B14F-4D97-AF65-F5344CB8AC3E}">
        <p14:creationId xmlns:p14="http://schemas.microsoft.com/office/powerpoint/2010/main" val="4149521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EB46B1C-C81F-6645-BED9-CD0864CE78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ZoneTexte 2">
            <a:extLst>
              <a:ext uri="{FF2B5EF4-FFF2-40B4-BE49-F238E27FC236}">
                <a16:creationId xmlns:a16="http://schemas.microsoft.com/office/drawing/2014/main" id="{78FB7B1A-B003-254F-9249-EC01623566A3}"/>
              </a:ext>
            </a:extLst>
          </p:cNvPr>
          <p:cNvSpPr txBox="1"/>
          <p:nvPr/>
        </p:nvSpPr>
        <p:spPr>
          <a:xfrm>
            <a:off x="470301" y="3859617"/>
            <a:ext cx="8512587" cy="3139321"/>
          </a:xfrm>
          <a:prstGeom prst="rect">
            <a:avLst/>
          </a:prstGeom>
          <a:noFill/>
        </p:spPr>
        <p:txBody>
          <a:bodyPr wrap="none" rtlCol="0">
            <a:spAutoFit/>
          </a:bodyPr>
          <a:lstStyle/>
          <a:p>
            <a:r>
              <a:rPr lang="fr-FR" dirty="0">
                <a:solidFill>
                  <a:schemeClr val="bg1"/>
                </a:solidFill>
              </a:rPr>
              <a:t>LES +</a:t>
            </a:r>
          </a:p>
          <a:p>
            <a:r>
              <a:rPr lang="fr-FR" dirty="0">
                <a:solidFill>
                  <a:schemeClr val="bg1"/>
                </a:solidFill>
              </a:rPr>
              <a:t>CP/M est un OS très simple, rapide à comprendre</a:t>
            </a:r>
          </a:p>
          <a:p>
            <a:r>
              <a:rPr lang="fr-FR" dirty="0">
                <a:solidFill>
                  <a:schemeClr val="bg1"/>
                </a:solidFill>
              </a:rPr>
              <a:t>Il propose un nombre limité d’instruction / commande</a:t>
            </a:r>
          </a:p>
          <a:p>
            <a:r>
              <a:rPr lang="fr-FR" dirty="0">
                <a:solidFill>
                  <a:schemeClr val="bg1"/>
                </a:solidFill>
              </a:rPr>
              <a:t>Il est petit et portable sur x machines</a:t>
            </a:r>
          </a:p>
          <a:p>
            <a:r>
              <a:rPr lang="fr-FR" dirty="0">
                <a:solidFill>
                  <a:schemeClr val="bg1"/>
                </a:solidFill>
              </a:rPr>
              <a:t>Il exécute un programme à la fois en utilisant toute la mémoire disponible</a:t>
            </a:r>
          </a:p>
          <a:p>
            <a:endParaRPr lang="fr-FR" dirty="0">
              <a:solidFill>
                <a:schemeClr val="bg1"/>
              </a:solidFill>
            </a:endParaRPr>
          </a:p>
          <a:p>
            <a:r>
              <a:rPr lang="fr-FR" dirty="0">
                <a:solidFill>
                  <a:schemeClr val="bg1"/>
                </a:solidFill>
              </a:rPr>
              <a:t>LES -</a:t>
            </a:r>
          </a:p>
          <a:p>
            <a:r>
              <a:rPr lang="fr-FR" dirty="0">
                <a:solidFill>
                  <a:schemeClr val="bg1"/>
                </a:solidFill>
              </a:rPr>
              <a:t>Gestion des fichiers et des répertoires limitée, stockage très linéaire des fichiers</a:t>
            </a:r>
          </a:p>
          <a:p>
            <a:r>
              <a:rPr lang="fr-FR" dirty="0">
                <a:solidFill>
                  <a:schemeClr val="bg1"/>
                </a:solidFill>
              </a:rPr>
              <a:t>Gestion des matériels limitée : pas possible d’installer (par user) un nouveau pilote hard</a:t>
            </a:r>
          </a:p>
          <a:p>
            <a:r>
              <a:rPr lang="fr-FR" dirty="0">
                <a:solidFill>
                  <a:schemeClr val="bg1"/>
                </a:solidFill>
              </a:rPr>
              <a:t>Limitation des commandes disponibles et les opérations complexes ne sont pas possibles</a:t>
            </a:r>
          </a:p>
          <a:p>
            <a:endParaRPr lang="fr-FR" dirty="0">
              <a:solidFill>
                <a:schemeClr val="bg1"/>
              </a:solidFill>
            </a:endParaRPr>
          </a:p>
        </p:txBody>
      </p:sp>
    </p:spTree>
    <p:extLst>
      <p:ext uri="{BB962C8B-B14F-4D97-AF65-F5344CB8AC3E}">
        <p14:creationId xmlns:p14="http://schemas.microsoft.com/office/powerpoint/2010/main" val="2154854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10B402B-4456-5345-8190-F6910E9462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1150" y="1784350"/>
            <a:ext cx="3441700" cy="3289300"/>
          </a:xfrm>
          <a:prstGeom prst="rect">
            <a:avLst/>
          </a:prstGeom>
        </p:spPr>
      </p:pic>
    </p:spTree>
    <p:extLst>
      <p:ext uri="{BB962C8B-B14F-4D97-AF65-F5344CB8AC3E}">
        <p14:creationId xmlns:p14="http://schemas.microsoft.com/office/powerpoint/2010/main" val="707940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lstStyle/>
          <a:p>
            <a:pPr marL="0" indent="0">
              <a:buNone/>
            </a:pPr>
            <a:r>
              <a:rPr lang="fr-FR" dirty="0"/>
              <a:t>1977/78 : les premiers DOS tout public</a:t>
            </a:r>
            <a:endParaRPr lang="fr-FR" sz="2500" dirty="0"/>
          </a:p>
          <a:p>
            <a:pPr marL="0" indent="0">
              <a:buNone/>
            </a:pPr>
            <a:endParaRPr lang="fr-FR" sz="2500" dirty="0"/>
          </a:p>
          <a:p>
            <a:pPr marL="0" indent="0">
              <a:buNone/>
            </a:pPr>
            <a:r>
              <a:rPr lang="fr-FR" sz="2500" dirty="0"/>
              <a:t>L’apparition des disquettes et des disques durs, donc d’un volume de stockage plus important, exigeait un système évolué capable de gérer un espace de stockage plus important, de mieux organiser les fichiers.</a:t>
            </a:r>
          </a:p>
          <a:p>
            <a:pPr marL="0" indent="0">
              <a:buNone/>
            </a:pPr>
            <a:endParaRPr lang="fr-FR" sz="2500" dirty="0"/>
          </a:p>
          <a:p>
            <a:pPr marL="0" indent="0">
              <a:buNone/>
            </a:pPr>
            <a:r>
              <a:rPr lang="fr-FR" sz="2500" dirty="0"/>
              <a:t>Ce besoin fait naitre le </a:t>
            </a:r>
            <a:r>
              <a:rPr lang="fr-FR" sz="2500" b="1" dirty="0"/>
              <a:t>Disk Operating System</a:t>
            </a:r>
          </a:p>
          <a:p>
            <a:pPr marL="0" indent="0">
              <a:buNone/>
            </a:pPr>
            <a:endParaRPr lang="fr-FR" sz="2500" dirty="0"/>
          </a:p>
          <a:p>
            <a:pPr marL="0" indent="0">
              <a:buNone/>
            </a:pPr>
            <a:r>
              <a:rPr lang="fr-FR" sz="2500" dirty="0"/>
              <a:t>Non ce n’est pas Microsoft qui a inventé ce système. Non cet OS n’est pas lié aux PC !</a:t>
            </a:r>
          </a:p>
          <a:p>
            <a:pPr marL="0" indent="0">
              <a:buNone/>
            </a:pPr>
            <a:endParaRPr lang="fr-FR" sz="2500" dirty="0"/>
          </a:p>
          <a:p>
            <a:pPr marL="0" indent="0">
              <a:buNone/>
            </a:pPr>
            <a:r>
              <a:rPr lang="fr-FR" sz="2500" dirty="0"/>
              <a:t>L’un des premiers DOS apparaît avec l’Apple II et la nécessité pour Apple d’utiliser un lecteur de disquette.</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1077513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lnSpcReduction="10000"/>
          </a:bodyPr>
          <a:lstStyle/>
          <a:p>
            <a:pPr marL="0" indent="0">
              <a:buNone/>
            </a:pPr>
            <a:r>
              <a:rPr lang="fr-FR" dirty="0"/>
              <a:t>1977/78 : les premiers DOS tout public</a:t>
            </a:r>
            <a:endParaRPr lang="fr-FR" sz="2500" dirty="0"/>
          </a:p>
          <a:p>
            <a:pPr marL="0" indent="0">
              <a:buNone/>
            </a:pPr>
            <a:endParaRPr lang="fr-FR" sz="2500" dirty="0"/>
          </a:p>
          <a:p>
            <a:pPr marL="0" indent="0">
              <a:buNone/>
            </a:pPr>
            <a:r>
              <a:rPr lang="fr-FR" sz="2500" dirty="0"/>
              <a:t>Apple va rapidement créer une interface pour un lecteur de disquette (fin 1977). Le lecteur doit sortir au printemps 78 !</a:t>
            </a:r>
          </a:p>
          <a:p>
            <a:pPr marL="0" indent="0">
              <a:buNone/>
            </a:pPr>
            <a:endParaRPr lang="fr-FR" sz="2500" dirty="0"/>
          </a:p>
          <a:p>
            <a:pPr marL="0" indent="0">
              <a:buNone/>
            </a:pPr>
            <a:r>
              <a:rPr lang="fr-FR" sz="2500" dirty="0"/>
              <a:t>Comment accéder aux disquettes ? Comment l’utilisateur va pouvoir facilement gérer les contenus et y accéder ?</a:t>
            </a:r>
          </a:p>
          <a:p>
            <a:pPr marL="0" indent="0">
              <a:buNone/>
            </a:pPr>
            <a:endParaRPr lang="fr-FR" sz="2500" dirty="0"/>
          </a:p>
          <a:p>
            <a:pPr marL="0" indent="0">
              <a:buNone/>
            </a:pPr>
            <a:r>
              <a:rPr lang="fr-FR" sz="2500" dirty="0"/>
              <a:t>Le CP/M n’est pas une piste intéressante pour Apple. </a:t>
            </a:r>
          </a:p>
          <a:p>
            <a:pPr marL="0" indent="0">
              <a:buNone/>
            </a:pPr>
            <a:endParaRPr lang="fr-FR" sz="2500" dirty="0"/>
          </a:p>
          <a:p>
            <a:pPr marL="0" indent="0">
              <a:buNone/>
            </a:pPr>
            <a:r>
              <a:rPr lang="fr-FR" sz="2500" dirty="0"/>
              <a:t>Apple ne sachant pas développer ce DOS va confier le </a:t>
            </a:r>
            <a:r>
              <a:rPr lang="fr-FR" sz="2500" dirty="0" err="1"/>
              <a:t>dév</a:t>
            </a:r>
            <a:r>
              <a:rPr lang="fr-FR" sz="2500" dirty="0"/>
              <a:t> à </a:t>
            </a:r>
            <a:r>
              <a:rPr lang="fr-FR" sz="2500" dirty="0" err="1"/>
              <a:t>Shepardson</a:t>
            </a:r>
            <a:r>
              <a:rPr lang="fr-FR" sz="2500" dirty="0"/>
              <a:t> </a:t>
            </a:r>
            <a:r>
              <a:rPr lang="fr-FR" sz="2500" dirty="0" err="1"/>
              <a:t>Microsystem</a:t>
            </a:r>
            <a:r>
              <a:rPr lang="fr-FR" sz="2500" dirty="0"/>
              <a:t>. </a:t>
            </a:r>
          </a:p>
          <a:p>
            <a:pPr marL="0" indent="0">
              <a:buNone/>
            </a:pPr>
            <a:endParaRPr lang="fr-FR" sz="2500" dirty="0"/>
          </a:p>
          <a:p>
            <a:pPr marL="0" indent="0">
              <a:buNone/>
            </a:pPr>
            <a:r>
              <a:rPr lang="fr-FR" sz="2500" dirty="0"/>
              <a:t>Ce DOS doit inclure : une gestion de fichiers, un BASIC, des utilitaires (comme le backup ou la copie)</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228297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99746CB-39DD-944C-A348-443DA9FB75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367" y="2006010"/>
            <a:ext cx="4064000" cy="3048000"/>
          </a:xfrm>
          <a:prstGeom prst="rect">
            <a:avLst/>
          </a:prstGeom>
        </p:spPr>
      </p:pic>
      <p:pic>
        <p:nvPicPr>
          <p:cNvPr id="5" name="Image 4">
            <a:extLst>
              <a:ext uri="{FF2B5EF4-FFF2-40B4-BE49-F238E27FC236}">
                <a16:creationId xmlns:a16="http://schemas.microsoft.com/office/drawing/2014/main" id="{88AF0C31-D7C1-D44E-8267-6EE758E615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3897" y="2006010"/>
            <a:ext cx="4064000" cy="3048000"/>
          </a:xfrm>
          <a:prstGeom prst="rect">
            <a:avLst/>
          </a:prstGeom>
        </p:spPr>
      </p:pic>
    </p:spTree>
    <p:extLst>
      <p:ext uri="{BB962C8B-B14F-4D97-AF65-F5344CB8AC3E}">
        <p14:creationId xmlns:p14="http://schemas.microsoft.com/office/powerpoint/2010/main" val="2843350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lstStyle/>
          <a:p>
            <a:pPr marL="0" indent="0">
              <a:buNone/>
            </a:pPr>
            <a:r>
              <a:rPr lang="fr-FR" dirty="0">
                <a:solidFill>
                  <a:srgbClr val="FF0000"/>
                </a:solidFill>
              </a:rPr>
              <a:t>Meetup</a:t>
            </a:r>
            <a:r>
              <a:rPr lang="fr-FR" dirty="0"/>
              <a:t>#2 : merci à notre hébergeur !</a:t>
            </a:r>
            <a:endParaRPr lang="fr-FR" sz="2500" dirty="0"/>
          </a:p>
          <a:p>
            <a:pPr marL="0" indent="0">
              <a:buNone/>
            </a:pPr>
            <a:endParaRPr lang="fr-FR" dirty="0"/>
          </a:p>
        </p:txBody>
      </p:sp>
      <p:pic>
        <p:nvPicPr>
          <p:cNvPr id="2" name="Image 1">
            <a:extLst>
              <a:ext uri="{FF2B5EF4-FFF2-40B4-BE49-F238E27FC236}">
                <a16:creationId xmlns:a16="http://schemas.microsoft.com/office/drawing/2014/main" id="{19B42D1D-BECE-DF49-AFDC-27AD5AF13F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4350" y="2635250"/>
            <a:ext cx="3035300" cy="1587500"/>
          </a:xfrm>
          <a:prstGeom prst="rect">
            <a:avLst/>
          </a:prstGeom>
        </p:spPr>
      </p:pic>
    </p:spTree>
    <p:extLst>
      <p:ext uri="{BB962C8B-B14F-4D97-AF65-F5344CB8AC3E}">
        <p14:creationId xmlns:p14="http://schemas.microsoft.com/office/powerpoint/2010/main" val="668081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a:bodyPr>
          <a:lstStyle/>
          <a:p>
            <a:pPr marL="0" indent="0">
              <a:buNone/>
            </a:pPr>
            <a:r>
              <a:rPr lang="fr-FR" dirty="0"/>
              <a:t>1973 : XEROX travaille sur l’interface graphique</a:t>
            </a:r>
            <a:endParaRPr lang="fr-FR" sz="2500" dirty="0"/>
          </a:p>
          <a:p>
            <a:pPr marL="0" indent="0">
              <a:buNone/>
            </a:pPr>
            <a:endParaRPr lang="fr-FR" sz="2500" dirty="0"/>
          </a:p>
          <a:p>
            <a:pPr marL="0" indent="0">
              <a:buNone/>
            </a:pPr>
            <a:r>
              <a:rPr lang="fr-FR" sz="2500" dirty="0"/>
              <a:t>Le projet Alto démarre fin 72 avec un mémo fondateur : 48 à 64 ko de ram, disque de stockage 10 Mo, écran portrait, </a:t>
            </a:r>
            <a:r>
              <a:rPr lang="fr-FR" sz="2500" dirty="0" err="1"/>
              <a:t>clavie</a:t>
            </a:r>
            <a:r>
              <a:rPr lang="fr-FR" sz="2500" dirty="0"/>
              <a:t>, souris 3 boutons, réseau Ethernet, imprimante, serveur et une partie logicielle complète avec WYSIWYG ! L’interface graphique était née !</a:t>
            </a:r>
          </a:p>
          <a:p>
            <a:pPr marL="0" indent="0">
              <a:buNone/>
            </a:pPr>
            <a:endParaRPr lang="fr-FR" sz="2500" dirty="0"/>
          </a:p>
          <a:p>
            <a:pPr marL="0" indent="0">
              <a:buNone/>
            </a:pPr>
            <a:r>
              <a:rPr lang="fr-FR" sz="2500" dirty="0"/>
              <a:t>En mars 73 : premiers prototypes.</a:t>
            </a:r>
          </a:p>
          <a:p>
            <a:pPr marL="0" indent="0">
              <a:buNone/>
            </a:pPr>
            <a:endParaRPr lang="fr-FR" sz="2500" dirty="0"/>
          </a:p>
          <a:p>
            <a:pPr marL="0" indent="0">
              <a:buNone/>
            </a:pPr>
            <a:r>
              <a:rPr lang="fr-FR" sz="2500" dirty="0"/>
              <a:t>75 : premier traitement de texte visuelle</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1425918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E077038-E26D-6545-B417-D1A04B974B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0988" y="0"/>
            <a:ext cx="5202023" cy="6858000"/>
          </a:xfrm>
          <a:prstGeom prst="rect">
            <a:avLst/>
          </a:prstGeom>
        </p:spPr>
      </p:pic>
    </p:spTree>
    <p:extLst>
      <p:ext uri="{BB962C8B-B14F-4D97-AF65-F5344CB8AC3E}">
        <p14:creationId xmlns:p14="http://schemas.microsoft.com/office/powerpoint/2010/main" val="2847921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a:bodyPr>
          <a:lstStyle/>
          <a:p>
            <a:pPr marL="0" indent="0">
              <a:buNone/>
            </a:pPr>
            <a:r>
              <a:rPr lang="fr-FR" dirty="0"/>
              <a:t>1978 : Apple LISA</a:t>
            </a:r>
            <a:endParaRPr lang="fr-FR" sz="2500" dirty="0"/>
          </a:p>
          <a:p>
            <a:pPr marL="0" indent="0">
              <a:buNone/>
            </a:pPr>
            <a:endParaRPr lang="fr-FR" sz="2500" dirty="0"/>
          </a:p>
          <a:p>
            <a:pPr marL="0" indent="0">
              <a:buNone/>
            </a:pPr>
            <a:r>
              <a:rPr lang="fr-FR" sz="2500" dirty="0"/>
              <a:t>Apple se lance dans l’interface graphique avec le LISA. </a:t>
            </a:r>
          </a:p>
          <a:p>
            <a:pPr marL="0" indent="0">
              <a:buNone/>
            </a:pPr>
            <a:endParaRPr lang="fr-FR" sz="2500" dirty="0"/>
          </a:p>
          <a:p>
            <a:pPr marL="0" indent="0">
              <a:buNone/>
            </a:pPr>
            <a:r>
              <a:rPr lang="fr-FR" sz="2500" dirty="0"/>
              <a:t>Ce projet doit succéder à l’Apple II. </a:t>
            </a:r>
          </a:p>
          <a:p>
            <a:pPr marL="0" indent="0">
              <a:buNone/>
            </a:pPr>
            <a:endParaRPr lang="fr-FR" sz="2500" dirty="0"/>
          </a:p>
          <a:p>
            <a:pPr marL="0" indent="0">
              <a:buNone/>
            </a:pPr>
            <a:r>
              <a:rPr lang="fr-FR" sz="2500" dirty="0"/>
              <a:t>Le but est d’inventer une machine très simple et visuelle avec un système graphique. Machine pour les entreprises</a:t>
            </a:r>
          </a:p>
          <a:p>
            <a:pPr marL="0" indent="0">
              <a:buNone/>
            </a:pPr>
            <a:endParaRPr lang="fr-FR" sz="2500" dirty="0"/>
          </a:p>
          <a:p>
            <a:pPr marL="0" indent="0">
              <a:buNone/>
            </a:pPr>
            <a:r>
              <a:rPr lang="fr-FR" sz="2500" dirty="0"/>
              <a:t>Steve Jobs s’occupe du projet. Il va être débarquer du projet. LISA sortira finalement en février 83</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138985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464825-B593-4D48-A3F4-35D1F52948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4500" y="1822450"/>
            <a:ext cx="5715000" cy="3213100"/>
          </a:xfrm>
          <a:prstGeom prst="rect">
            <a:avLst/>
          </a:prstGeom>
        </p:spPr>
      </p:pic>
    </p:spTree>
    <p:extLst>
      <p:ext uri="{BB962C8B-B14F-4D97-AF65-F5344CB8AC3E}">
        <p14:creationId xmlns:p14="http://schemas.microsoft.com/office/powerpoint/2010/main" val="609052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a:bodyPr>
          <a:lstStyle/>
          <a:p>
            <a:pPr marL="0" indent="0">
              <a:buNone/>
            </a:pPr>
            <a:r>
              <a:rPr lang="fr-FR" dirty="0"/>
              <a:t>1979 : le projet Annie d’Apple</a:t>
            </a:r>
            <a:endParaRPr lang="fr-FR" sz="2500" dirty="0"/>
          </a:p>
          <a:p>
            <a:pPr marL="0" indent="0">
              <a:buNone/>
            </a:pPr>
            <a:endParaRPr lang="fr-FR" sz="2500" dirty="0"/>
          </a:p>
          <a:p>
            <a:pPr marL="0" indent="0">
              <a:buNone/>
            </a:pPr>
            <a:r>
              <a:rPr lang="fr-FR" sz="2500" dirty="0"/>
              <a:t>Le projet Macintosh démarre en 79, 1 an après LISA.</a:t>
            </a:r>
          </a:p>
          <a:p>
            <a:pPr marL="0" indent="0">
              <a:buNone/>
            </a:pPr>
            <a:endParaRPr lang="fr-FR" sz="2500" dirty="0"/>
          </a:p>
          <a:p>
            <a:pPr marL="0" indent="0">
              <a:buNone/>
            </a:pPr>
            <a:r>
              <a:rPr lang="fr-FR" sz="2500" dirty="0"/>
              <a:t>L’idée est de créer une machine grand public, à un prix accessible. La machine doit être tout-en-un.</a:t>
            </a:r>
          </a:p>
          <a:p>
            <a:pPr marL="0" indent="0">
              <a:buNone/>
            </a:pPr>
            <a:endParaRPr lang="fr-FR" sz="2500" dirty="0"/>
          </a:p>
          <a:p>
            <a:pPr marL="0" indent="0">
              <a:buNone/>
            </a:pPr>
            <a:r>
              <a:rPr lang="fr-FR" sz="2500" dirty="0"/>
              <a:t>Les deux équipes sont concurrentes. Jobs n’aime pas ce projet mais il va rapidement voir le potentiel surtout depuis la visite de XEROX PARC.</a:t>
            </a:r>
          </a:p>
          <a:p>
            <a:pPr marL="0" indent="0">
              <a:buNone/>
            </a:pPr>
            <a:endParaRPr lang="fr-FR" sz="2500" dirty="0"/>
          </a:p>
          <a:p>
            <a:pPr marL="0" indent="0">
              <a:buNone/>
            </a:pPr>
            <a:r>
              <a:rPr lang="fr-FR" sz="2500" dirty="0"/>
              <a:t>Jobs va finalement reprendre le projet Mac après avoir été viré du projet LISA… Mac sortira en 84 au lieu de 82…</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2472416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a:bodyPr>
          <a:lstStyle/>
          <a:p>
            <a:pPr marL="0" indent="0">
              <a:buNone/>
            </a:pPr>
            <a:r>
              <a:rPr lang="fr-FR" dirty="0"/>
              <a:t>System 1.0 1984</a:t>
            </a:r>
            <a:endParaRPr lang="fr-FR" sz="2500" dirty="0"/>
          </a:p>
          <a:p>
            <a:pPr marL="0" indent="0">
              <a:buNone/>
            </a:pPr>
            <a:endParaRPr lang="fr-FR" sz="2500" dirty="0"/>
          </a:p>
          <a:p>
            <a:pPr marL="0" indent="0">
              <a:buNone/>
            </a:pPr>
            <a:r>
              <a:rPr lang="fr-FR" sz="2500" dirty="0"/>
              <a:t>L’OS du Mac est le System. Il va être le maître étalon de tous les systèmes Mac jusqu’en 1997.</a:t>
            </a:r>
          </a:p>
          <a:p>
            <a:pPr marL="0" indent="0">
              <a:buNone/>
            </a:pPr>
            <a:endParaRPr lang="fr-FR" sz="2500" dirty="0"/>
          </a:p>
          <a:p>
            <a:pPr marL="0" indent="0">
              <a:buNone/>
            </a:pPr>
            <a:r>
              <a:rPr lang="fr-FR" sz="2500" dirty="0"/>
              <a:t>Il impose l’interface graphique, la souris, les logiciels graphiques, les polices de caractères. </a:t>
            </a:r>
          </a:p>
          <a:p>
            <a:pPr marL="0" indent="0">
              <a:buNone/>
            </a:pPr>
            <a:endParaRPr lang="fr-FR" dirty="0"/>
          </a:p>
        </p:txBody>
      </p:sp>
    </p:spTree>
    <p:extLst>
      <p:ext uri="{BB962C8B-B14F-4D97-AF65-F5344CB8AC3E}">
        <p14:creationId xmlns:p14="http://schemas.microsoft.com/office/powerpoint/2010/main" val="298169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9A350F5-EABC-B841-8D3C-F106D5C8B8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8500" y="3009900"/>
            <a:ext cx="3251200" cy="2171700"/>
          </a:xfrm>
          <a:prstGeom prst="rect">
            <a:avLst/>
          </a:prstGeom>
        </p:spPr>
      </p:pic>
      <p:pic>
        <p:nvPicPr>
          <p:cNvPr id="4" name="Image 3">
            <a:extLst>
              <a:ext uri="{FF2B5EF4-FFF2-40B4-BE49-F238E27FC236}">
                <a16:creationId xmlns:a16="http://schemas.microsoft.com/office/drawing/2014/main" id="{BFF88BC0-D952-0346-A006-BEFA2DFDC1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08500" cy="3009900"/>
          </a:xfrm>
          <a:prstGeom prst="rect">
            <a:avLst/>
          </a:prstGeom>
        </p:spPr>
      </p:pic>
      <p:pic>
        <p:nvPicPr>
          <p:cNvPr id="5" name="Image 4">
            <a:extLst>
              <a:ext uri="{FF2B5EF4-FFF2-40B4-BE49-F238E27FC236}">
                <a16:creationId xmlns:a16="http://schemas.microsoft.com/office/drawing/2014/main" id="{E198F117-0EE7-E54D-A79F-04826DD505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079" y="5181600"/>
            <a:ext cx="2641600" cy="1562100"/>
          </a:xfrm>
          <a:prstGeom prst="rect">
            <a:avLst/>
          </a:prstGeom>
        </p:spPr>
      </p:pic>
      <p:sp>
        <p:nvSpPr>
          <p:cNvPr id="6" name="ZoneTexte 5">
            <a:extLst>
              <a:ext uri="{FF2B5EF4-FFF2-40B4-BE49-F238E27FC236}">
                <a16:creationId xmlns:a16="http://schemas.microsoft.com/office/drawing/2014/main" id="{BD5914D4-037E-684A-9EDE-BDA28EA8D16A}"/>
              </a:ext>
            </a:extLst>
          </p:cNvPr>
          <p:cNvSpPr txBox="1"/>
          <p:nvPr/>
        </p:nvSpPr>
        <p:spPr>
          <a:xfrm>
            <a:off x="3625702" y="5962650"/>
            <a:ext cx="3279424" cy="369332"/>
          </a:xfrm>
          <a:prstGeom prst="rect">
            <a:avLst/>
          </a:prstGeom>
          <a:noFill/>
        </p:spPr>
        <p:txBody>
          <a:bodyPr wrap="none" rtlCol="0">
            <a:spAutoFit/>
          </a:bodyPr>
          <a:lstStyle/>
          <a:p>
            <a:r>
              <a:rPr lang="fr-FR" dirty="0"/>
              <a:t>Evolution avec effet 3D, </a:t>
            </a:r>
            <a:r>
              <a:rPr lang="fr-FR" dirty="0" err="1"/>
              <a:t>MacOS</a:t>
            </a:r>
            <a:r>
              <a:rPr lang="fr-FR" dirty="0"/>
              <a:t> 8</a:t>
            </a:r>
          </a:p>
        </p:txBody>
      </p:sp>
    </p:spTree>
    <p:extLst>
      <p:ext uri="{BB962C8B-B14F-4D97-AF65-F5344CB8AC3E}">
        <p14:creationId xmlns:p14="http://schemas.microsoft.com/office/powerpoint/2010/main" val="2100165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a:bodyPr>
          <a:lstStyle/>
          <a:p>
            <a:pPr marL="0" indent="0">
              <a:buNone/>
            </a:pPr>
            <a:r>
              <a:rPr lang="fr-FR" dirty="0"/>
              <a:t>1985 : Windows 1.0</a:t>
            </a:r>
            <a:endParaRPr lang="fr-FR" sz="2500" dirty="0"/>
          </a:p>
          <a:p>
            <a:pPr marL="0" indent="0">
              <a:buNone/>
            </a:pPr>
            <a:endParaRPr lang="fr-FR" sz="2500" dirty="0"/>
          </a:p>
          <a:p>
            <a:pPr marL="0" indent="0">
              <a:buNone/>
            </a:pPr>
            <a:r>
              <a:rPr lang="fr-FR" sz="2500" dirty="0"/>
              <a:t>Windows est né après l’interface Mac. Il s’agit d’une surcouche graphique à MS-DOS.</a:t>
            </a:r>
          </a:p>
          <a:p>
            <a:pPr marL="0" indent="0">
              <a:buNone/>
            </a:pPr>
            <a:endParaRPr lang="fr-FR" sz="2500" dirty="0"/>
          </a:p>
          <a:p>
            <a:pPr marL="0" indent="0">
              <a:buNone/>
            </a:pPr>
            <a:r>
              <a:rPr lang="fr-FR" sz="2500" dirty="0"/>
              <a:t>Les premières versions sont très critiquées. </a:t>
            </a:r>
          </a:p>
          <a:p>
            <a:pPr marL="0" indent="0">
              <a:buNone/>
            </a:pPr>
            <a:endParaRPr lang="fr-FR" sz="2500" dirty="0"/>
          </a:p>
          <a:p>
            <a:pPr marL="0" indent="0">
              <a:buNone/>
            </a:pPr>
            <a:r>
              <a:rPr lang="fr-FR" sz="2500" dirty="0"/>
              <a:t>Microsoft commence à développer des interface dès 1981 mais c’est le projet Mac et son interface beaucoup plus avancée qui va inciter Bill Gates à se lancer dans l’aventure : 1983.</a:t>
            </a:r>
          </a:p>
          <a:p>
            <a:pPr marL="0" indent="0">
              <a:buNone/>
            </a:pPr>
            <a:endParaRPr lang="fr-FR" sz="2500" dirty="0"/>
          </a:p>
          <a:p>
            <a:pPr marL="0" indent="0">
              <a:buNone/>
            </a:pPr>
            <a:r>
              <a:rPr lang="fr-FR" sz="2500" dirty="0"/>
              <a:t>Le succès va venir de Windows 3 (1990) et surtout de Windows 3.1 (1992). </a:t>
            </a:r>
            <a:r>
              <a:rPr lang="fr-FR" sz="2500" dirty="0" err="1"/>
              <a:t>Wintel</a:t>
            </a:r>
            <a:r>
              <a:rPr lang="fr-FR" sz="2500" dirty="0"/>
              <a:t> va alors dominer le monde IT</a:t>
            </a:r>
          </a:p>
          <a:p>
            <a:pPr marL="0" indent="0">
              <a:buNone/>
            </a:pPr>
            <a:endParaRPr lang="fr-FR" dirty="0"/>
          </a:p>
        </p:txBody>
      </p:sp>
    </p:spTree>
    <p:extLst>
      <p:ext uri="{BB962C8B-B14F-4D97-AF65-F5344CB8AC3E}">
        <p14:creationId xmlns:p14="http://schemas.microsoft.com/office/powerpoint/2010/main" val="1610125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a:bodyPr>
          <a:lstStyle/>
          <a:p>
            <a:pPr marL="0" indent="0">
              <a:buNone/>
            </a:pPr>
            <a:r>
              <a:rPr lang="fr-FR" dirty="0"/>
              <a:t>1985 : Windows 1.0</a:t>
            </a:r>
            <a:endParaRPr lang="fr-FR" sz="2500" dirty="0"/>
          </a:p>
          <a:p>
            <a:pPr marL="0" indent="0">
              <a:buNone/>
            </a:pPr>
            <a:endParaRPr lang="fr-FR" sz="2500" dirty="0"/>
          </a:p>
          <a:p>
            <a:pPr marL="0" indent="0">
              <a:buNone/>
            </a:pPr>
            <a:r>
              <a:rPr lang="fr-FR" sz="2500" dirty="0"/>
              <a:t>Windows 95 va confirmer la révolution Windows avec une toute nouvelle interface.</a:t>
            </a:r>
          </a:p>
          <a:p>
            <a:pPr marL="0" indent="0">
              <a:buNone/>
            </a:pPr>
            <a:endParaRPr lang="fr-FR" sz="2500" dirty="0"/>
          </a:p>
          <a:p>
            <a:pPr marL="0" indent="0">
              <a:buNone/>
            </a:pPr>
            <a:r>
              <a:rPr lang="fr-FR" sz="2500" dirty="0"/>
              <a:t>Ce sera un immense succès.</a:t>
            </a:r>
          </a:p>
          <a:p>
            <a:pPr marL="0" indent="0">
              <a:buNone/>
            </a:pPr>
            <a:endParaRPr lang="fr-FR" dirty="0"/>
          </a:p>
        </p:txBody>
      </p:sp>
    </p:spTree>
    <p:extLst>
      <p:ext uri="{BB962C8B-B14F-4D97-AF65-F5344CB8AC3E}">
        <p14:creationId xmlns:p14="http://schemas.microsoft.com/office/powerpoint/2010/main" val="1933804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3D89CF0-EA2C-0244-AF6A-5929BEB6B4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6161"/>
            <a:ext cx="9144000" cy="6305678"/>
          </a:xfrm>
          <a:prstGeom prst="rect">
            <a:avLst/>
          </a:prstGeom>
        </p:spPr>
      </p:pic>
    </p:spTree>
    <p:extLst>
      <p:ext uri="{BB962C8B-B14F-4D97-AF65-F5344CB8AC3E}">
        <p14:creationId xmlns:p14="http://schemas.microsoft.com/office/powerpoint/2010/main" val="968897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488950"/>
          </a:xfrm>
        </p:spPr>
        <p:txBody>
          <a:bodyPr/>
          <a:lstStyle/>
          <a:p>
            <a:r>
              <a:rPr lang="fr-FR" dirty="0"/>
              <a:t>François Tonic</a:t>
            </a:r>
          </a:p>
        </p:txBody>
      </p:sp>
      <p:sp>
        <p:nvSpPr>
          <p:cNvPr id="4" name="Espace réservé du texte 3"/>
          <p:cNvSpPr>
            <a:spLocks noGrp="1"/>
          </p:cNvSpPr>
          <p:nvPr>
            <p:ph type="body" sz="half" idx="2"/>
          </p:nvPr>
        </p:nvSpPr>
        <p:spPr>
          <a:xfrm>
            <a:off x="457200" y="855580"/>
            <a:ext cx="3674114" cy="5654842"/>
          </a:xfrm>
        </p:spPr>
        <p:txBody>
          <a:bodyPr>
            <a:normAutofit lnSpcReduction="10000"/>
          </a:bodyPr>
          <a:lstStyle/>
          <a:p>
            <a:r>
              <a:rPr lang="fr-FR" dirty="0"/>
              <a:t>Rédacteur en chef de Programmez!</a:t>
            </a:r>
          </a:p>
          <a:p>
            <a:r>
              <a:rPr lang="fr-FR" dirty="0"/>
              <a:t>Rédacteur en chef de Pharaon Magazine</a:t>
            </a:r>
          </a:p>
          <a:p>
            <a:r>
              <a:rPr lang="fr-FR" dirty="0"/>
              <a:t>Rédacteur en chef de </a:t>
            </a:r>
            <a:r>
              <a:rPr lang="fr-FR" dirty="0" err="1"/>
              <a:t>Cloudmagazine.fr</a:t>
            </a:r>
            <a:endParaRPr lang="fr-FR" dirty="0"/>
          </a:p>
          <a:p>
            <a:r>
              <a:rPr lang="fr-FR" dirty="0"/>
              <a:t>Fondation &amp; Directeur des éditions </a:t>
            </a:r>
            <a:r>
              <a:rPr lang="fr-FR" dirty="0" err="1"/>
              <a:t>Nefer</a:t>
            </a:r>
            <a:r>
              <a:rPr lang="fr-FR" dirty="0"/>
              <a:t>-IT</a:t>
            </a:r>
          </a:p>
          <a:p>
            <a:endParaRPr lang="fr-FR" dirty="0"/>
          </a:p>
          <a:p>
            <a:r>
              <a:rPr lang="fr-FR" dirty="0"/>
              <a:t>Historien</a:t>
            </a:r>
          </a:p>
          <a:p>
            <a:r>
              <a:rPr lang="fr-FR" dirty="0"/>
              <a:t>Ecrivain</a:t>
            </a:r>
          </a:p>
          <a:p>
            <a:r>
              <a:rPr lang="fr-FR" dirty="0"/>
              <a:t>Conférencier IT / archéologie</a:t>
            </a:r>
          </a:p>
          <a:p>
            <a:r>
              <a:rPr lang="fr-FR" dirty="0"/>
              <a:t>Maker</a:t>
            </a:r>
          </a:p>
          <a:p>
            <a:endParaRPr lang="fr-FR" dirty="0"/>
          </a:p>
          <a:p>
            <a:r>
              <a:rPr lang="fr-FR" dirty="0"/>
              <a:t>Journaliste IT / archéologie depuis 21 ans</a:t>
            </a:r>
          </a:p>
          <a:p>
            <a:endParaRPr lang="fr-FR" dirty="0"/>
          </a:p>
          <a:p>
            <a:r>
              <a:rPr lang="fr-FR" dirty="0"/>
              <a:t>Développeur - testeur en SSII durant 7 ans</a:t>
            </a:r>
          </a:p>
          <a:p>
            <a:endParaRPr lang="fr-FR" dirty="0"/>
          </a:p>
          <a:p>
            <a:r>
              <a:rPr lang="fr-FR" dirty="0"/>
              <a:t>Mes premiers codes en 1983 – 84</a:t>
            </a:r>
          </a:p>
          <a:p>
            <a:endParaRPr lang="fr-FR" dirty="0"/>
          </a:p>
          <a:p>
            <a:r>
              <a:rPr lang="fr-FR" dirty="0"/>
              <a:t>Expert du Cloud </a:t>
            </a:r>
            <a:r>
              <a:rPr lang="fr-FR" dirty="0" err="1"/>
              <a:t>Computing</a:t>
            </a:r>
            <a:r>
              <a:rPr lang="fr-FR" dirty="0"/>
              <a:t> depuis 2008</a:t>
            </a:r>
          </a:p>
          <a:p>
            <a:r>
              <a:rPr lang="fr-FR" dirty="0"/>
              <a:t>Gentil évangéliste technologique</a:t>
            </a:r>
          </a:p>
          <a:p>
            <a:endParaRPr lang="fr-FR" dirty="0"/>
          </a:p>
          <a:p>
            <a:r>
              <a:rPr lang="fr-FR" dirty="0" err="1"/>
              <a:t>ftonic@programmez.com</a:t>
            </a:r>
            <a:endParaRPr lang="fr-FR" dirty="0"/>
          </a:p>
          <a:p>
            <a:r>
              <a:rPr lang="fr-FR" dirty="0" err="1"/>
              <a:t>francoistonic@bbox.fr</a:t>
            </a:r>
            <a:endParaRPr lang="fr-FR" dirty="0"/>
          </a:p>
          <a:p>
            <a:r>
              <a:rPr lang="fr-FR" dirty="0">
                <a:hlinkClick r:id="rId2"/>
              </a:rPr>
              <a:t>@francoistonic</a:t>
            </a:r>
            <a:endParaRPr lang="fr-FR" dirty="0"/>
          </a:p>
          <a:p>
            <a:endParaRPr lang="fr-FR" dirty="0"/>
          </a:p>
          <a:p>
            <a:endParaRPr lang="fr-FR" dirty="0"/>
          </a:p>
          <a:p>
            <a:endParaRPr lang="fr-FR" dirty="0"/>
          </a:p>
          <a:p>
            <a:endParaRPr lang="fr-FR" dirty="0"/>
          </a:p>
        </p:txBody>
      </p:sp>
      <p:pic>
        <p:nvPicPr>
          <p:cNvPr id="6" name="Espace réservé du contenu 5" descr="moi_geek.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026335" y="273050"/>
            <a:ext cx="5111750" cy="5853113"/>
          </a:xfrm>
        </p:spPr>
      </p:pic>
    </p:spTree>
    <p:extLst>
      <p:ext uri="{BB962C8B-B14F-4D97-AF65-F5344CB8AC3E}">
        <p14:creationId xmlns:p14="http://schemas.microsoft.com/office/powerpoint/2010/main" val="635243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D4FF695-C408-7C4E-B204-00D745D3C4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3900" y="1270000"/>
            <a:ext cx="5156200" cy="4318000"/>
          </a:xfrm>
          <a:prstGeom prst="rect">
            <a:avLst/>
          </a:prstGeom>
        </p:spPr>
      </p:pic>
    </p:spTree>
    <p:extLst>
      <p:ext uri="{BB962C8B-B14F-4D97-AF65-F5344CB8AC3E}">
        <p14:creationId xmlns:p14="http://schemas.microsoft.com/office/powerpoint/2010/main" val="2060787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a:bodyPr>
          <a:lstStyle/>
          <a:p>
            <a:pPr marL="0" indent="0">
              <a:buNone/>
            </a:pPr>
            <a:r>
              <a:rPr lang="fr-FR" dirty="0" err="1"/>
              <a:t>NeXTStep</a:t>
            </a:r>
            <a:r>
              <a:rPr lang="fr-FR" dirty="0"/>
              <a:t> &amp; </a:t>
            </a:r>
            <a:r>
              <a:rPr lang="fr-FR" dirty="0" err="1"/>
              <a:t>BeOS</a:t>
            </a:r>
            <a:r>
              <a:rPr lang="fr-FR" dirty="0"/>
              <a:t> : </a:t>
            </a:r>
            <a:r>
              <a:rPr lang="fr-FR" sz="3000" dirty="0"/>
              <a:t>une nouvelle génération d’OS</a:t>
            </a:r>
          </a:p>
          <a:p>
            <a:pPr marL="0" indent="0">
              <a:buNone/>
            </a:pPr>
            <a:endParaRPr lang="fr-FR" sz="2500" dirty="0"/>
          </a:p>
          <a:p>
            <a:pPr marL="0" indent="0">
              <a:buNone/>
            </a:pPr>
            <a:r>
              <a:rPr lang="fr-FR" sz="2500" dirty="0"/>
              <a:t>Si Apple et Microsoft dominent le monde des OS. IBM n’y arrive pas et OS/2 s’enfonce. </a:t>
            </a:r>
          </a:p>
          <a:p>
            <a:pPr marL="0" indent="0">
              <a:buNone/>
            </a:pPr>
            <a:endParaRPr lang="fr-FR" sz="2500" dirty="0"/>
          </a:p>
          <a:p>
            <a:pPr marL="0" indent="0">
              <a:buNone/>
            </a:pPr>
            <a:r>
              <a:rPr lang="fr-FR" sz="2500" dirty="0"/>
              <a:t>Steve Jobs veut imposer une nouvelle vision de l’OS avec </a:t>
            </a:r>
            <a:r>
              <a:rPr lang="fr-FR" sz="2500" dirty="0" err="1"/>
              <a:t>NeXT</a:t>
            </a:r>
            <a:r>
              <a:rPr lang="fr-FR" sz="2500" dirty="0"/>
              <a:t> et </a:t>
            </a:r>
            <a:r>
              <a:rPr lang="fr-FR" sz="2500" dirty="0" err="1"/>
              <a:t>NextStep</a:t>
            </a:r>
            <a:r>
              <a:rPr lang="fr-FR" sz="2500" dirty="0"/>
              <a:t> dont la première version sort en 1989.</a:t>
            </a:r>
          </a:p>
          <a:p>
            <a:pPr marL="0" indent="0">
              <a:buNone/>
            </a:pPr>
            <a:endParaRPr lang="fr-FR" sz="2500" dirty="0"/>
          </a:p>
          <a:p>
            <a:pPr marL="0" indent="0">
              <a:buNone/>
            </a:pPr>
            <a:r>
              <a:rPr lang="fr-FR" sz="2500" dirty="0"/>
              <a:t>J-L </a:t>
            </a:r>
            <a:r>
              <a:rPr lang="fr-FR" sz="2500" dirty="0" err="1"/>
              <a:t>Gassée</a:t>
            </a:r>
            <a:r>
              <a:rPr lang="fr-FR" sz="2500" dirty="0"/>
              <a:t>, un ex-Apple, crée en 1991 Be Inc. et dévoile en 95, un système impressionnant : </a:t>
            </a:r>
            <a:r>
              <a:rPr lang="fr-FR" sz="2500" dirty="0" err="1"/>
              <a:t>BeOS</a:t>
            </a:r>
            <a:endParaRPr lang="fr-FR" sz="2500" dirty="0"/>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3310354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a:bodyPr>
          <a:lstStyle/>
          <a:p>
            <a:pPr marL="0" indent="0">
              <a:buNone/>
            </a:pPr>
            <a:r>
              <a:rPr lang="fr-FR" dirty="0" err="1"/>
              <a:t>NeXTStep</a:t>
            </a:r>
            <a:r>
              <a:rPr lang="fr-FR" dirty="0"/>
              <a:t> : un des plus puissants OS </a:t>
            </a:r>
            <a:endParaRPr lang="fr-FR" sz="3000" dirty="0"/>
          </a:p>
          <a:p>
            <a:pPr marL="0" indent="0">
              <a:buNone/>
            </a:pPr>
            <a:endParaRPr lang="fr-FR" sz="2500" dirty="0"/>
          </a:p>
          <a:p>
            <a:pPr marL="0" indent="0">
              <a:buNone/>
            </a:pPr>
            <a:r>
              <a:rPr lang="fr-FR" sz="2500" dirty="0" err="1"/>
              <a:t>NeXTStep</a:t>
            </a:r>
            <a:r>
              <a:rPr lang="fr-FR" sz="2500" dirty="0"/>
              <a:t> est l’un des plus puissants OS des années 90. Il a pu être développé de 0.</a:t>
            </a:r>
          </a:p>
          <a:p>
            <a:pPr marL="0" indent="0">
              <a:buNone/>
            </a:pPr>
            <a:endParaRPr lang="fr-FR" sz="2500" dirty="0"/>
          </a:p>
          <a:p>
            <a:pPr marL="0" indent="0">
              <a:buNone/>
            </a:pPr>
            <a:r>
              <a:rPr lang="fr-FR" sz="2500" dirty="0"/>
              <a:t>C’est un système basé sur BSD avec noyau Mach</a:t>
            </a:r>
          </a:p>
          <a:p>
            <a:pPr marL="0" indent="0">
              <a:buNone/>
            </a:pPr>
            <a:r>
              <a:rPr lang="fr-FR" sz="2500" dirty="0"/>
              <a:t>Il s’appuie sur Objective-C, un langage moderne</a:t>
            </a:r>
          </a:p>
          <a:p>
            <a:pPr marL="0" indent="0">
              <a:buNone/>
            </a:pPr>
            <a:r>
              <a:rPr lang="fr-FR" sz="2500" dirty="0"/>
              <a:t>OS orienté objet</a:t>
            </a:r>
          </a:p>
          <a:p>
            <a:pPr marL="0" indent="0">
              <a:buNone/>
            </a:pPr>
            <a:r>
              <a:rPr lang="fr-FR" sz="2500" dirty="0"/>
              <a:t>Moteur d’affichage novateur : Display PostScript </a:t>
            </a:r>
            <a:r>
              <a:rPr lang="fr-FR" sz="2500" dirty="0" err="1"/>
              <a:t>co</a:t>
            </a:r>
            <a:r>
              <a:rPr lang="fr-FR" sz="2500" dirty="0"/>
              <a:t>-développé avec Adobe</a:t>
            </a:r>
          </a:p>
          <a:p>
            <a:pPr marL="0" indent="0">
              <a:buNone/>
            </a:pPr>
            <a:endParaRPr lang="fr-FR" sz="2500" dirty="0"/>
          </a:p>
          <a:p>
            <a:pPr marL="0" indent="0">
              <a:buNone/>
            </a:pPr>
            <a:r>
              <a:rPr lang="fr-FR" sz="2500" dirty="0"/>
              <a:t>Multitâche </a:t>
            </a:r>
            <a:r>
              <a:rPr lang="fr-FR" sz="2500" dirty="0" err="1"/>
              <a:t>préeemptif</a:t>
            </a:r>
            <a:r>
              <a:rPr lang="fr-FR" sz="2500" dirty="0"/>
              <a:t> par conception</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4204386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9BA7D49-EC9A-5D47-9B4D-C82A7F9533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000" y="787400"/>
            <a:ext cx="7112000" cy="5283200"/>
          </a:xfrm>
          <a:prstGeom prst="rect">
            <a:avLst/>
          </a:prstGeom>
        </p:spPr>
      </p:pic>
    </p:spTree>
    <p:extLst>
      <p:ext uri="{BB962C8B-B14F-4D97-AF65-F5344CB8AC3E}">
        <p14:creationId xmlns:p14="http://schemas.microsoft.com/office/powerpoint/2010/main" val="888945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a:bodyPr>
          <a:lstStyle/>
          <a:p>
            <a:pPr marL="0" indent="0">
              <a:buNone/>
            </a:pPr>
            <a:r>
              <a:rPr lang="fr-FR" dirty="0" err="1"/>
              <a:t>BeOS</a:t>
            </a:r>
            <a:r>
              <a:rPr lang="fr-FR" dirty="0"/>
              <a:t> : un OS qui méritait mieux ! </a:t>
            </a:r>
            <a:endParaRPr lang="fr-FR" sz="3000" dirty="0"/>
          </a:p>
          <a:p>
            <a:pPr marL="0" indent="0">
              <a:buNone/>
            </a:pPr>
            <a:endParaRPr lang="fr-FR" sz="2500" dirty="0"/>
          </a:p>
          <a:p>
            <a:pPr marL="0" indent="0">
              <a:buNone/>
            </a:pPr>
            <a:r>
              <a:rPr lang="fr-FR" sz="2500" dirty="0" err="1"/>
              <a:t>BeOS</a:t>
            </a:r>
            <a:r>
              <a:rPr lang="fr-FR" sz="2500" dirty="0"/>
              <a:t>, un des OS les plus excitants des années 1990.</a:t>
            </a:r>
          </a:p>
          <a:p>
            <a:pPr marL="0" indent="0">
              <a:buNone/>
            </a:pPr>
            <a:endParaRPr lang="fr-FR" sz="2500" dirty="0"/>
          </a:p>
          <a:p>
            <a:pPr marL="0" indent="0">
              <a:buNone/>
            </a:pPr>
            <a:r>
              <a:rPr lang="fr-FR" sz="2500" dirty="0"/>
              <a:t>Après 4 ans de développement, le système sort enfin sur un machine dédiée : </a:t>
            </a:r>
            <a:r>
              <a:rPr lang="fr-FR" sz="2500" dirty="0" err="1"/>
              <a:t>BeBox</a:t>
            </a:r>
            <a:r>
              <a:rPr lang="fr-FR" sz="2500" dirty="0"/>
              <a:t> avant d’être porté sur PowerPC et Intel.</a:t>
            </a:r>
          </a:p>
          <a:p>
            <a:pPr marL="0" indent="0">
              <a:buNone/>
            </a:pPr>
            <a:endParaRPr lang="fr-FR" sz="2500" dirty="0"/>
          </a:p>
          <a:p>
            <a:pPr marL="0" indent="0">
              <a:buNone/>
            </a:pPr>
            <a:r>
              <a:rPr lang="fr-FR" sz="2500" dirty="0"/>
              <a:t>Multiprocesseur, multitâche préemptif, multithreading, système de fichiers 64 bits et journalisé, interface repensée, écrit en C++, couche partiellement Posix, Unicode par conception</a:t>
            </a:r>
          </a:p>
          <a:p>
            <a:pPr marL="0" indent="0">
              <a:buNone/>
            </a:pPr>
            <a:endParaRPr lang="fr-FR" sz="2500" dirty="0"/>
          </a:p>
          <a:p>
            <a:pPr marL="0" indent="0">
              <a:buNone/>
            </a:pPr>
            <a:r>
              <a:rPr lang="fr-FR" sz="2500" dirty="0"/>
              <a:t>Une merveille qui sera un échec total !</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481031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114B08F-E01A-284C-9BE0-2802837561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0800" y="990600"/>
            <a:ext cx="6502400" cy="4876800"/>
          </a:xfrm>
          <a:prstGeom prst="rect">
            <a:avLst/>
          </a:prstGeom>
        </p:spPr>
      </p:pic>
    </p:spTree>
    <p:extLst>
      <p:ext uri="{BB962C8B-B14F-4D97-AF65-F5344CB8AC3E}">
        <p14:creationId xmlns:p14="http://schemas.microsoft.com/office/powerpoint/2010/main" val="956727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a:bodyPr>
          <a:lstStyle/>
          <a:p>
            <a:pPr marL="0" indent="0">
              <a:buNone/>
            </a:pPr>
            <a:r>
              <a:rPr lang="fr-FR" dirty="0"/>
              <a:t>Deux échecs cinglants : Longhorn &amp; Copland</a:t>
            </a:r>
            <a:endParaRPr lang="fr-FR" sz="3000" dirty="0"/>
          </a:p>
          <a:p>
            <a:pPr marL="0" indent="0">
              <a:buNone/>
            </a:pPr>
            <a:endParaRPr lang="fr-FR" sz="2500" dirty="0"/>
          </a:p>
          <a:p>
            <a:pPr marL="0" indent="0">
              <a:buNone/>
            </a:pPr>
            <a:r>
              <a:rPr lang="fr-FR" sz="2500" dirty="0"/>
              <a:t>De nombreux OS vont être des échecs.</a:t>
            </a:r>
          </a:p>
          <a:p>
            <a:pPr marL="0" indent="0">
              <a:buNone/>
            </a:pPr>
            <a:endParaRPr lang="fr-FR" sz="2500" dirty="0"/>
          </a:p>
          <a:p>
            <a:pPr marL="0" indent="0">
              <a:buNone/>
            </a:pPr>
            <a:r>
              <a:rPr lang="fr-FR" sz="2500" dirty="0"/>
              <a:t>Des centaines de développeurs, des centaines de millions $ dépensées, des années de retard.</a:t>
            </a:r>
          </a:p>
          <a:p>
            <a:pPr marL="0" indent="0">
              <a:buNone/>
            </a:pPr>
            <a:endParaRPr lang="fr-FR" sz="2500" dirty="0"/>
          </a:p>
          <a:p>
            <a:pPr marL="0" indent="0">
              <a:buNone/>
            </a:pPr>
            <a:r>
              <a:rPr lang="fr-FR" sz="2500" dirty="0"/>
              <a:t>Et finalement : l’arrêt des projets et un reboot complet</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1940496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5CE157E-EDA9-D64D-9101-72A8EC18A9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27775"/>
            <a:ext cx="9144000" cy="5202450"/>
          </a:xfrm>
          <a:prstGeom prst="rect">
            <a:avLst/>
          </a:prstGeom>
        </p:spPr>
      </p:pic>
    </p:spTree>
    <p:extLst>
      <p:ext uri="{BB962C8B-B14F-4D97-AF65-F5344CB8AC3E}">
        <p14:creationId xmlns:p14="http://schemas.microsoft.com/office/powerpoint/2010/main" val="2487131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FB9C700-6638-6F4C-A3E4-0D7D2061C6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2091113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366D868-98CB-D040-999A-A7EC1605E1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3186822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401C065-A69A-484D-B0D7-31727E6D6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2877" y="0"/>
            <a:ext cx="5118245" cy="6858000"/>
          </a:xfrm>
          <a:prstGeom prst="rect">
            <a:avLst/>
          </a:prstGeom>
        </p:spPr>
      </p:pic>
    </p:spTree>
    <p:extLst>
      <p:ext uri="{BB962C8B-B14F-4D97-AF65-F5344CB8AC3E}">
        <p14:creationId xmlns:p14="http://schemas.microsoft.com/office/powerpoint/2010/main" val="3157722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8FF4747-6E1F-F54A-97B1-1ADA48B2D3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4625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a:bodyPr>
          <a:lstStyle/>
          <a:p>
            <a:pPr marL="0" indent="0">
              <a:buNone/>
            </a:pPr>
            <a:r>
              <a:rPr lang="fr-FR" dirty="0"/>
              <a:t>Copland (1993-1996)</a:t>
            </a:r>
            <a:endParaRPr lang="fr-FR" sz="3000" dirty="0"/>
          </a:p>
          <a:p>
            <a:pPr marL="0" indent="0">
              <a:buNone/>
            </a:pPr>
            <a:endParaRPr lang="fr-FR" sz="2500" dirty="0"/>
          </a:p>
          <a:p>
            <a:pPr marL="0" indent="0">
              <a:buNone/>
            </a:pPr>
            <a:r>
              <a:rPr lang="fr-FR" sz="2500" dirty="0"/>
              <a:t>Le projet Copland prend racine en 1992-93. Apple cherche à remplacer son OS vieillissant. Les fondations évoluent difficilement et Windows est un succès incroyable.</a:t>
            </a:r>
          </a:p>
          <a:p>
            <a:pPr marL="0" indent="0">
              <a:buNone/>
            </a:pPr>
            <a:endParaRPr lang="fr-FR" sz="2500" dirty="0"/>
          </a:p>
          <a:p>
            <a:pPr marL="0" indent="0">
              <a:buNone/>
            </a:pPr>
            <a:r>
              <a:rPr lang="fr-FR" sz="2500" dirty="0"/>
              <a:t>Le rupture technique se veut radicale :</a:t>
            </a:r>
          </a:p>
          <a:p>
            <a:pPr marL="0" indent="0">
              <a:buNone/>
            </a:pPr>
            <a:r>
              <a:rPr lang="fr-FR" sz="2500" dirty="0"/>
              <a:t>Réécriture complète pour PowerPC</a:t>
            </a:r>
          </a:p>
          <a:p>
            <a:pPr marL="0" indent="0">
              <a:buNone/>
            </a:pPr>
            <a:r>
              <a:rPr lang="fr-FR" sz="2500" dirty="0"/>
              <a:t>Technologie </a:t>
            </a:r>
            <a:r>
              <a:rPr lang="fr-FR" sz="2500" dirty="0" err="1"/>
              <a:t>OpenDoc</a:t>
            </a:r>
            <a:r>
              <a:rPr lang="fr-FR" sz="2500" dirty="0"/>
              <a:t> pour système modulaire</a:t>
            </a:r>
          </a:p>
          <a:p>
            <a:pPr marL="0" indent="0">
              <a:buNone/>
            </a:pPr>
            <a:r>
              <a:rPr lang="fr-FR" sz="2500" dirty="0"/>
              <a:t>Nouvelle interface (personnalisable) + Nouvelles couches réseaux </a:t>
            </a:r>
          </a:p>
          <a:p>
            <a:pPr marL="0" indent="0">
              <a:buNone/>
            </a:pPr>
            <a:r>
              <a:rPr lang="fr-FR" sz="2500" dirty="0"/>
              <a:t>Multitâche préemptif, multiprocesseur, gestion I/O nouvelle, </a:t>
            </a:r>
            <a:r>
              <a:rPr lang="fr-FR" sz="2500" dirty="0" err="1"/>
              <a:t>micro-noyau</a:t>
            </a:r>
            <a:r>
              <a:rPr lang="fr-FR" sz="2500" dirty="0"/>
              <a:t>, indépendance par rapport au matériel</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1632932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fontScale="92500"/>
          </a:bodyPr>
          <a:lstStyle/>
          <a:p>
            <a:pPr marL="0" indent="0">
              <a:buNone/>
            </a:pPr>
            <a:r>
              <a:rPr lang="fr-FR" dirty="0"/>
              <a:t>Copland (1993-1996)</a:t>
            </a:r>
            <a:endParaRPr lang="fr-FR" sz="3000" dirty="0"/>
          </a:p>
          <a:p>
            <a:pPr marL="0" indent="0">
              <a:buNone/>
            </a:pPr>
            <a:endParaRPr lang="fr-FR" sz="2500" dirty="0"/>
          </a:p>
          <a:p>
            <a:pPr marL="0" indent="0">
              <a:buNone/>
            </a:pPr>
            <a:r>
              <a:rPr lang="fr-FR" sz="2500" dirty="0"/>
              <a:t>Le projet mobilise des centaines de développeurs mais les équipes travaillent dans leur coin, l’intégration des composants se passe souvent mal et le manque de coordination pénalise le projet.</a:t>
            </a:r>
          </a:p>
          <a:p>
            <a:pPr marL="0" indent="0">
              <a:buNone/>
            </a:pPr>
            <a:endParaRPr lang="fr-FR" sz="2500" dirty="0"/>
          </a:p>
          <a:p>
            <a:pPr marL="0" indent="0">
              <a:buNone/>
            </a:pPr>
            <a:r>
              <a:rPr lang="fr-FR" sz="2500" dirty="0"/>
              <a:t>Au printemps 95, Apple commence à dévoiler les docs et les informations. Les premières versions alpha sortent.</a:t>
            </a:r>
          </a:p>
          <a:p>
            <a:pPr marL="0" indent="0">
              <a:buNone/>
            </a:pPr>
            <a:endParaRPr lang="fr-FR" sz="2500" dirty="0"/>
          </a:p>
          <a:p>
            <a:pPr marL="0" indent="0">
              <a:buNone/>
            </a:pPr>
            <a:r>
              <a:rPr lang="fr-FR" sz="2500" dirty="0"/>
              <a:t>Une DR1 stable est promise pour 1996. Mais en juin 96, la dernière version développeur est instable et exige 2 machines pour fonctionner ! </a:t>
            </a:r>
          </a:p>
          <a:p>
            <a:pPr marL="0" indent="0">
              <a:buNone/>
            </a:pPr>
            <a:endParaRPr lang="fr-FR" sz="2500" dirty="0"/>
          </a:p>
          <a:p>
            <a:pPr marL="0" indent="0">
              <a:buNone/>
            </a:pPr>
            <a:r>
              <a:rPr lang="fr-FR" sz="2500" dirty="0"/>
              <a:t>En août 96, la direction d’Apple stoppe le projet. Il faut chercher ailleurs un nouveau système !</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64244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normAutofit fontScale="85000" lnSpcReduction="10000"/>
          </a:bodyPr>
          <a:lstStyle/>
          <a:p>
            <a:pPr marL="0" indent="0">
              <a:buNone/>
            </a:pPr>
            <a:r>
              <a:rPr lang="fr-FR" dirty="0"/>
              <a:t>Windows Longhorn (2001-2004)</a:t>
            </a:r>
            <a:endParaRPr lang="fr-FR" sz="3000" dirty="0"/>
          </a:p>
          <a:p>
            <a:pPr marL="0" indent="0">
              <a:buNone/>
            </a:pPr>
            <a:endParaRPr lang="fr-FR" sz="2500" dirty="0"/>
          </a:p>
          <a:p>
            <a:pPr marL="0" indent="0">
              <a:buNone/>
            </a:pPr>
            <a:r>
              <a:rPr lang="fr-FR" sz="2500" dirty="0"/>
              <a:t>Windows XP met un terme à plusieurs versions désastreuses. Dès 2001, Microsoft lance le chantier du futur Windows, nom de code : Longhorn.</a:t>
            </a:r>
          </a:p>
          <a:p>
            <a:pPr marL="0" indent="0">
              <a:buNone/>
            </a:pPr>
            <a:endParaRPr lang="fr-FR" sz="2500" dirty="0"/>
          </a:p>
          <a:p>
            <a:pPr marL="0" indent="0">
              <a:buNone/>
            </a:pPr>
            <a:r>
              <a:rPr lang="fr-FR" sz="2500" dirty="0"/>
              <a:t>Les ambitions sont énormes : nouveau système de fichiers (</a:t>
            </a:r>
            <a:r>
              <a:rPr lang="fr-FR" sz="2500" dirty="0" err="1"/>
              <a:t>WinFS</a:t>
            </a:r>
            <a:r>
              <a:rPr lang="fr-FR" sz="2500" dirty="0"/>
              <a:t> en s’appuyant sur XML et le moteur de base de données Yukon), nouveau modèle de développement (</a:t>
            </a:r>
            <a:r>
              <a:rPr lang="fr-FR" sz="2500" dirty="0" err="1"/>
              <a:t>WinFX</a:t>
            </a:r>
            <a:r>
              <a:rPr lang="fr-FR" sz="2500" dirty="0"/>
              <a:t>), nouvelle interface (qui changera presque à chaque </a:t>
            </a:r>
            <a:r>
              <a:rPr lang="fr-FR" sz="2500" dirty="0" err="1"/>
              <a:t>pré-version</a:t>
            </a:r>
            <a:r>
              <a:rPr lang="fr-FR" sz="2500" dirty="0"/>
              <a:t>, </a:t>
            </a:r>
            <a:r>
              <a:rPr lang="fr-FR" sz="2500" dirty="0" err="1"/>
              <a:t>Aero</a:t>
            </a:r>
            <a:r>
              <a:rPr lang="fr-FR" sz="2500" dirty="0"/>
              <a:t> Glass), nouveau noyau, nouvelle gestion I/O</a:t>
            </a:r>
          </a:p>
          <a:p>
            <a:pPr marL="0" indent="0">
              <a:buNone/>
            </a:pPr>
            <a:endParaRPr lang="fr-FR" sz="2500" dirty="0"/>
          </a:p>
          <a:p>
            <a:pPr marL="0" indent="0">
              <a:buNone/>
            </a:pPr>
            <a:r>
              <a:rPr lang="fr-FR" sz="2500" dirty="0"/>
              <a:t>Mais les équipes communiquent pas ou très mal. Les composants ont du mal à s’intégrer. Les retards se multiplient et Microsoft n’arrive pas à stabiliser l’ensemble des couches. </a:t>
            </a:r>
          </a:p>
          <a:p>
            <a:pPr marL="0" indent="0">
              <a:buNone/>
            </a:pPr>
            <a:endParaRPr lang="fr-FR" sz="2500" dirty="0"/>
          </a:p>
          <a:p>
            <a:pPr marL="0" indent="0">
              <a:buNone/>
            </a:pPr>
            <a:r>
              <a:rPr lang="fr-FR" sz="2500" dirty="0"/>
              <a:t>Pour éviter de tout perdre, Microsoft arrête Longhorn et reboote le projet durant l’été 2004. L’éditeur coupe dans les fonctions pour tenir les délais et réussir à sortir un système stable. Ce sera Windows Vista en 2006…</a:t>
            </a:r>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1135331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970D11B-5CB3-6F41-9922-30A2680888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08169"/>
            <a:ext cx="9144000" cy="4841662"/>
          </a:xfrm>
          <a:prstGeom prst="rect">
            <a:avLst/>
          </a:prstGeom>
        </p:spPr>
      </p:pic>
      <p:sp>
        <p:nvSpPr>
          <p:cNvPr id="10" name="ZoneTexte 9">
            <a:extLst>
              <a:ext uri="{FF2B5EF4-FFF2-40B4-BE49-F238E27FC236}">
                <a16:creationId xmlns:a16="http://schemas.microsoft.com/office/drawing/2014/main" id="{C87A90C8-F2B9-D847-A2E1-EDAE2583EF54}"/>
              </a:ext>
            </a:extLst>
          </p:cNvPr>
          <p:cNvSpPr txBox="1"/>
          <p:nvPr/>
        </p:nvSpPr>
        <p:spPr>
          <a:xfrm>
            <a:off x="2604976" y="6198781"/>
            <a:ext cx="4613122" cy="369332"/>
          </a:xfrm>
          <a:prstGeom prst="rect">
            <a:avLst/>
          </a:prstGeom>
          <a:noFill/>
        </p:spPr>
        <p:txBody>
          <a:bodyPr wrap="none" rtlCol="0">
            <a:spAutoFit/>
          </a:bodyPr>
          <a:lstStyle/>
          <a:p>
            <a:r>
              <a:rPr lang="fr-FR" dirty="0"/>
              <a:t>Architecture de Windows Longhorn (PDC 2003)</a:t>
            </a:r>
          </a:p>
        </p:txBody>
      </p:sp>
    </p:spTree>
    <p:extLst>
      <p:ext uri="{BB962C8B-B14F-4D97-AF65-F5344CB8AC3E}">
        <p14:creationId xmlns:p14="http://schemas.microsoft.com/office/powerpoint/2010/main" val="1571087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7BA2CE0-B977-CF48-8090-7515F171FD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9500" y="1466850"/>
            <a:ext cx="6985000" cy="3924300"/>
          </a:xfrm>
          <a:prstGeom prst="rect">
            <a:avLst/>
          </a:prstGeom>
        </p:spPr>
      </p:pic>
    </p:spTree>
    <p:extLst>
      <p:ext uri="{BB962C8B-B14F-4D97-AF65-F5344CB8AC3E}">
        <p14:creationId xmlns:p14="http://schemas.microsoft.com/office/powerpoint/2010/main" val="2448409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658384"/>
            <a:ext cx="9144000" cy="1952306"/>
          </a:xfrm>
        </p:spPr>
        <p:txBody>
          <a:bodyPr>
            <a:normAutofit fontScale="90000"/>
          </a:bodyPr>
          <a:lstStyle/>
          <a:p>
            <a:br>
              <a:rPr lang="fr-FR" sz="5500" dirty="0">
                <a:solidFill>
                  <a:srgbClr val="FF0000"/>
                </a:solidFill>
              </a:rPr>
            </a:br>
            <a:br>
              <a:rPr lang="fr-FR" sz="5500" dirty="0">
                <a:solidFill>
                  <a:srgbClr val="FF0000"/>
                </a:solidFill>
              </a:rPr>
            </a:br>
            <a:br>
              <a:rPr lang="fr-FR" sz="5500" dirty="0">
                <a:solidFill>
                  <a:srgbClr val="FF0000"/>
                </a:solidFill>
              </a:rPr>
            </a:br>
            <a:br>
              <a:rPr lang="fr-FR" sz="5500" dirty="0">
                <a:solidFill>
                  <a:srgbClr val="FF0000"/>
                </a:solidFill>
              </a:rPr>
            </a:br>
            <a:r>
              <a:rPr lang="fr-FR" sz="5500" dirty="0" err="1">
                <a:solidFill>
                  <a:srgbClr val="FF0000"/>
                </a:solidFill>
              </a:rPr>
              <a:t>Dev</a:t>
            </a:r>
            <a:r>
              <a:rPr lang="fr-FR" sz="5500" dirty="0" err="1"/>
              <a:t>CON</a:t>
            </a:r>
            <a:r>
              <a:rPr lang="fr-FR" sz="5500" dirty="0"/>
              <a:t> #7</a:t>
            </a:r>
            <a:br>
              <a:rPr lang="fr-FR" sz="5500" dirty="0">
                <a:solidFill>
                  <a:srgbClr val="FF0000"/>
                </a:solidFill>
              </a:rPr>
            </a:br>
            <a:r>
              <a:rPr lang="fr-FR" sz="8000" dirty="0">
                <a:solidFill>
                  <a:srgbClr val="FF0000"/>
                </a:solidFill>
              </a:rPr>
              <a:t>13 décembre 2018</a:t>
            </a:r>
            <a:br>
              <a:rPr lang="fr-FR" sz="15000" dirty="0"/>
            </a:br>
            <a:endParaRPr lang="fr-FR" sz="15000" dirty="0"/>
          </a:p>
        </p:txBody>
      </p:sp>
    </p:spTree>
    <p:extLst>
      <p:ext uri="{BB962C8B-B14F-4D97-AF65-F5344CB8AC3E}">
        <p14:creationId xmlns:p14="http://schemas.microsoft.com/office/powerpoint/2010/main" val="428730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658384"/>
            <a:ext cx="9144000" cy="1952306"/>
          </a:xfrm>
        </p:spPr>
        <p:txBody>
          <a:bodyPr>
            <a:normAutofit/>
          </a:bodyPr>
          <a:lstStyle/>
          <a:p>
            <a:r>
              <a:rPr lang="fr-FR" sz="5500" dirty="0">
                <a:solidFill>
                  <a:srgbClr val="FF0000"/>
                </a:solidFill>
              </a:rPr>
              <a:t>La suite des conférences !</a:t>
            </a:r>
            <a:endParaRPr lang="fr-FR" sz="15000" dirty="0"/>
          </a:p>
        </p:txBody>
      </p:sp>
    </p:spTree>
    <p:extLst>
      <p:ext uri="{BB962C8B-B14F-4D97-AF65-F5344CB8AC3E}">
        <p14:creationId xmlns:p14="http://schemas.microsoft.com/office/powerpoint/2010/main" val="21261140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F2BDD25-E13B-9549-8168-AC7F34ADA2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9210"/>
            <a:ext cx="9144000" cy="6302980"/>
          </a:xfrm>
          <a:prstGeom prst="rect">
            <a:avLst/>
          </a:prstGeom>
        </p:spPr>
      </p:pic>
      <p:sp>
        <p:nvSpPr>
          <p:cNvPr id="5" name="ZoneTexte 4">
            <a:extLst>
              <a:ext uri="{FF2B5EF4-FFF2-40B4-BE49-F238E27FC236}">
                <a16:creationId xmlns:a16="http://schemas.microsoft.com/office/drawing/2014/main" id="{C343761D-E743-9749-AB14-8CAC71E2A80C}"/>
              </a:ext>
            </a:extLst>
          </p:cNvPr>
          <p:cNvSpPr txBox="1"/>
          <p:nvPr/>
        </p:nvSpPr>
        <p:spPr>
          <a:xfrm>
            <a:off x="2474983" y="6339840"/>
            <a:ext cx="4194033" cy="369332"/>
          </a:xfrm>
          <a:prstGeom prst="rect">
            <a:avLst/>
          </a:prstGeom>
          <a:noFill/>
        </p:spPr>
        <p:txBody>
          <a:bodyPr wrap="square" rtlCol="0">
            <a:spAutoFit/>
          </a:bodyPr>
          <a:lstStyle/>
          <a:p>
            <a:r>
              <a:rPr lang="fr-FR" dirty="0"/>
              <a:t>https://</a:t>
            </a:r>
            <a:r>
              <a:rPr lang="fr-FR" dirty="0" err="1"/>
              <a:t>fr.ulule.com</a:t>
            </a:r>
            <a:r>
              <a:rPr lang="fr-FR" dirty="0"/>
              <a:t>/histoire-informatique/</a:t>
            </a:r>
          </a:p>
        </p:txBody>
      </p:sp>
    </p:spTree>
    <p:extLst>
      <p:ext uri="{BB962C8B-B14F-4D97-AF65-F5344CB8AC3E}">
        <p14:creationId xmlns:p14="http://schemas.microsoft.com/office/powerpoint/2010/main" val="1271951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lstStyle/>
          <a:p>
            <a:pPr marL="0" indent="0">
              <a:buNone/>
            </a:pPr>
            <a:r>
              <a:rPr lang="fr-FR" dirty="0">
                <a:solidFill>
                  <a:srgbClr val="FF0000"/>
                </a:solidFill>
              </a:rPr>
              <a:t>Meetup</a:t>
            </a:r>
            <a:r>
              <a:rPr lang="fr-FR" dirty="0"/>
              <a:t>#2 : agenda</a:t>
            </a:r>
            <a:endParaRPr lang="fr-FR" sz="2500" dirty="0"/>
          </a:p>
          <a:p>
            <a:pPr marL="0" indent="0">
              <a:buNone/>
            </a:pPr>
            <a:endParaRPr lang="fr-FR" sz="2500" dirty="0"/>
          </a:p>
          <a:p>
            <a:pPr marL="0" indent="0">
              <a:buNone/>
            </a:pPr>
            <a:endParaRPr lang="fr-FR" sz="2500" dirty="0"/>
          </a:p>
          <a:p>
            <a:pPr marL="0" indent="0">
              <a:buNone/>
            </a:pPr>
            <a:endParaRPr lang="fr-FR" sz="2500" dirty="0"/>
          </a:p>
          <a:p>
            <a:pPr marL="0" indent="0">
              <a:buNone/>
            </a:pPr>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1764210138"/>
              </p:ext>
            </p:extLst>
          </p:nvPr>
        </p:nvGraphicFramePr>
        <p:xfrm>
          <a:off x="1214130" y="1419911"/>
          <a:ext cx="6715739" cy="3799214"/>
        </p:xfrm>
        <a:graphic>
          <a:graphicData uri="http://schemas.openxmlformats.org/drawingml/2006/table">
            <a:tbl>
              <a:tblPr firstRow="1" bandRow="1">
                <a:tableStyleId>{3C2FFA5D-87B4-456A-9821-1D502468CF0F}</a:tableStyleId>
              </a:tblPr>
              <a:tblGrid>
                <a:gridCol w="1622743">
                  <a:extLst>
                    <a:ext uri="{9D8B030D-6E8A-4147-A177-3AD203B41FA5}">
                      <a16:colId xmlns:a16="http://schemas.microsoft.com/office/drawing/2014/main" val="20000"/>
                    </a:ext>
                  </a:extLst>
                </a:gridCol>
                <a:gridCol w="5092996">
                  <a:extLst>
                    <a:ext uri="{9D8B030D-6E8A-4147-A177-3AD203B41FA5}">
                      <a16:colId xmlns:a16="http://schemas.microsoft.com/office/drawing/2014/main" val="20001"/>
                    </a:ext>
                  </a:extLst>
                </a:gridCol>
              </a:tblGrid>
              <a:tr h="411816">
                <a:tc>
                  <a:txBody>
                    <a:bodyPr/>
                    <a:lstStyle/>
                    <a:p>
                      <a:endParaRPr lang="fr-FR" dirty="0"/>
                    </a:p>
                  </a:txBody>
                  <a:tcPr/>
                </a:tc>
                <a:tc>
                  <a:txBody>
                    <a:bodyPr/>
                    <a:lstStyle/>
                    <a:p>
                      <a:r>
                        <a:rPr lang="fr-FR" dirty="0"/>
                        <a:t>Sessions</a:t>
                      </a:r>
                    </a:p>
                  </a:txBody>
                  <a:tcPr/>
                </a:tc>
                <a:extLst>
                  <a:ext uri="{0D108BD9-81ED-4DB2-BD59-A6C34878D82A}">
                    <a16:rowId xmlns:a16="http://schemas.microsoft.com/office/drawing/2014/main" val="10000"/>
                  </a:ext>
                </a:extLst>
              </a:tr>
              <a:tr h="411816">
                <a:tc>
                  <a:txBody>
                    <a:bodyPr/>
                    <a:lstStyle/>
                    <a:p>
                      <a:r>
                        <a:rPr lang="fr-FR" dirty="0"/>
                        <a:t>19h</a:t>
                      </a:r>
                    </a:p>
                  </a:txBody>
                  <a:tcPr/>
                </a:tc>
                <a:tc>
                  <a:txBody>
                    <a:bodyPr/>
                    <a:lstStyle/>
                    <a:p>
                      <a:r>
                        <a:rPr lang="fr-FR" dirty="0"/>
                        <a:t>Introduction au </a:t>
                      </a:r>
                      <a:r>
                        <a:rPr lang="fr-FR" dirty="0" err="1"/>
                        <a:t>Meetup</a:t>
                      </a:r>
                      <a:r>
                        <a:rPr lang="fr-FR" dirty="0"/>
                        <a:t> : François Tonic</a:t>
                      </a:r>
                      <a:endParaRPr lang="fr-FR" b="1" dirty="0"/>
                    </a:p>
                  </a:txBody>
                  <a:tcPr/>
                </a:tc>
                <a:extLst>
                  <a:ext uri="{0D108BD9-81ED-4DB2-BD59-A6C34878D82A}">
                    <a16:rowId xmlns:a16="http://schemas.microsoft.com/office/drawing/2014/main" val="10001"/>
                  </a:ext>
                </a:extLst>
              </a:tr>
              <a:tr h="710805">
                <a:tc>
                  <a:txBody>
                    <a:bodyPr/>
                    <a:lstStyle/>
                    <a:p>
                      <a:r>
                        <a:rPr lang="fr-FR" dirty="0"/>
                        <a:t>19h10 – 19h30</a:t>
                      </a:r>
                    </a:p>
                  </a:txBody>
                  <a:tcPr/>
                </a:tc>
                <a:tc>
                  <a:txBody>
                    <a:bodyPr/>
                    <a:lstStyle/>
                    <a:p>
                      <a:r>
                        <a:rPr lang="fr-FR" b="1" dirty="0"/>
                        <a:t>Aperçu (très) rapide des OS</a:t>
                      </a:r>
                    </a:p>
                    <a:p>
                      <a:r>
                        <a:rPr lang="fr-FR" sz="1800" b="0" dirty="0"/>
                        <a:t>François Tonic</a:t>
                      </a:r>
                      <a:endParaRPr lang="fr-FR" b="1" dirty="0"/>
                    </a:p>
                  </a:txBody>
                  <a:tcPr/>
                </a:tc>
                <a:extLst>
                  <a:ext uri="{0D108BD9-81ED-4DB2-BD59-A6C34878D82A}">
                    <a16:rowId xmlns:a16="http://schemas.microsoft.com/office/drawing/2014/main" val="10002"/>
                  </a:ext>
                </a:extLst>
              </a:tr>
              <a:tr h="913892">
                <a:tc>
                  <a:txBody>
                    <a:bodyPr/>
                    <a:lstStyle/>
                    <a:p>
                      <a:r>
                        <a:rPr lang="fr-FR" dirty="0"/>
                        <a:t>19h35</a:t>
                      </a:r>
                      <a:r>
                        <a:rPr lang="fr-FR" baseline="0" dirty="0"/>
                        <a:t> – 20h15</a:t>
                      </a:r>
                      <a:endParaRPr lang="fr-F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b="1" dirty="0"/>
                        <a:t>Atari ST : le système TOS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b="0" dirty="0"/>
                        <a:t>Vincent Rivière &amp; Frédéric </a:t>
                      </a:r>
                      <a:r>
                        <a:rPr lang="fr-FR" sz="1600" b="0" dirty="0" err="1"/>
                        <a:t>Sagez</a:t>
                      </a:r>
                      <a:endParaRPr lang="fr-FR" sz="1600" b="0" dirty="0"/>
                    </a:p>
                    <a:p>
                      <a:endParaRPr lang="fr-FR" sz="1500" b="1" dirty="0"/>
                    </a:p>
                  </a:txBody>
                  <a:tcPr/>
                </a:tc>
                <a:extLst>
                  <a:ext uri="{0D108BD9-81ED-4DB2-BD59-A6C34878D82A}">
                    <a16:rowId xmlns:a16="http://schemas.microsoft.com/office/drawing/2014/main" val="10003"/>
                  </a:ext>
                </a:extLst>
              </a:tr>
              <a:tr h="411816">
                <a:tc>
                  <a:txBody>
                    <a:bodyPr/>
                    <a:lstStyle/>
                    <a:p>
                      <a:r>
                        <a:rPr lang="fr-FR" dirty="0"/>
                        <a:t>20h20 – 21h</a:t>
                      </a:r>
                    </a:p>
                  </a:txBody>
                  <a:tcPr/>
                </a:tc>
                <a:tc>
                  <a:txBody>
                    <a:bodyPr/>
                    <a:lstStyle/>
                    <a:p>
                      <a:r>
                        <a:rPr lang="fr-FR" b="1" dirty="0"/>
                        <a:t>Amiga : </a:t>
                      </a:r>
                      <a:r>
                        <a:rPr lang="fr-FR" b="1" dirty="0" err="1"/>
                        <a:t>AmigaOS</a:t>
                      </a:r>
                      <a:r>
                        <a:rPr lang="fr-FR" b="1" dirty="0"/>
                        <a:t> + </a:t>
                      </a:r>
                      <a:r>
                        <a:rPr lang="fr-FR" b="1" dirty="0" err="1"/>
                        <a:t>Workbench</a:t>
                      </a:r>
                      <a:endParaRPr lang="fr-FR" b="1" dirty="0"/>
                    </a:p>
                    <a:p>
                      <a:r>
                        <a:rPr lang="fr-FR" sz="1800" b="0" dirty="0"/>
                        <a:t>Christophe </a:t>
                      </a:r>
                      <a:r>
                        <a:rPr lang="fr-FR" sz="1800" b="0" dirty="0" err="1"/>
                        <a:t>Pichaud</a:t>
                      </a:r>
                      <a:endParaRPr lang="fr-FR" sz="1800" b="0" dirty="0"/>
                    </a:p>
                  </a:txBody>
                  <a:tcPr/>
                </a:tc>
                <a:extLst>
                  <a:ext uri="{0D108BD9-81ED-4DB2-BD59-A6C34878D82A}">
                    <a16:rowId xmlns:a16="http://schemas.microsoft.com/office/drawing/2014/main" val="10004"/>
                  </a:ext>
                </a:extLst>
              </a:tr>
              <a:tr h="710805">
                <a:tc>
                  <a:txBody>
                    <a:bodyPr/>
                    <a:lstStyle/>
                    <a:p>
                      <a:r>
                        <a:rPr lang="fr-FR" dirty="0"/>
                        <a:t>21h - …</a:t>
                      </a:r>
                    </a:p>
                  </a:txBody>
                  <a:tcPr/>
                </a:tc>
                <a:tc>
                  <a:txBody>
                    <a:bodyPr/>
                    <a:lstStyle/>
                    <a:p>
                      <a:r>
                        <a:rPr lang="fr-FR" dirty="0"/>
                        <a:t>Echange + </a:t>
                      </a:r>
                      <a:r>
                        <a:rPr lang="fr-FR" dirty="0" err="1"/>
                        <a:t>miniParty</a:t>
                      </a:r>
                      <a:endParaRPr lang="fr-FR" b="1"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4819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E6EDA7-9432-FD4F-B98F-D4EB578F29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00797"/>
            <a:ext cx="9144000" cy="4656406"/>
          </a:xfrm>
          <a:prstGeom prst="rect">
            <a:avLst/>
          </a:prstGeom>
        </p:spPr>
      </p:pic>
    </p:spTree>
    <p:extLst>
      <p:ext uri="{BB962C8B-B14F-4D97-AF65-F5344CB8AC3E}">
        <p14:creationId xmlns:p14="http://schemas.microsoft.com/office/powerpoint/2010/main" val="1166243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0208"/>
            <a:ext cx="8229600" cy="6218620"/>
          </a:xfrm>
        </p:spPr>
        <p:txBody>
          <a:bodyPr/>
          <a:lstStyle/>
          <a:p>
            <a:pPr marL="0" indent="0">
              <a:buNone/>
            </a:pPr>
            <a:r>
              <a:rPr lang="fr-FR" dirty="0"/>
              <a:t>Aperçu (très) rapide des OS</a:t>
            </a:r>
            <a:endParaRPr lang="fr-FR" sz="2500" dirty="0"/>
          </a:p>
          <a:p>
            <a:pPr marL="0" indent="0">
              <a:buNone/>
            </a:pPr>
            <a:endParaRPr lang="fr-FR" sz="2500" dirty="0"/>
          </a:p>
          <a:p>
            <a:pPr marL="0" indent="0">
              <a:buNone/>
            </a:pPr>
            <a:r>
              <a:rPr lang="fr-FR" sz="2500" dirty="0"/>
              <a:t>Au départ, les premiers ordinateurs n’ont pas de système proprement dit.</a:t>
            </a:r>
          </a:p>
          <a:p>
            <a:pPr marL="0" indent="0">
              <a:buNone/>
            </a:pPr>
            <a:endParaRPr lang="fr-FR" sz="2500" dirty="0"/>
          </a:p>
          <a:p>
            <a:pPr marL="0" indent="0">
              <a:buNone/>
            </a:pPr>
            <a:r>
              <a:rPr lang="fr-FR" sz="2500" dirty="0"/>
              <a:t>On saisit / on rentre les instructions directement sur la machine comme le </a:t>
            </a:r>
            <a:r>
              <a:rPr lang="fr-FR" sz="2500" dirty="0" err="1"/>
              <a:t>Micral</a:t>
            </a:r>
            <a:r>
              <a:rPr lang="fr-FR" sz="2500" dirty="0"/>
              <a:t> N ou l’</a:t>
            </a:r>
            <a:r>
              <a:rPr lang="fr-FR" sz="2500" dirty="0" err="1"/>
              <a:t>Altair</a:t>
            </a:r>
            <a:r>
              <a:rPr lang="fr-FR" sz="2500" dirty="0"/>
              <a:t>.</a:t>
            </a:r>
          </a:p>
          <a:p>
            <a:pPr marL="0" indent="0">
              <a:buNone/>
            </a:pPr>
            <a:endParaRPr lang="fr-FR" sz="2500" dirty="0"/>
          </a:p>
          <a:p>
            <a:pPr marL="0" indent="0">
              <a:buNone/>
            </a:pPr>
            <a:r>
              <a:rPr lang="fr-FR" sz="2500" dirty="0"/>
              <a:t>Avec la mémoire et les rubans perforés, on peut stocker et charger des logiciels pour les exécuter. La K7 sera le premier support pour stocker les programmes et données sur un micro-ordinateur même si la disquette existe aussi </a:t>
            </a:r>
            <a:r>
              <a:rPr lang="fr-FR" sz="2500" dirty="0">
                <a:sym typeface="Wingdings" pitchFamily="2" charset="2"/>
              </a:rPr>
              <a:t></a:t>
            </a:r>
            <a:endParaRPr lang="fr-FR" sz="2500" dirty="0"/>
          </a:p>
          <a:p>
            <a:pPr marL="0" indent="0">
              <a:buNone/>
            </a:pPr>
            <a:endParaRPr lang="fr-FR" sz="2500" dirty="0"/>
          </a:p>
          <a:p>
            <a:pPr marL="0" indent="0">
              <a:buNone/>
            </a:pPr>
            <a:endParaRPr lang="fr-FR" dirty="0"/>
          </a:p>
        </p:txBody>
      </p:sp>
    </p:spTree>
    <p:extLst>
      <p:ext uri="{BB962C8B-B14F-4D97-AF65-F5344CB8AC3E}">
        <p14:creationId xmlns:p14="http://schemas.microsoft.com/office/powerpoint/2010/main" val="3320786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25DCC3A-C400-8846-B82B-FCE2E049BA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07720"/>
            <a:ext cx="9144000" cy="5139685"/>
          </a:xfrm>
          <a:prstGeom prst="rect">
            <a:avLst/>
          </a:prstGeom>
        </p:spPr>
      </p:pic>
      <p:pic>
        <p:nvPicPr>
          <p:cNvPr id="5" name="Image 4">
            <a:extLst>
              <a:ext uri="{FF2B5EF4-FFF2-40B4-BE49-F238E27FC236}">
                <a16:creationId xmlns:a16="http://schemas.microsoft.com/office/drawing/2014/main" id="{0C8E8EF6-BFE8-D649-9C73-C042DCDDE3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2750" y="0"/>
            <a:ext cx="5778500" cy="2590800"/>
          </a:xfrm>
          <a:prstGeom prst="rect">
            <a:avLst/>
          </a:prstGeom>
        </p:spPr>
      </p:pic>
    </p:spTree>
    <p:extLst>
      <p:ext uri="{BB962C8B-B14F-4D97-AF65-F5344CB8AC3E}">
        <p14:creationId xmlns:p14="http://schemas.microsoft.com/office/powerpoint/2010/main" val="216849973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1575</TotalTime>
  <Words>1863</Words>
  <Application>Microsoft Macintosh PowerPoint</Application>
  <PresentationFormat>Affichage à l'écran (4:3)</PresentationFormat>
  <Paragraphs>244</Paragraphs>
  <Slides>47</Slides>
  <Notes>11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47</vt:i4>
      </vt:variant>
    </vt:vector>
  </HeadingPairs>
  <TitlesOfParts>
    <vt:vector size="51" baseType="lpstr">
      <vt:lpstr>Arial</vt:lpstr>
      <vt:lpstr>Calibri</vt:lpstr>
      <vt:lpstr>Wingdings</vt:lpstr>
      <vt:lpstr>Thème Office</vt:lpstr>
      <vt:lpstr> Meetup#2 </vt:lpstr>
      <vt:lpstr>Présentation PowerPoint</vt:lpstr>
      <vt:lpstr>François Tonic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DevCON #7 13 décembre 2018 </vt:lpstr>
      <vt:lpstr>La suite des conférences !</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DevCon #2 Les nouvelles architectures</dc:title>
  <dc:creator>francois tonic</dc:creator>
  <cp:lastModifiedBy>francois tonic</cp:lastModifiedBy>
  <cp:revision>104</cp:revision>
  <cp:lastPrinted>2018-09-11T07:11:59Z</cp:lastPrinted>
  <dcterms:created xsi:type="dcterms:W3CDTF">2016-09-26T10:24:26Z</dcterms:created>
  <dcterms:modified xsi:type="dcterms:W3CDTF">2018-09-14T13:21:54Z</dcterms:modified>
</cp:coreProperties>
</file>