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olang.org/pkg/#stdlib" TargetMode="External"/><Relationship Id="rId3" Type="http://schemas.openxmlformats.org/officeDocument/2006/relationships/hyperlink" Target="https://tour.golang.org/" TargetMode="External"/><Relationship Id="rId4" Type="http://schemas.openxmlformats.org/officeDocument/2006/relationships/hyperlink" Target="https://github.com/golang/go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obyexample.com/channel-synchronization" TargetMode="External"/><Relationship Id="rId3" Type="http://schemas.openxmlformats.org/officeDocument/2006/relationships/image" Target="../media/image12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obyexample.com/select" TargetMode="External"/><Relationship Id="rId3" Type="http://schemas.openxmlformats.org/officeDocument/2006/relationships/image" Target="../media/image14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écouvrir G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Découvrir Go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ang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Langages</a:t>
            </a:r>
          </a:p>
        </p:txBody>
      </p:sp>
      <p:pic>
        <p:nvPicPr>
          <p:cNvPr id="145" name="Capture d’écran 2020-01-14 à 09.41.27.png" descr="Capture d’écran 2020-01-14 à 09.41.27.png"/>
          <p:cNvPicPr>
            <a:picLocks noChangeAspect="1"/>
          </p:cNvPicPr>
          <p:nvPr/>
        </p:nvPicPr>
        <p:blipFill>
          <a:blip r:embed="rId2">
            <a:extLst/>
          </a:blip>
          <a:srcRect l="1878" t="0" r="1878" b="0"/>
          <a:stretch>
            <a:fillRect/>
          </a:stretch>
        </p:blipFill>
        <p:spPr>
          <a:xfrm>
            <a:off x="2971800" y="3041650"/>
            <a:ext cx="7061200" cy="5397500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Qualit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Qualité</a:t>
            </a:r>
          </a:p>
        </p:txBody>
      </p:sp>
      <p:sp>
        <p:nvSpPr>
          <p:cNvPr id="439" name="Tes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Tests</a:t>
            </a:r>
          </a:p>
          <a:p>
            <a:pPr/>
            <a:r>
              <a:t>Benchmarks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erforma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Performances</a:t>
            </a:r>
          </a:p>
        </p:txBody>
      </p:sp>
      <p:sp>
        <p:nvSpPr>
          <p:cNvPr id="442" name="Concurrenc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Concurrency</a:t>
            </a:r>
          </a:p>
          <a:p>
            <a:pPr/>
            <a:r>
              <a:t>Multi-cœurs</a:t>
            </a:r>
          </a:p>
          <a:p>
            <a:pPr/>
            <a:r>
              <a:t>Horizontal scaling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Microserv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Microservice</a:t>
            </a:r>
          </a:p>
        </p:txBody>
      </p:sp>
      <p:sp>
        <p:nvSpPr>
          <p:cNvPr id="445" name="Docker / Kuberne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Docker / Kubernetes</a:t>
            </a:r>
          </a:p>
          <a:p>
            <a:pPr/>
            <a:r>
              <a:t>Communications</a:t>
            </a:r>
          </a:p>
          <a:p>
            <a:pPr/>
            <a:r>
              <a:t>Services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448" name="Simple à apprend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Simple à apprendre </a:t>
            </a:r>
          </a:p>
          <a:p>
            <a:pPr/>
            <a:r>
              <a:t>Fiable</a:t>
            </a:r>
          </a:p>
          <a:p>
            <a:pPr/>
            <a:r>
              <a:t>Robuste</a:t>
            </a:r>
          </a:p>
          <a:p>
            <a:pPr/>
            <a:r>
              <a:t>Ecosystème riche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pic>
        <p:nvPicPr>
          <p:cNvPr id="4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3149600"/>
            <a:ext cx="3225800" cy="345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pic>
        <p:nvPicPr>
          <p:cNvPr id="4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3149600"/>
            <a:ext cx="3225800" cy="345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éfé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Références</a:t>
            </a:r>
          </a:p>
        </p:txBody>
      </p:sp>
      <p:sp>
        <p:nvSpPr>
          <p:cNvPr id="457" name="Doc - golang.org/pk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Doc - </a:t>
            </a:r>
            <a:r>
              <a:rPr u="sng">
                <a:hlinkClick r:id="rId2" invalidUrl="" action="" tgtFrame="" tooltip="" history="1" highlightClick="0" endSnd="0"/>
              </a:rPr>
              <a:t>golang.org/pkg</a:t>
            </a:r>
          </a:p>
          <a:p>
            <a:pPr/>
            <a:r>
              <a:t>Tour - </a:t>
            </a:r>
            <a:r>
              <a:rPr u="sng">
                <a:hlinkClick r:id="rId3" invalidUrl="" action="" tgtFrame="" tooltip="" history="1" highlightClick="0" endSnd="0"/>
              </a:rPr>
              <a:t>tour.golang.org</a:t>
            </a:r>
          </a:p>
          <a:p>
            <a:pPr/>
            <a:r>
              <a:t>Source - </a:t>
            </a:r>
            <a:r>
              <a:rPr u="sng">
                <a:hlinkClick r:id="rId4" invalidUrl="" action="" tgtFrame="" tooltip="" history="1" highlightClick="0" endSnd="0"/>
              </a:rPr>
              <a:t>github.com/golang/go</a:t>
            </a:r>
          </a:p>
          <a:p>
            <a:pPr/>
          </a:p>
          <a:p>
            <a:pPr/>
            <a:r>
              <a:t>Livre - The Go Programming Language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ub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strike="sngStrike"/>
            </a:lvl1pPr>
          </a:lstStyle>
          <a:p>
            <a:pPr/>
            <a:r>
              <a:t>Ruby</a:t>
            </a:r>
          </a:p>
        </p:txBody>
      </p:sp>
      <p:sp>
        <p:nvSpPr>
          <p:cNvPr id="148" name="Lang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ub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trike="sngStrike"/>
            </a:pPr>
            <a:r>
              <a:t>Ruby</a:t>
            </a:r>
          </a:p>
          <a:p>
            <a:pPr>
              <a:defRPr strike="sngStrike"/>
            </a:pPr>
            <a:r>
              <a:t>Rust</a:t>
            </a:r>
          </a:p>
        </p:txBody>
      </p:sp>
      <p:sp>
        <p:nvSpPr>
          <p:cNvPr id="151" name="Lang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ub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trike="sngStrike"/>
            </a:pPr>
            <a:r>
              <a:t>Ruby</a:t>
            </a:r>
          </a:p>
          <a:p>
            <a:pPr>
              <a:defRPr strike="sngStrike"/>
            </a:pPr>
            <a:r>
              <a:t>Rust</a:t>
            </a:r>
          </a:p>
          <a:p>
            <a:pPr>
              <a:defRPr strike="sngStrike"/>
            </a:pPr>
            <a:r>
              <a:t>OCaml</a:t>
            </a:r>
          </a:p>
        </p:txBody>
      </p:sp>
      <p:sp>
        <p:nvSpPr>
          <p:cNvPr id="154" name="Lang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ub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trike="sngStrike"/>
            </a:pPr>
            <a:r>
              <a:t>Ruby</a:t>
            </a:r>
          </a:p>
          <a:p>
            <a:pPr>
              <a:defRPr strike="sngStrike"/>
            </a:pPr>
            <a:r>
              <a:t>Rust</a:t>
            </a:r>
          </a:p>
          <a:p>
            <a:pPr>
              <a:defRPr strike="sngStrike"/>
            </a:pPr>
            <a:r>
              <a:t>OCaml</a:t>
            </a:r>
          </a:p>
          <a:p>
            <a:pPr>
              <a:defRPr strike="sngStrike"/>
            </a:pPr>
            <a:r>
              <a:t>Swift</a:t>
            </a:r>
          </a:p>
        </p:txBody>
      </p:sp>
      <p:sp>
        <p:nvSpPr>
          <p:cNvPr id="157" name="Lang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ub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trike="sngStrike"/>
            </a:pPr>
            <a:r>
              <a:t>Ruby</a:t>
            </a:r>
          </a:p>
          <a:p>
            <a:pPr>
              <a:defRPr strike="sngStrike"/>
            </a:pPr>
            <a:r>
              <a:t>Rust</a:t>
            </a:r>
          </a:p>
          <a:p>
            <a:pPr>
              <a:defRPr strike="sngStrike"/>
            </a:pPr>
            <a:r>
              <a:t>OCaml</a:t>
            </a:r>
          </a:p>
          <a:p>
            <a:pPr>
              <a:defRPr strike="sngStrike"/>
            </a:pPr>
            <a:r>
              <a:t>Swift</a:t>
            </a:r>
          </a:p>
          <a:p>
            <a:pPr/>
            <a:r>
              <a:t>…</a:t>
            </a:r>
          </a:p>
        </p:txBody>
      </p:sp>
      <p:sp>
        <p:nvSpPr>
          <p:cNvPr id="160" name="Lang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Un bon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bon langage?</a:t>
            </a:r>
          </a:p>
        </p:txBody>
      </p:sp>
      <p:sp>
        <p:nvSpPr>
          <p:cNvPr id="163" name="Mainten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Maintenable</a:t>
            </a:r>
          </a:p>
          <a:p>
            <a:pPr/>
            <a:r>
              <a:t>Multiplateforme</a:t>
            </a:r>
          </a:p>
          <a:p>
            <a:pPr/>
            <a:r>
              <a:t>Interoperable</a:t>
            </a:r>
          </a:p>
          <a:p>
            <a:pPr/>
            <a:r>
              <a:t>Frameworks</a:t>
            </a:r>
          </a:p>
          <a:p>
            <a:pPr/>
            <a:r>
              <a:t>Performances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Un bon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bon langage?</a:t>
            </a:r>
          </a:p>
        </p:txBody>
      </p:sp>
      <p:sp>
        <p:nvSpPr>
          <p:cNvPr id="166" name="Mainten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Maintenable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Multiplateforme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Interoperable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Frameworks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Performances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ainten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Maintenable</a:t>
            </a:r>
          </a:p>
        </p:txBody>
      </p:sp>
      <p:sp>
        <p:nvSpPr>
          <p:cNvPr id="169" name="Docu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Documentation</a:t>
            </a:r>
          </a:p>
          <a:p>
            <a:pPr/>
            <a:r>
              <a:t>Lisibilité</a:t>
            </a:r>
          </a:p>
          <a:p>
            <a:pPr/>
            <a:r>
              <a:t>Typage </a:t>
            </a:r>
          </a:p>
          <a:p>
            <a:pPr/>
            <a:r>
              <a:t>Rework / Régressions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n bon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bon langage?</a:t>
            </a:r>
          </a:p>
        </p:txBody>
      </p:sp>
      <p:sp>
        <p:nvSpPr>
          <p:cNvPr id="172" name="Mainten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Maintenable</a:t>
            </a:r>
          </a:p>
          <a:p>
            <a:pPr/>
            <a:r>
              <a:t>Multiplateforme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Interoperable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Frameworks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Performances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écouvrir G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Découvrir Go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8950" y="5651500"/>
            <a:ext cx="1866900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ultiplatefor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Multiplateforme</a:t>
            </a:r>
          </a:p>
        </p:txBody>
      </p:sp>
      <p:sp>
        <p:nvSpPr>
          <p:cNvPr id="175" name="System d’exploitation…"/>
          <p:cNvSpPr txBox="1"/>
          <p:nvPr>
            <p:ph type="body" idx="1"/>
          </p:nvPr>
        </p:nvSpPr>
        <p:spPr>
          <a:xfrm>
            <a:off x="952500" y="2552700"/>
            <a:ext cx="11099800" cy="7103964"/>
          </a:xfrm>
          <a:prstGeom prst="rect">
            <a:avLst/>
          </a:prstGeom>
        </p:spPr>
        <p:txBody>
          <a:bodyPr anchor="t"/>
          <a:lstStyle/>
          <a:p>
            <a:pPr/>
            <a:r>
              <a:t>System d’exploitation</a:t>
            </a:r>
          </a:p>
          <a:p>
            <a:pPr lvl="1" marL="0" indent="444500">
              <a:buSzTx/>
              <a:buNone/>
              <a:defRPr>
                <a:solidFill>
                  <a:srgbClr val="A9A9A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goosList = "aix android </a:t>
            </a:r>
            <a:r>
              <a:rPr b="1">
                <a:solidFill>
                  <a:srgbClr val="FFFFFF"/>
                </a:solidFill>
              </a:rPr>
              <a:t>darwin</a:t>
            </a:r>
            <a:r>
              <a:t> dragonfly freebsd hurd illumos js </a:t>
            </a:r>
            <a:r>
              <a:rPr b="1">
                <a:solidFill>
                  <a:srgbClr val="FFFFFF"/>
                </a:solidFill>
              </a:rPr>
              <a:t>linux</a:t>
            </a:r>
            <a:r>
              <a:t> nacl netbsd openbsd plan9 solaris </a:t>
            </a:r>
            <a:r>
              <a:rPr b="1">
                <a:solidFill>
                  <a:srgbClr val="FFFFFF"/>
                </a:solidFill>
              </a:rPr>
              <a:t>windows</a:t>
            </a:r>
            <a:r>
              <a:t> zos 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ultiplatefor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Multiplateforme</a:t>
            </a:r>
          </a:p>
        </p:txBody>
      </p:sp>
      <p:sp>
        <p:nvSpPr>
          <p:cNvPr id="178" name="System d’exploitation…"/>
          <p:cNvSpPr txBox="1"/>
          <p:nvPr>
            <p:ph type="body" idx="1"/>
          </p:nvPr>
        </p:nvSpPr>
        <p:spPr>
          <a:xfrm>
            <a:off x="952500" y="2552700"/>
            <a:ext cx="11099800" cy="7103964"/>
          </a:xfrm>
          <a:prstGeom prst="rect">
            <a:avLst/>
          </a:prstGeom>
        </p:spPr>
        <p:txBody>
          <a:bodyPr anchor="t"/>
          <a:lstStyle/>
          <a:p>
            <a:pPr/>
            <a:r>
              <a:t>System d’exploitation</a:t>
            </a:r>
          </a:p>
          <a:p>
            <a:pPr lvl="1" marL="0" indent="444500">
              <a:buSzTx/>
              <a:buNone/>
              <a:defRPr>
                <a:solidFill>
                  <a:srgbClr val="A9A9A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goosList = "aix android </a:t>
            </a:r>
            <a:r>
              <a:rPr b="1">
                <a:solidFill>
                  <a:srgbClr val="FFFFFF"/>
                </a:solidFill>
              </a:rPr>
              <a:t>darwin</a:t>
            </a:r>
            <a:r>
              <a:t> dragonfly freebsd hurd illumos js </a:t>
            </a:r>
            <a:r>
              <a:rPr b="1">
                <a:solidFill>
                  <a:srgbClr val="FFFFFF"/>
                </a:solidFill>
              </a:rPr>
              <a:t>linux</a:t>
            </a:r>
            <a:r>
              <a:t> nacl netbsd openbsd plan9 solaris </a:t>
            </a:r>
            <a:r>
              <a:rPr b="1">
                <a:solidFill>
                  <a:srgbClr val="FFFFFF"/>
                </a:solidFill>
              </a:rPr>
              <a:t>windows</a:t>
            </a:r>
            <a:r>
              <a:t> zos "</a:t>
            </a:r>
          </a:p>
          <a:p>
            <a:pPr/>
            <a:r>
              <a:t>Architecture materiel</a:t>
            </a:r>
          </a:p>
          <a:p>
            <a:pPr lvl="2" marL="0" indent="889000">
              <a:buSzTx/>
              <a:buNone/>
              <a:defRPr>
                <a:solidFill>
                  <a:srgbClr val="A9A9A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goarchList = "386 </a:t>
            </a:r>
            <a:r>
              <a:rPr b="1">
                <a:solidFill>
                  <a:srgbClr val="FFFFFF"/>
                </a:solidFill>
              </a:rPr>
              <a:t>amd64</a:t>
            </a:r>
            <a:r>
              <a:t> amd64p32 arm armbe </a:t>
            </a:r>
            <a:r>
              <a:rPr b="1">
                <a:solidFill>
                  <a:srgbClr val="FFFFFF"/>
                </a:solidFill>
              </a:rPr>
              <a:t>arm64</a:t>
            </a:r>
            <a:r>
              <a:t> arm64be ppc64 ppc64le mips mipsle mips64 mips64le mips64p32 mips64p32le ppc riscv riscv64 s390 s390x sparc sparc64 wasm 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Multiplatefor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Multiplateforme</a:t>
            </a:r>
          </a:p>
        </p:txBody>
      </p:sp>
      <p:sp>
        <p:nvSpPr>
          <p:cNvPr id="181" name="System d’exploitation…"/>
          <p:cNvSpPr txBox="1"/>
          <p:nvPr>
            <p:ph type="body" idx="1"/>
          </p:nvPr>
        </p:nvSpPr>
        <p:spPr>
          <a:xfrm>
            <a:off x="952500" y="2552700"/>
            <a:ext cx="11099800" cy="7103964"/>
          </a:xfrm>
          <a:prstGeom prst="rect">
            <a:avLst/>
          </a:prstGeom>
        </p:spPr>
        <p:txBody>
          <a:bodyPr anchor="t"/>
          <a:lstStyle/>
          <a:p>
            <a:pPr/>
            <a:r>
              <a:t>System d’exploitation</a:t>
            </a:r>
          </a:p>
          <a:p>
            <a:pPr lvl="1" marL="0" indent="444500">
              <a:buSzTx/>
              <a:buNone/>
              <a:defRPr>
                <a:solidFill>
                  <a:srgbClr val="A9A9A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goosList = "aix android </a:t>
            </a:r>
            <a:r>
              <a:rPr b="1"/>
              <a:t>darwin</a:t>
            </a:r>
            <a:r>
              <a:t> dragonfly freebsd hurd illumos </a:t>
            </a:r>
            <a:r>
              <a:rPr b="1">
                <a:solidFill>
                  <a:srgbClr val="FFFFFF"/>
                </a:solidFill>
              </a:rPr>
              <a:t>js</a:t>
            </a:r>
            <a:r>
              <a:t> </a:t>
            </a:r>
            <a:r>
              <a:rPr b="1"/>
              <a:t>linux</a:t>
            </a:r>
            <a:r>
              <a:t> nacl netbsd openbsd plan9 solaris </a:t>
            </a:r>
            <a:r>
              <a:rPr b="1"/>
              <a:t>windows</a:t>
            </a:r>
            <a:r>
              <a:t> zos "</a:t>
            </a:r>
          </a:p>
          <a:p>
            <a:pPr/>
            <a:r>
              <a:t>Architecture materiel</a:t>
            </a:r>
          </a:p>
          <a:p>
            <a:pPr lvl="2" marL="0" indent="889000">
              <a:buSzTx/>
              <a:buNone/>
              <a:defRPr>
                <a:solidFill>
                  <a:srgbClr val="A9A9A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goarchList = "386 </a:t>
            </a:r>
            <a:r>
              <a:rPr b="1"/>
              <a:t>amd64</a:t>
            </a:r>
            <a:r>
              <a:t> amd64p32 arm armbe </a:t>
            </a:r>
            <a:r>
              <a:rPr b="1"/>
              <a:t>arm64</a:t>
            </a:r>
            <a:r>
              <a:t> arm64be ppc64 ppc64le mips mipsle mips64 mips64le mips64p32 mips64p32le ppc riscv riscv64 s390 s390x sparc sparc64 </a:t>
            </a:r>
            <a:r>
              <a:rPr b="1">
                <a:solidFill>
                  <a:srgbClr val="FFFFFF"/>
                </a:solidFill>
              </a:rPr>
              <a:t>wasm</a:t>
            </a:r>
            <a:r>
              <a:t> 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Un bon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bon langage?</a:t>
            </a:r>
          </a:p>
        </p:txBody>
      </p:sp>
      <p:sp>
        <p:nvSpPr>
          <p:cNvPr id="184" name="Mainten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Maintenable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Multiplateforme</a:t>
            </a:r>
          </a:p>
          <a:p>
            <a:pPr/>
            <a:r>
              <a:t>Interoperable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Frameworks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Performances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nteroper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Interoperable</a:t>
            </a:r>
          </a:p>
        </p:txBody>
      </p:sp>
      <p:sp>
        <p:nvSpPr>
          <p:cNvPr id="187" name="C-cal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C-call</a:t>
            </a:r>
          </a:p>
          <a:p>
            <a:pPr/>
            <a:r>
              <a:t>Librairies externes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Un bon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bon langage?</a:t>
            </a:r>
          </a:p>
        </p:txBody>
      </p:sp>
      <p:sp>
        <p:nvSpPr>
          <p:cNvPr id="190" name="Mainten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Maintenable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Multiplateforme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Interoperable</a:t>
            </a:r>
          </a:p>
          <a:p>
            <a:pPr/>
            <a:r>
              <a:t>Frameworks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Performances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ame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Frameworks</a:t>
            </a:r>
          </a:p>
        </p:txBody>
      </p:sp>
      <p:sp>
        <p:nvSpPr>
          <p:cNvPr id="193" name="Native API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Native APIs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ame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Frameworks</a:t>
            </a:r>
          </a:p>
        </p:txBody>
      </p:sp>
      <p:sp>
        <p:nvSpPr>
          <p:cNvPr id="196" name="Native AP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Native APIs</a:t>
            </a:r>
          </a:p>
          <a:p>
            <a:pPr/>
            <a:r>
              <a:t>Gestionnaire de paquets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estionnaire de paqu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Gestionnaire de paquets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400" y="3035300"/>
            <a:ext cx="6350000" cy="5397500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Un bon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bon langage?</a:t>
            </a:r>
          </a:p>
        </p:txBody>
      </p:sp>
      <p:sp>
        <p:nvSpPr>
          <p:cNvPr id="202" name="Mainten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Maintenable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Multiplateforme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Interoperable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Frameworks</a:t>
            </a:r>
          </a:p>
          <a:p>
            <a:pPr/>
            <a:r>
              <a:t>Performances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évelopeur back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Dévelopeur backend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erforma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Performances</a:t>
            </a:r>
          </a:p>
        </p:txBody>
      </p:sp>
      <p:sp>
        <p:nvSpPr>
          <p:cNvPr id="205" name="Optimisé pour le calcu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Optimisé pour le calcul</a:t>
            </a:r>
          </a:p>
          <a:p>
            <a:pPr lvl="1"/>
            <a:r>
              <a:t>Exploitation de tout les coeurs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erforma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Performances</a:t>
            </a:r>
          </a:p>
        </p:txBody>
      </p:sp>
      <p:sp>
        <p:nvSpPr>
          <p:cNvPr id="208" name="Optimisé pour le calcu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Optimisé pour le calcul</a:t>
            </a:r>
          </a:p>
          <a:p>
            <a:pPr lvl="1"/>
            <a:r>
              <a:t>Exploitation de tout les coeurs</a:t>
            </a:r>
          </a:p>
          <a:p>
            <a:pPr/>
          </a:p>
          <a:p>
            <a:pPr/>
            <a:r>
              <a:t>Optimisé pour les Entrées/Sortie</a:t>
            </a:r>
          </a:p>
          <a:p>
            <a:pPr lvl="1"/>
            <a:r>
              <a:t>Réseau / HDD</a:t>
            </a:r>
          </a:p>
          <a:p>
            <a:pPr lvl="1"/>
            <a:r>
              <a:t>Asynchrone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Un bon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bon langage?</a:t>
            </a:r>
          </a:p>
        </p:txBody>
      </p:sp>
      <p:sp>
        <p:nvSpPr>
          <p:cNvPr id="211" name="Mainten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Maintenable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Multiplateforme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Interoperable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Frameworks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Performances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e meilleur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meilleur langage?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Le meilleur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meilleur langage?</a:t>
            </a:r>
          </a:p>
        </p:txBody>
      </p:sp>
      <p:sp>
        <p:nvSpPr>
          <p:cNvPr id="216" name="Domaine d’applic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Domaine d’application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e meilleur lang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meilleur langage?</a:t>
            </a:r>
          </a:p>
        </p:txBody>
      </p:sp>
      <p:sp>
        <p:nvSpPr>
          <p:cNvPr id="219" name="Domaine d’appli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Domaine d’application</a:t>
            </a:r>
          </a:p>
          <a:p>
            <a:pPr/>
            <a:r>
              <a:t>Compétences de l’équipe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La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8950" y="5651500"/>
            <a:ext cx="1866900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25" name="Google 200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Google 2007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28" name="Google 200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Google 2007</a:t>
            </a:r>
          </a:p>
          <a:p>
            <a:pPr/>
            <a:r>
              <a:t>Annonce en 2009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31" name="Google 200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Google 2007</a:t>
            </a:r>
          </a:p>
          <a:p>
            <a:pPr/>
            <a:r>
              <a:t>Annonce en 2009</a:t>
            </a:r>
          </a:p>
          <a:p>
            <a:pPr/>
            <a:r>
              <a:t>Version 1.0 en 2012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évelopeur back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Dévelopeur backend</a:t>
            </a:r>
          </a:p>
        </p:txBody>
      </p:sp>
      <p:sp>
        <p:nvSpPr>
          <p:cNvPr id="127" name="20 ans de développem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20 ans de développement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34" name="Google 200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Google 2007</a:t>
            </a:r>
          </a:p>
          <a:p>
            <a:pPr/>
            <a:r>
              <a:t>Annonce en 2009</a:t>
            </a:r>
          </a:p>
          <a:p>
            <a:pPr/>
            <a:r>
              <a:t>Version 1.0 en 2012</a:t>
            </a:r>
          </a:p>
          <a:p>
            <a:pPr/>
            <a:r>
              <a:t>Version courante 1.13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37" name="Google 200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Google 2007</a:t>
            </a:r>
          </a:p>
          <a:p>
            <a:pPr/>
            <a:r>
              <a:t>Annonce en 2009</a:t>
            </a:r>
          </a:p>
          <a:p>
            <a:pPr/>
            <a:r>
              <a:t>Version 1.0 en 2012</a:t>
            </a:r>
          </a:p>
          <a:p>
            <a:pPr/>
            <a:r>
              <a:t>Version courante 1.13</a:t>
            </a:r>
          </a:p>
          <a:p>
            <a:pPr/>
            <a:r>
              <a:t>Version tout les 6 mois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40" name="Google 200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Google 2007</a:t>
            </a:r>
          </a:p>
          <a:p>
            <a:pPr/>
            <a:r>
              <a:t>Annonce en 2009</a:t>
            </a:r>
          </a:p>
          <a:p>
            <a:pPr/>
            <a:r>
              <a:t>Version 1.0 en 2012</a:t>
            </a:r>
          </a:p>
          <a:p>
            <a:pPr/>
            <a:r>
              <a:t>Version courante 1.13</a:t>
            </a:r>
          </a:p>
          <a:p>
            <a:pPr/>
            <a:r>
              <a:t>Version tout les 6 mois</a:t>
            </a:r>
          </a:p>
        </p:txBody>
      </p:sp>
      <p:pic>
        <p:nvPicPr>
          <p:cNvPr id="241" name="Capture d’écran 2020-01-14 à 11.02.59.png" descr="Capture d’écran 2020-01-14 à 11.02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1406" y="2235200"/>
            <a:ext cx="6621793" cy="602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44" name="Google 200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Google 2007</a:t>
            </a:r>
          </a:p>
          <a:p>
            <a:pPr/>
            <a:r>
              <a:t>Annonce en 2009</a:t>
            </a:r>
          </a:p>
          <a:p>
            <a:pPr/>
            <a:r>
              <a:t>Version 1.0 en 2012</a:t>
            </a:r>
          </a:p>
          <a:p>
            <a:pPr/>
            <a:r>
              <a:t>Version courante 1.13</a:t>
            </a:r>
          </a:p>
          <a:p>
            <a:pPr/>
            <a:r>
              <a:t>Version tout les 6 mois</a:t>
            </a:r>
          </a:p>
          <a:p>
            <a:pPr/>
            <a:r>
              <a:t>Compatibilité ascendante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47" name="Compilé en C (v1.5) puis en G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Compilé en C (v1.5) puis en Go</a:t>
            </a:r>
          </a:p>
          <a:p>
            <a:pPr/>
            <a:r>
              <a:t>Toolchain multiplateforme</a:t>
            </a:r>
          </a:p>
          <a:p>
            <a:pPr/>
            <a:r>
              <a:t>Typage fort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50" name="Proche du 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  <a:r>
              <a:t>Proche du 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53" name="Proche du 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  <a:r>
              <a:t>Proche du C</a:t>
            </a:r>
          </a:p>
          <a:p>
            <a:pPr/>
            <a:r>
              <a:t>Pas de while </a:t>
            </a:r>
          </a:p>
        </p:txBody>
      </p:sp>
      <p:sp>
        <p:nvSpPr>
          <p:cNvPr id="254" name="🤔"/>
          <p:cNvSpPr txBox="1"/>
          <p:nvPr/>
        </p:nvSpPr>
        <p:spPr>
          <a:xfrm>
            <a:off x="4457700" y="4222750"/>
            <a:ext cx="201185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57" name="Proche du 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  <a:r>
              <a:t>Proche du C</a:t>
            </a:r>
          </a:p>
          <a:p>
            <a:pPr/>
            <a:r>
              <a:t>Pas de while </a:t>
            </a:r>
          </a:p>
          <a:p>
            <a:pPr/>
            <a:r>
              <a:t>Pas de classes</a:t>
            </a:r>
          </a:p>
        </p:txBody>
      </p:sp>
      <p:sp>
        <p:nvSpPr>
          <p:cNvPr id="258" name="🤔"/>
          <p:cNvSpPr txBox="1"/>
          <p:nvPr/>
        </p:nvSpPr>
        <p:spPr>
          <a:xfrm>
            <a:off x="4457700" y="4222750"/>
            <a:ext cx="201185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🤔</a:t>
            </a:r>
          </a:p>
        </p:txBody>
      </p:sp>
      <p:sp>
        <p:nvSpPr>
          <p:cNvPr id="259" name="😳"/>
          <p:cNvSpPr txBox="1"/>
          <p:nvPr/>
        </p:nvSpPr>
        <p:spPr>
          <a:xfrm>
            <a:off x="4457700" y="5289550"/>
            <a:ext cx="201185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62" name="Proche du 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  <a:r>
              <a:t>Proche du C</a:t>
            </a:r>
          </a:p>
          <a:p>
            <a:pPr/>
            <a:r>
              <a:t>Pas de while </a:t>
            </a:r>
          </a:p>
          <a:p>
            <a:pPr/>
            <a:r>
              <a:t>Pas de classes</a:t>
            </a:r>
          </a:p>
          <a:p>
            <a:pPr/>
            <a:r>
              <a:t>Pas d’exceptions</a:t>
            </a:r>
          </a:p>
        </p:txBody>
      </p:sp>
      <p:sp>
        <p:nvSpPr>
          <p:cNvPr id="263" name="🤔"/>
          <p:cNvSpPr txBox="1"/>
          <p:nvPr/>
        </p:nvSpPr>
        <p:spPr>
          <a:xfrm>
            <a:off x="4457700" y="4222750"/>
            <a:ext cx="201185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🤔</a:t>
            </a:r>
          </a:p>
        </p:txBody>
      </p:sp>
      <p:sp>
        <p:nvSpPr>
          <p:cNvPr id="264" name="😳"/>
          <p:cNvSpPr txBox="1"/>
          <p:nvPr/>
        </p:nvSpPr>
        <p:spPr>
          <a:xfrm>
            <a:off x="4457700" y="5289550"/>
            <a:ext cx="201185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😳</a:t>
            </a:r>
          </a:p>
        </p:txBody>
      </p:sp>
      <p:sp>
        <p:nvSpPr>
          <p:cNvPr id="265" name="🤯"/>
          <p:cNvSpPr txBox="1"/>
          <p:nvPr/>
        </p:nvSpPr>
        <p:spPr>
          <a:xfrm>
            <a:off x="4457700" y="6356350"/>
            <a:ext cx="201185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68" name="Struc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Struct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évelopeur back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Dévelopeur backend</a:t>
            </a:r>
          </a:p>
        </p:txBody>
      </p:sp>
      <p:sp>
        <p:nvSpPr>
          <p:cNvPr id="130" name="20 ans de développem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20 ans de développement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71" name="Stru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Struct</a:t>
            </a:r>
          </a:p>
          <a:p>
            <a:pPr/>
            <a:r>
              <a:t>Pointer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74" name="Stru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Struct</a:t>
            </a:r>
          </a:p>
          <a:p>
            <a:pPr/>
            <a:r>
              <a:t>Pointer</a:t>
            </a:r>
          </a:p>
          <a:p>
            <a:pPr/>
            <a:r>
              <a:t>Slice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77" name="Stru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Struct</a:t>
            </a:r>
          </a:p>
          <a:p>
            <a:pPr/>
            <a:r>
              <a:t>Pointer</a:t>
            </a:r>
          </a:p>
          <a:p>
            <a:pPr/>
            <a:r>
              <a:t>Slice</a:t>
            </a:r>
          </a:p>
          <a:p>
            <a:pPr/>
            <a:r>
              <a:t>Map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80" name="Méthod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Méthodes</a:t>
            </a:r>
          </a:p>
        </p:txBody>
      </p:sp>
      <p:pic>
        <p:nvPicPr>
          <p:cNvPr id="281" name="Capture d’écran 2020-01-14 à 14.34.59.png" descr="Capture d’écran 2020-01-14 à 14.34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4197" y="2876550"/>
            <a:ext cx="4896406" cy="5715000"/>
          </a:xfrm>
          <a:prstGeom prst="rect">
            <a:avLst/>
          </a:prstGeom>
          <a:ln w="762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84" name="Fonc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Fonctions</a:t>
            </a:r>
          </a:p>
        </p:txBody>
      </p:sp>
      <p:pic>
        <p:nvPicPr>
          <p:cNvPr id="285" name="Capture d’écran 2020-01-14 à 16.04.56.png" descr="Capture d’écran 2020-01-14 à 16.04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4960" y="2876550"/>
            <a:ext cx="4994880" cy="5715000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88" name="Interfaces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Interfaces</a:t>
            </a:r>
          </a:p>
        </p:txBody>
      </p:sp>
      <p:pic>
        <p:nvPicPr>
          <p:cNvPr id="289" name="Capture d’écran 2020-01-14 à 14.32.51.png" descr="Capture d’écran 2020-01-14 à 14.32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3550" y="2381250"/>
            <a:ext cx="7024597" cy="6350000"/>
          </a:xfrm>
          <a:prstGeom prst="rect">
            <a:avLst/>
          </a:prstGeom>
          <a:ln w="762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4581" y="3184354"/>
            <a:ext cx="5275638" cy="5112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95" name="Agrég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Agrégation</a:t>
            </a:r>
          </a:p>
        </p:txBody>
      </p:sp>
      <p:pic>
        <p:nvPicPr>
          <p:cNvPr id="296" name="Capture d’écran 2020-01-14 à 14.30.12.png" descr="Capture d’écran 2020-01-14 à 14.30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1790" y="2520950"/>
            <a:ext cx="3953775" cy="6350000"/>
          </a:xfrm>
          <a:prstGeom prst="rect">
            <a:avLst/>
          </a:prstGeom>
          <a:ln w="762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299" name="Heritag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Heritage</a:t>
            </a:r>
          </a:p>
        </p:txBody>
      </p:sp>
      <p:pic>
        <p:nvPicPr>
          <p:cNvPr id="300" name="Capture d’écran 2020-01-14 à 14.28.42.png" descr="Capture d’écran 2020-01-14 à 14.28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5607" y="2559050"/>
            <a:ext cx="4073586" cy="6350000"/>
          </a:xfrm>
          <a:prstGeom prst="rect">
            <a:avLst/>
          </a:prstGeom>
          <a:ln w="762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L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GoLang</a:t>
            </a:r>
          </a:p>
        </p:txBody>
      </p:sp>
      <p:sp>
        <p:nvSpPr>
          <p:cNvPr id="303" name="CG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CGO</a:t>
            </a:r>
          </a:p>
        </p:txBody>
      </p:sp>
      <p:pic>
        <p:nvPicPr>
          <p:cNvPr id="304" name="Capture d’écran 2020-01-14 à 14.37.32.png" descr="Capture d’écran 2020-01-14 à 14.37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0" y="2120900"/>
            <a:ext cx="5998848" cy="6350000"/>
          </a:xfrm>
          <a:prstGeom prst="rect">
            <a:avLst/>
          </a:prstGeom>
          <a:ln w="762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évelopeur back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Dévelopeur backend</a:t>
            </a:r>
          </a:p>
        </p:txBody>
      </p:sp>
      <p:sp>
        <p:nvSpPr>
          <p:cNvPr id="133" name="20 ans de développ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20 ans de développement</a:t>
            </a:r>
          </a:p>
          <a:p>
            <a:pPr/>
            <a:r>
              <a:t>OpenGL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Empru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Emprunts</a:t>
            </a:r>
          </a:p>
        </p:txBody>
      </p:sp>
      <p:sp>
        <p:nvSpPr>
          <p:cNvPr id="307" name="Point virgule optionn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Point virgule optionnel</a:t>
            </a:r>
          </a:p>
          <a:p>
            <a:pPr/>
            <a:r>
              <a:t>Inférence de type </a:t>
            </a:r>
          </a:p>
          <a:p>
            <a:pPr/>
            <a:r>
              <a:t>Slices</a:t>
            </a:r>
          </a:p>
          <a:p>
            <a:pPr/>
            <a:r>
              <a:t>For range</a:t>
            </a:r>
          </a:p>
          <a:p>
            <a:pPr/>
            <a:r>
              <a:t>Ramasse miettes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Innov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Innovations</a:t>
            </a:r>
          </a:p>
        </p:txBody>
      </p:sp>
      <p:sp>
        <p:nvSpPr>
          <p:cNvPr id="310" name="Go rout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 routines</a:t>
            </a:r>
          </a:p>
          <a:p>
            <a:pPr/>
            <a:r>
              <a:t>Chan</a:t>
            </a:r>
          </a:p>
          <a:p>
            <a:pPr/>
            <a:r>
              <a:t>Select </a:t>
            </a:r>
          </a:p>
          <a:p>
            <a:pPr/>
            <a:r>
              <a:t>Context</a:t>
            </a:r>
          </a:p>
          <a:p>
            <a:pPr/>
            <a:r>
              <a:t>Switch / case fallthrough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Innov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Innovations</a:t>
            </a:r>
          </a:p>
        </p:txBody>
      </p:sp>
      <p:sp>
        <p:nvSpPr>
          <p:cNvPr id="313" name="Go rout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 routines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Chan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Select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Context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Switch / case fallthrough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 routi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 routines</a:t>
            </a:r>
          </a:p>
        </p:txBody>
      </p:sp>
      <p:sp>
        <p:nvSpPr>
          <p:cNvPr id="316" name="Fire &amp; Forg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Fire &amp; Forget</a:t>
            </a:r>
          </a:p>
          <a:p>
            <a:pPr/>
            <a:r>
              <a:t>Démons</a:t>
            </a:r>
          </a:p>
        </p:txBody>
      </p:sp>
      <p:sp>
        <p:nvSpPr>
          <p:cNvPr id="317" name="🚀"/>
          <p:cNvSpPr txBox="1"/>
          <p:nvPr/>
        </p:nvSpPr>
        <p:spPr>
          <a:xfrm>
            <a:off x="4356100" y="2266950"/>
            <a:ext cx="201185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🚀</a:t>
            </a:r>
          </a:p>
        </p:txBody>
      </p:sp>
      <p:sp>
        <p:nvSpPr>
          <p:cNvPr id="318" name="😈"/>
          <p:cNvSpPr txBox="1"/>
          <p:nvPr/>
        </p:nvSpPr>
        <p:spPr>
          <a:xfrm>
            <a:off x="4356100" y="3308350"/>
            <a:ext cx="201185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ire &amp; Forget 🚀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Fire &amp; Forget 🚀</a:t>
            </a:r>
          </a:p>
        </p:txBody>
      </p:sp>
      <p:pic>
        <p:nvPicPr>
          <p:cNvPr id="321" name="Capture d’écran 2020-01-14 à 14.11.20.png" descr="Capture d’écran 2020-01-14 à 14.11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5107" y="2539999"/>
            <a:ext cx="5374586" cy="6400801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Capture d’écran 2020-01-14 à 14.11.20.png" descr="Capture d’écran 2020-01-14 à 14.11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5107" y="2540000"/>
            <a:ext cx="5374586" cy="6400800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  <p:pic>
        <p:nvPicPr>
          <p:cNvPr id="324" name="Ligne Ligne" descr="Ligne Lig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0708" y="5176738"/>
            <a:ext cx="2681784" cy="76201"/>
          </a:xfrm>
          <a:prstGeom prst="rect">
            <a:avLst/>
          </a:prstGeom>
        </p:spPr>
      </p:pic>
      <p:sp>
        <p:nvSpPr>
          <p:cNvPr id="326" name="Démons 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Démons 😈</a:t>
            </a:r>
          </a:p>
        </p:txBody>
      </p:sp>
      <p:pic>
        <p:nvPicPr>
          <p:cNvPr id="327" name="Ligne Ligne" descr="Ligne Lig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2208" y="7272238"/>
            <a:ext cx="1783701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Innov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Innovations</a:t>
            </a:r>
          </a:p>
        </p:txBody>
      </p:sp>
      <p:sp>
        <p:nvSpPr>
          <p:cNvPr id="331" name="Go rout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Go routines</a:t>
            </a:r>
          </a:p>
          <a:p>
            <a:pPr/>
            <a:r>
              <a:t>Chan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Select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Context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Switch / case fallthrough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h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</a:t>
            </a:r>
          </a:p>
        </p:txBody>
      </p:sp>
      <p:sp>
        <p:nvSpPr>
          <p:cNvPr id="334" name="Synchronis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Synchronisation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h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</a:t>
            </a:r>
          </a:p>
        </p:txBody>
      </p:sp>
      <p:sp>
        <p:nvSpPr>
          <p:cNvPr id="337" name="Synchronis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Synchronisation</a:t>
            </a:r>
          </a:p>
          <a:p>
            <a:pPr/>
            <a:r>
              <a:t>Communication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h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</a:t>
            </a:r>
          </a:p>
        </p:txBody>
      </p:sp>
      <p:sp>
        <p:nvSpPr>
          <p:cNvPr id="340" name="Synchronis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Synchronisation</a:t>
            </a:r>
          </a:p>
          <a:p>
            <a:pPr/>
            <a:r>
              <a:t>Communication</a:t>
            </a:r>
          </a:p>
          <a:p>
            <a:pPr/>
            <a:r>
              <a:t>Événements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évelopeur back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Dévelopeur backend</a:t>
            </a:r>
          </a:p>
        </p:txBody>
      </p:sp>
      <p:sp>
        <p:nvSpPr>
          <p:cNvPr id="136" name="20 ans de développ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20 ans de développement</a:t>
            </a:r>
          </a:p>
          <a:p>
            <a:pPr/>
            <a:r>
              <a:t>OpenGL</a:t>
            </a:r>
          </a:p>
          <a:p>
            <a:pPr/>
            <a:r>
              <a:t>WebPayment (W3C)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h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</a:t>
            </a:r>
          </a:p>
        </p:txBody>
      </p:sp>
      <p:sp>
        <p:nvSpPr>
          <p:cNvPr id="343" name="Synchronis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Synchronisation</a:t>
            </a:r>
          </a:p>
          <a:p>
            <a:pPr/>
            <a:r>
              <a:t>Communication</a:t>
            </a:r>
          </a:p>
          <a:p>
            <a:pPr/>
            <a:r>
              <a:t>Événements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500" y="5593583"/>
            <a:ext cx="3266711" cy="2515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ynchronis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Synchronisation</a:t>
            </a:r>
          </a:p>
        </p:txBody>
      </p:sp>
      <p:pic>
        <p:nvPicPr>
          <p:cNvPr id="347" name="Capture d’écran 2020-01-14 à 14.02.40.png" descr="Capture d’écran 2020-01-14 à 14.02.40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8381" y="2105223"/>
            <a:ext cx="5888049" cy="7270305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ommun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Communication</a:t>
            </a:r>
          </a:p>
        </p:txBody>
      </p:sp>
      <p:pic>
        <p:nvPicPr>
          <p:cNvPr id="350" name="Capture d’écran 2020-01-14 à 14.04.22.png" descr="Capture d’écran 2020-01-14 à 14.04.22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2229699"/>
            <a:ext cx="8890000" cy="7021402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Évén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Événements</a:t>
            </a:r>
          </a:p>
        </p:txBody>
      </p:sp>
      <p:pic>
        <p:nvPicPr>
          <p:cNvPr id="353" name="Capture d’écran 2020-01-14 à 14.08.36.png" descr="Capture d’écran 2020-01-14 à 14.08.36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4701" y="1992783"/>
            <a:ext cx="5015398" cy="7495234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Innov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Innovations</a:t>
            </a:r>
          </a:p>
        </p:txBody>
      </p:sp>
      <p:sp>
        <p:nvSpPr>
          <p:cNvPr id="356" name="Go rout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Go routines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Chan</a:t>
            </a:r>
          </a:p>
          <a:p>
            <a:pPr/>
            <a:r>
              <a:t>Select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Context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Switch / case fallthrough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ele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</a:t>
            </a:r>
          </a:p>
        </p:txBody>
      </p:sp>
      <p:pic>
        <p:nvPicPr>
          <p:cNvPr id="359" name="Capture d’écran 2020-01-14 à 14.42.32.png" descr="Capture d’écran 2020-01-14 à 14.42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703" y="2247900"/>
            <a:ext cx="7733394" cy="6985000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Innov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Innovations</a:t>
            </a:r>
          </a:p>
        </p:txBody>
      </p:sp>
      <p:sp>
        <p:nvSpPr>
          <p:cNvPr id="362" name="Go rout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Go routines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Chan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Select</a:t>
            </a:r>
          </a:p>
          <a:p>
            <a:pPr/>
            <a:r>
              <a:t>Context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Switch / case fallthrough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Context</a:t>
            </a:r>
          </a:p>
        </p:txBody>
      </p:sp>
      <p:pic>
        <p:nvPicPr>
          <p:cNvPr id="365" name="Capture d’écran 2020-01-14 à 15.38.49.png" descr="Capture d’écran 2020-01-14 à 15.38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5711" y="3651250"/>
            <a:ext cx="7933378" cy="1270001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Context</a:t>
            </a:r>
          </a:p>
        </p:txBody>
      </p:sp>
      <p:pic>
        <p:nvPicPr>
          <p:cNvPr id="368" name="Capture d’écran 2020-01-14 à 14.48.59.png" descr="Capture d’écran 2020-01-14 à 14.48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62" y="2565399"/>
            <a:ext cx="8534276" cy="6350001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Context</a:t>
            </a:r>
          </a:p>
        </p:txBody>
      </p:sp>
      <p:pic>
        <p:nvPicPr>
          <p:cNvPr id="371" name="Capture d’écran 2020-01-14 à 14.46.35.png" descr="Capture d’écran 2020-01-14 à 14.46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2495550"/>
            <a:ext cx="9220200" cy="5715000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évelopeur back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Dévelopeur backend</a:t>
            </a:r>
          </a:p>
        </p:txBody>
      </p:sp>
      <p:sp>
        <p:nvSpPr>
          <p:cNvPr id="139" name="20 ans de développ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20 ans de développement</a:t>
            </a:r>
          </a:p>
          <a:p>
            <a:pPr/>
            <a:r>
              <a:t>OpenGL</a:t>
            </a:r>
          </a:p>
          <a:p>
            <a:pPr/>
            <a:r>
              <a:t>WebPayment (W3C)</a:t>
            </a:r>
          </a:p>
          <a:p>
            <a:pPr/>
            <a:r>
              <a:t>Plateforme de trading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Innov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Innovations</a:t>
            </a:r>
          </a:p>
        </p:txBody>
      </p:sp>
      <p:sp>
        <p:nvSpPr>
          <p:cNvPr id="374" name="Go rout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Go routines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Chan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Select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Context</a:t>
            </a:r>
          </a:p>
          <a:p>
            <a:pPr/>
            <a:r>
              <a:t>Switch / case fallthrough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Fallthroug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Fallthrough</a:t>
            </a:r>
          </a:p>
        </p:txBody>
      </p:sp>
      <p:pic>
        <p:nvPicPr>
          <p:cNvPr id="377" name="Capture d’écran 2020-01-14 à 14.59.13.png" descr="Capture d’écran 2020-01-14 à 14.59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3590" y="2565400"/>
            <a:ext cx="7317620" cy="6350000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witch /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switch / case</a:t>
            </a:r>
          </a:p>
        </p:txBody>
      </p:sp>
      <p:pic>
        <p:nvPicPr>
          <p:cNvPr id="380" name="Capture d’écran 2020-01-14 à 15.42.32.png" descr="Capture d’écran 2020-01-14 à 15.42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6712" y="3200400"/>
            <a:ext cx="8951376" cy="5080000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witch /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switch / case</a:t>
            </a:r>
          </a:p>
        </p:txBody>
      </p:sp>
      <p:pic>
        <p:nvPicPr>
          <p:cNvPr id="383" name="Capture d’écran 2020-01-14 à 15.41.29.png" descr="Capture d’écran 2020-01-14 à 15.41.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8502" y="2882900"/>
            <a:ext cx="7227796" cy="5715001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witch /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switch / case</a:t>
            </a:r>
          </a:p>
        </p:txBody>
      </p:sp>
      <p:pic>
        <p:nvPicPr>
          <p:cNvPr id="386" name="Capture d’écran 2020-01-14 à 15.44.13.png" descr="Capture d’écran 2020-01-14 à 15.44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0539" y="3200400"/>
            <a:ext cx="7383722" cy="5080001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Innov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Innovations</a:t>
            </a:r>
          </a:p>
        </p:txBody>
      </p:sp>
      <p:sp>
        <p:nvSpPr>
          <p:cNvPr id="389" name="Go rout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6C6C6C"/>
                </a:solidFill>
              </a:defRPr>
            </a:pPr>
            <a:r>
              <a:t>Go routines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Chan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Select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Context</a:t>
            </a:r>
          </a:p>
          <a:p>
            <a:pPr>
              <a:defRPr>
                <a:solidFill>
                  <a:srgbClr val="6C6C6C"/>
                </a:solidFill>
              </a:defRPr>
            </a:pPr>
            <a:r>
              <a:t>Switch / case fallthrough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estionnaire de paqu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Gestionnaire de paquets</a:t>
            </a:r>
          </a:p>
        </p:txBody>
      </p:sp>
      <p:pic>
        <p:nvPicPr>
          <p:cNvPr id="3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6575" y="5438987"/>
            <a:ext cx="2824560" cy="2824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estionnaire de paqu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Gestionnaire de paquets</a:t>
            </a:r>
          </a:p>
        </p:txBody>
      </p:sp>
      <p:sp>
        <p:nvSpPr>
          <p:cNvPr id="395" name="Import UR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URL </a:t>
            </a:r>
          </a:p>
        </p:txBody>
      </p:sp>
      <p:pic>
        <p:nvPicPr>
          <p:cNvPr id="3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6575" y="5438987"/>
            <a:ext cx="2824561" cy="2824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estionnaire de paqu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Gestionnaire de paquets</a:t>
            </a:r>
          </a:p>
        </p:txBody>
      </p:sp>
      <p:sp>
        <p:nvSpPr>
          <p:cNvPr id="399" name="Import UR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URL </a:t>
            </a:r>
          </a:p>
        </p:txBody>
      </p:sp>
      <p:pic>
        <p:nvPicPr>
          <p:cNvPr id="400" name="Capture d’écran 2020-01-14 à 15.50.49.png" descr="Capture d’écran 2020-01-14 à 15.50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2541" y="3505200"/>
            <a:ext cx="7259718" cy="5080000"/>
          </a:xfrm>
          <a:prstGeom prst="rect">
            <a:avLst/>
          </a:prstGeom>
          <a:ln w="63500">
            <a:solidFill>
              <a:srgbClr val="A9A9A9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estionnaire de paqu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Gestionnaire de paquets</a:t>
            </a:r>
          </a:p>
        </p:txBody>
      </p:sp>
      <p:sp>
        <p:nvSpPr>
          <p:cNvPr id="403" name="Import UR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URL </a:t>
            </a:r>
          </a:p>
          <a:p>
            <a:pPr/>
            <a:r>
              <a:t>Vendor (v0.10)</a:t>
            </a:r>
          </a:p>
        </p:txBody>
      </p:sp>
      <p:pic>
        <p:nvPicPr>
          <p:cNvPr id="4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6575" y="5438987"/>
            <a:ext cx="2824561" cy="2824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évelopeur back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Dévelopeur backend</a:t>
            </a:r>
          </a:p>
        </p:txBody>
      </p:sp>
      <p:sp>
        <p:nvSpPr>
          <p:cNvPr id="142" name="20 ans de développ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20 ans de développement</a:t>
            </a:r>
          </a:p>
          <a:p>
            <a:pPr/>
            <a:r>
              <a:t>OpenGL</a:t>
            </a:r>
          </a:p>
          <a:p>
            <a:pPr/>
            <a:r>
              <a:t>WebPayment (W3C)</a:t>
            </a:r>
          </a:p>
          <a:p>
            <a:pPr/>
            <a:r>
              <a:t>Plateforme de trading</a:t>
            </a:r>
          </a:p>
          <a:p>
            <a:pPr/>
            <a:r>
              <a:t>Cryptomonnaie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estionnaire de paqu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Gestionnaire de paquets</a:t>
            </a:r>
          </a:p>
        </p:txBody>
      </p:sp>
      <p:sp>
        <p:nvSpPr>
          <p:cNvPr id="407" name="Import UR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URL </a:t>
            </a:r>
          </a:p>
          <a:p>
            <a:pPr/>
            <a:r>
              <a:t>Vendor (v0.10)</a:t>
            </a:r>
          </a:p>
          <a:p>
            <a:pPr/>
            <a:r>
              <a:t>Mod</a:t>
            </a:r>
          </a:p>
        </p:txBody>
      </p:sp>
      <p:pic>
        <p:nvPicPr>
          <p:cNvPr id="4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6575" y="5438987"/>
            <a:ext cx="2824561" cy="2824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estionnaire de paqu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Gestionnaire de paquets</a:t>
            </a:r>
          </a:p>
        </p:txBody>
      </p:sp>
      <p:sp>
        <p:nvSpPr>
          <p:cNvPr id="411" name="Import UR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URL </a:t>
            </a:r>
          </a:p>
          <a:p>
            <a:pPr/>
            <a:r>
              <a:t>Vendor (v0.10)</a:t>
            </a:r>
          </a:p>
          <a:p>
            <a:pPr/>
            <a:r>
              <a:t>Mod</a:t>
            </a:r>
          </a:p>
          <a:p>
            <a:pPr>
              <a:defRPr strike="sngStrike"/>
            </a:pPr>
            <a:r>
              <a:t>GO_ROOT / GO_PATH</a:t>
            </a:r>
          </a:p>
        </p:txBody>
      </p:sp>
      <p:sp>
        <p:nvSpPr>
          <p:cNvPr id="412" name="☠️"/>
          <p:cNvSpPr txBox="1"/>
          <p:nvPr/>
        </p:nvSpPr>
        <p:spPr>
          <a:xfrm>
            <a:off x="5496470" y="5314950"/>
            <a:ext cx="201186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☠️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Qualit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Qualité</a:t>
            </a:r>
          </a:p>
        </p:txBody>
      </p:sp>
      <p:sp>
        <p:nvSpPr>
          <p:cNvPr id="415" name="Variable non utilisé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Variable non utilisées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Qualit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Qualité</a:t>
            </a:r>
          </a:p>
        </p:txBody>
      </p:sp>
      <p:sp>
        <p:nvSpPr>
          <p:cNvPr id="418" name="Variable non utilisé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Variable non utilisées</a:t>
            </a:r>
          </a:p>
          <a:p>
            <a:pPr/>
            <a:r>
              <a:t>Import non utilisés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Qualit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Qualité</a:t>
            </a:r>
          </a:p>
        </p:txBody>
      </p:sp>
      <p:sp>
        <p:nvSpPr>
          <p:cNvPr id="421" name="Variable non utilisé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Variable non utilisées</a:t>
            </a:r>
          </a:p>
          <a:p>
            <a:pPr/>
            <a:r>
              <a:t>Import non utilisés</a:t>
            </a:r>
          </a:p>
          <a:p>
            <a:pPr/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💥 Erreur de compilation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Qualit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Qualité</a:t>
            </a:r>
          </a:p>
        </p:txBody>
      </p:sp>
      <p:sp>
        <p:nvSpPr>
          <p:cNvPr id="424" name="Lint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Qualit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Qualité</a:t>
            </a:r>
          </a:p>
        </p:txBody>
      </p:sp>
      <p:sp>
        <p:nvSpPr>
          <p:cNvPr id="427" name="Lin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Linter</a:t>
            </a:r>
          </a:p>
          <a:p>
            <a:pPr/>
            <a:r>
              <a:t>Formatage de code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Qualit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Qualité</a:t>
            </a:r>
          </a:p>
        </p:txBody>
      </p:sp>
      <p:sp>
        <p:nvSpPr>
          <p:cNvPr id="430" name="Lin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Linter</a:t>
            </a:r>
          </a:p>
          <a:p>
            <a:pPr/>
            <a:r>
              <a:t>Formatage de code</a:t>
            </a:r>
          </a:p>
          <a:p>
            <a:pPr/>
            <a:r>
              <a:t>Analyse statique de code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Qualit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Qualité</a:t>
            </a:r>
          </a:p>
        </p:txBody>
      </p:sp>
      <p:sp>
        <p:nvSpPr>
          <p:cNvPr id="433" name="Linter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Linter</a:t>
            </a:r>
          </a:p>
          <a:p>
            <a:pPr/>
            <a:r>
              <a:t>Formatage de code</a:t>
            </a:r>
          </a:p>
          <a:p>
            <a:pPr/>
            <a:r>
              <a:t>Analyse statique de code</a:t>
            </a:r>
          </a:p>
          <a:p>
            <a:pPr/>
            <a:r>
              <a:t>Build déterministe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Qualit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Qualité</a:t>
            </a:r>
          </a:p>
        </p:txBody>
      </p:sp>
      <p:sp>
        <p:nvSpPr>
          <p:cNvPr id="436" name="Tes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Tests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